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18"/>
  </p:notesMasterIdLst>
  <p:handoutMasterIdLst>
    <p:handoutMasterId r:id="rId19"/>
  </p:handoutMasterIdLst>
  <p:sldIdLst>
    <p:sldId id="261" r:id="rId6"/>
    <p:sldId id="286" r:id="rId7"/>
    <p:sldId id="278" r:id="rId8"/>
    <p:sldId id="277" r:id="rId9"/>
    <p:sldId id="281" r:id="rId10"/>
    <p:sldId id="282" r:id="rId11"/>
    <p:sldId id="283" r:id="rId12"/>
    <p:sldId id="280" r:id="rId13"/>
    <p:sldId id="262" r:id="rId14"/>
    <p:sldId id="272" r:id="rId15"/>
    <p:sldId id="284" r:id="rId16"/>
    <p:sldId id="285" r:id="rId1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9" clrIdx="0">
    <p:extLst>
      <p:ext uri="{19B8F6BF-5375-455C-9EA6-DF929625EA0E}">
        <p15:presenceInfo xmlns:p15="http://schemas.microsoft.com/office/powerpoint/2012/main" userId="S-1-5-21-3838001524-2532167733-2738084025-1549" providerId="AD"/>
      </p:ext>
    </p:extLst>
  </p:cmAuthor>
  <p:cmAuthor id="2" name="Karen Sokohl" initials="KS" lastIdx="5" clrIdx="1">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1912" autoAdjust="0"/>
  </p:normalViewPr>
  <p:slideViewPr>
    <p:cSldViewPr snapToGrid="0" snapToObjects="1">
      <p:cViewPr varScale="1">
        <p:scale>
          <a:sx n="65" d="100"/>
          <a:sy n="65" d="100"/>
        </p:scale>
        <p:origin x="1746" y="7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7B1EF0-A35E-4EC8-9F7D-BDEF7E2FB3F7}" type="doc">
      <dgm:prSet loTypeId="urn:microsoft.com/office/officeart/2005/8/layout/cycle7" loCatId="cycle" qsTypeId="urn:microsoft.com/office/officeart/2005/8/quickstyle/3d1" qsCatId="3D" csTypeId="urn:microsoft.com/office/officeart/2005/8/colors/accent1_2" csCatId="accent1" phldr="1"/>
      <dgm:spPr/>
      <dgm:t>
        <a:bodyPr/>
        <a:lstStyle/>
        <a:p>
          <a:endParaRPr lang="en-US"/>
        </a:p>
      </dgm:t>
    </dgm:pt>
    <dgm:pt modelId="{8B7248DD-169F-4C9D-858F-F59EDF0F0AAB}">
      <dgm:prSet phldrT="[Text]"/>
      <dgm:spPr>
        <a:solidFill>
          <a:schemeClr val="accent5"/>
        </a:solidFill>
      </dgm:spPr>
      <dgm:t>
        <a:bodyPr/>
        <a:lstStyle/>
        <a:p>
          <a:r>
            <a:rPr lang="en-US" dirty="0" smtClean="0"/>
            <a:t>OPTN/UNOS</a:t>
          </a:r>
          <a:endParaRPr lang="en-US" dirty="0"/>
        </a:p>
      </dgm:t>
    </dgm:pt>
    <dgm:pt modelId="{0D3A237A-A23D-474D-A125-7A8B3CE51245}" type="parTrans" cxnId="{CF5E48CF-1C5C-4EB7-A303-6C5B80D79804}">
      <dgm:prSet/>
      <dgm:spPr/>
      <dgm:t>
        <a:bodyPr/>
        <a:lstStyle/>
        <a:p>
          <a:endParaRPr lang="en-US"/>
        </a:p>
      </dgm:t>
    </dgm:pt>
    <dgm:pt modelId="{A4BCAAD5-09CD-400D-A4B0-2552C2D85073}" type="sibTrans" cxnId="{CF5E48CF-1C5C-4EB7-A303-6C5B80D79804}">
      <dgm:prSet/>
      <dgm:spPr>
        <a:solidFill>
          <a:schemeClr val="tx2"/>
        </a:solidFill>
      </dgm:spPr>
      <dgm:t>
        <a:bodyPr/>
        <a:lstStyle/>
        <a:p>
          <a:endParaRPr lang="en-US" dirty="0"/>
        </a:p>
      </dgm:t>
    </dgm:pt>
    <dgm:pt modelId="{1CE1235A-371A-45A9-BAE4-2FB0A8469CC4}">
      <dgm:prSet phldrT="[Text]"/>
      <dgm:spPr>
        <a:solidFill>
          <a:schemeClr val="accent5"/>
        </a:solidFill>
      </dgm:spPr>
      <dgm:t>
        <a:bodyPr/>
        <a:lstStyle/>
        <a:p>
          <a:r>
            <a:rPr lang="en-US" dirty="0" smtClean="0"/>
            <a:t>Transplant</a:t>
          </a:r>
        </a:p>
        <a:p>
          <a:r>
            <a:rPr lang="en-US" dirty="0" smtClean="0"/>
            <a:t>Center</a:t>
          </a:r>
          <a:endParaRPr lang="en-US" dirty="0"/>
        </a:p>
      </dgm:t>
    </dgm:pt>
    <dgm:pt modelId="{CC08E9A1-8C92-4D04-A667-63B5C75C7CD3}" type="parTrans" cxnId="{B534E23E-3443-4EBA-954E-9283387B52B9}">
      <dgm:prSet/>
      <dgm:spPr/>
      <dgm:t>
        <a:bodyPr/>
        <a:lstStyle/>
        <a:p>
          <a:endParaRPr lang="en-US"/>
        </a:p>
      </dgm:t>
    </dgm:pt>
    <dgm:pt modelId="{7BD64338-0D27-476C-A29C-37871E0FFB3D}" type="sibTrans" cxnId="{B534E23E-3443-4EBA-954E-9283387B52B9}">
      <dgm:prSet/>
      <dgm:spPr>
        <a:solidFill>
          <a:schemeClr val="tx2"/>
        </a:solidFill>
      </dgm:spPr>
      <dgm:t>
        <a:bodyPr/>
        <a:lstStyle/>
        <a:p>
          <a:endParaRPr lang="en-US" dirty="0"/>
        </a:p>
      </dgm:t>
    </dgm:pt>
    <dgm:pt modelId="{0EE1EB01-FDBE-487A-B882-4C37EE06A858}">
      <dgm:prSet phldrT="[Text]"/>
      <dgm:spPr>
        <a:solidFill>
          <a:schemeClr val="accent5"/>
        </a:solidFill>
      </dgm:spPr>
      <dgm:t>
        <a:bodyPr/>
        <a:lstStyle/>
        <a:p>
          <a:r>
            <a:rPr lang="en-US" dirty="0" smtClean="0"/>
            <a:t>OPO</a:t>
          </a:r>
          <a:endParaRPr lang="en-US" dirty="0"/>
        </a:p>
      </dgm:t>
    </dgm:pt>
    <dgm:pt modelId="{B064AEBD-D774-4C48-893E-92834322F705}" type="parTrans" cxnId="{78654BE9-6CBF-4434-AC70-31B8026BC499}">
      <dgm:prSet/>
      <dgm:spPr/>
      <dgm:t>
        <a:bodyPr/>
        <a:lstStyle/>
        <a:p>
          <a:endParaRPr lang="en-US"/>
        </a:p>
      </dgm:t>
    </dgm:pt>
    <dgm:pt modelId="{A1C89352-DE94-4FAF-89C8-FC9070C84A87}" type="sibTrans" cxnId="{78654BE9-6CBF-4434-AC70-31B8026BC499}">
      <dgm:prSet/>
      <dgm:spPr>
        <a:solidFill>
          <a:schemeClr val="tx2"/>
        </a:solidFill>
      </dgm:spPr>
      <dgm:t>
        <a:bodyPr/>
        <a:lstStyle/>
        <a:p>
          <a:endParaRPr lang="en-US" dirty="0"/>
        </a:p>
      </dgm:t>
    </dgm:pt>
    <dgm:pt modelId="{C6343FB0-90BF-4192-9B38-9DFFAE41BC18}" type="pres">
      <dgm:prSet presAssocID="{B37B1EF0-A35E-4EC8-9F7D-BDEF7E2FB3F7}" presName="Name0" presStyleCnt="0">
        <dgm:presLayoutVars>
          <dgm:dir/>
          <dgm:resizeHandles val="exact"/>
        </dgm:presLayoutVars>
      </dgm:prSet>
      <dgm:spPr/>
      <dgm:t>
        <a:bodyPr/>
        <a:lstStyle/>
        <a:p>
          <a:endParaRPr lang="en-US"/>
        </a:p>
      </dgm:t>
    </dgm:pt>
    <dgm:pt modelId="{171C1A78-C2E6-495A-94DD-A3B857284887}" type="pres">
      <dgm:prSet presAssocID="{8B7248DD-169F-4C9D-858F-F59EDF0F0AAB}" presName="node" presStyleLbl="node1" presStyleIdx="0" presStyleCnt="3" custRadScaleRad="99235">
        <dgm:presLayoutVars>
          <dgm:bulletEnabled val="1"/>
        </dgm:presLayoutVars>
      </dgm:prSet>
      <dgm:spPr/>
      <dgm:t>
        <a:bodyPr/>
        <a:lstStyle/>
        <a:p>
          <a:endParaRPr lang="en-US"/>
        </a:p>
      </dgm:t>
    </dgm:pt>
    <dgm:pt modelId="{CC7B4EE9-EC2A-4F99-A5E0-1E3FB261B4EA}" type="pres">
      <dgm:prSet presAssocID="{A4BCAAD5-09CD-400D-A4B0-2552C2D85073}" presName="sibTrans" presStyleLbl="sibTrans2D1" presStyleIdx="0" presStyleCnt="3"/>
      <dgm:spPr/>
      <dgm:t>
        <a:bodyPr/>
        <a:lstStyle/>
        <a:p>
          <a:endParaRPr lang="en-US"/>
        </a:p>
      </dgm:t>
    </dgm:pt>
    <dgm:pt modelId="{45F88244-047B-4E5B-ABC5-861FA3CBF0CC}" type="pres">
      <dgm:prSet presAssocID="{A4BCAAD5-09CD-400D-A4B0-2552C2D85073}" presName="connectorText" presStyleLbl="sibTrans2D1" presStyleIdx="0" presStyleCnt="3"/>
      <dgm:spPr/>
      <dgm:t>
        <a:bodyPr/>
        <a:lstStyle/>
        <a:p>
          <a:endParaRPr lang="en-US"/>
        </a:p>
      </dgm:t>
    </dgm:pt>
    <dgm:pt modelId="{5F4BAE6D-E312-4BBA-BAD4-C071A2635447}" type="pres">
      <dgm:prSet presAssocID="{1CE1235A-371A-45A9-BAE4-2FB0A8469CC4}" presName="node" presStyleLbl="node1" presStyleIdx="1" presStyleCnt="3">
        <dgm:presLayoutVars>
          <dgm:bulletEnabled val="1"/>
        </dgm:presLayoutVars>
      </dgm:prSet>
      <dgm:spPr/>
      <dgm:t>
        <a:bodyPr/>
        <a:lstStyle/>
        <a:p>
          <a:endParaRPr lang="en-US"/>
        </a:p>
      </dgm:t>
    </dgm:pt>
    <dgm:pt modelId="{65C321BE-999F-49C9-A226-2FDF2179BBEE}" type="pres">
      <dgm:prSet presAssocID="{7BD64338-0D27-476C-A29C-37871E0FFB3D}" presName="sibTrans" presStyleLbl="sibTrans2D1" presStyleIdx="1" presStyleCnt="3"/>
      <dgm:spPr/>
      <dgm:t>
        <a:bodyPr/>
        <a:lstStyle/>
        <a:p>
          <a:endParaRPr lang="en-US"/>
        </a:p>
      </dgm:t>
    </dgm:pt>
    <dgm:pt modelId="{E72164A3-77FC-4F68-AE75-D6B97BD7B0D9}" type="pres">
      <dgm:prSet presAssocID="{7BD64338-0D27-476C-A29C-37871E0FFB3D}" presName="connectorText" presStyleLbl="sibTrans2D1" presStyleIdx="1" presStyleCnt="3"/>
      <dgm:spPr/>
      <dgm:t>
        <a:bodyPr/>
        <a:lstStyle/>
        <a:p>
          <a:endParaRPr lang="en-US"/>
        </a:p>
      </dgm:t>
    </dgm:pt>
    <dgm:pt modelId="{C34632F2-5E8D-4B2C-A324-8A85BAD10E35}" type="pres">
      <dgm:prSet presAssocID="{0EE1EB01-FDBE-487A-B882-4C37EE06A858}" presName="node" presStyleLbl="node1" presStyleIdx="2" presStyleCnt="3">
        <dgm:presLayoutVars>
          <dgm:bulletEnabled val="1"/>
        </dgm:presLayoutVars>
      </dgm:prSet>
      <dgm:spPr/>
      <dgm:t>
        <a:bodyPr/>
        <a:lstStyle/>
        <a:p>
          <a:endParaRPr lang="en-US"/>
        </a:p>
      </dgm:t>
    </dgm:pt>
    <dgm:pt modelId="{D0A7D9ED-6194-46FB-9167-3113143560A6}" type="pres">
      <dgm:prSet presAssocID="{A1C89352-DE94-4FAF-89C8-FC9070C84A87}" presName="sibTrans" presStyleLbl="sibTrans2D1" presStyleIdx="2" presStyleCnt="3"/>
      <dgm:spPr/>
      <dgm:t>
        <a:bodyPr/>
        <a:lstStyle/>
        <a:p>
          <a:endParaRPr lang="en-US"/>
        </a:p>
      </dgm:t>
    </dgm:pt>
    <dgm:pt modelId="{3C00EF72-9054-475A-9390-44F6EC823B2D}" type="pres">
      <dgm:prSet presAssocID="{A1C89352-DE94-4FAF-89C8-FC9070C84A87}" presName="connectorText" presStyleLbl="sibTrans2D1" presStyleIdx="2" presStyleCnt="3"/>
      <dgm:spPr/>
      <dgm:t>
        <a:bodyPr/>
        <a:lstStyle/>
        <a:p>
          <a:endParaRPr lang="en-US"/>
        </a:p>
      </dgm:t>
    </dgm:pt>
  </dgm:ptLst>
  <dgm:cxnLst>
    <dgm:cxn modelId="{BF1340F7-3768-4670-B95B-162E02FE44CE}" type="presOf" srcId="{8B7248DD-169F-4C9D-858F-F59EDF0F0AAB}" destId="{171C1A78-C2E6-495A-94DD-A3B857284887}" srcOrd="0" destOrd="0" presId="urn:microsoft.com/office/officeart/2005/8/layout/cycle7"/>
    <dgm:cxn modelId="{78654BE9-6CBF-4434-AC70-31B8026BC499}" srcId="{B37B1EF0-A35E-4EC8-9F7D-BDEF7E2FB3F7}" destId="{0EE1EB01-FDBE-487A-B882-4C37EE06A858}" srcOrd="2" destOrd="0" parTransId="{B064AEBD-D774-4C48-893E-92834322F705}" sibTransId="{A1C89352-DE94-4FAF-89C8-FC9070C84A87}"/>
    <dgm:cxn modelId="{A62EA02E-E1F6-4B42-A7EC-6CFAC0767937}" type="presOf" srcId="{A4BCAAD5-09CD-400D-A4B0-2552C2D85073}" destId="{45F88244-047B-4E5B-ABC5-861FA3CBF0CC}" srcOrd="1" destOrd="0" presId="urn:microsoft.com/office/officeart/2005/8/layout/cycle7"/>
    <dgm:cxn modelId="{0AFE7A7E-9C9C-4272-AA16-18444EE6321A}" type="presOf" srcId="{7BD64338-0D27-476C-A29C-37871E0FFB3D}" destId="{E72164A3-77FC-4F68-AE75-D6B97BD7B0D9}" srcOrd="1" destOrd="0" presId="urn:microsoft.com/office/officeart/2005/8/layout/cycle7"/>
    <dgm:cxn modelId="{0D794B20-3761-4A14-84B2-3B30E4EA7512}" type="presOf" srcId="{A1C89352-DE94-4FAF-89C8-FC9070C84A87}" destId="{D0A7D9ED-6194-46FB-9167-3113143560A6}" srcOrd="0" destOrd="0" presId="urn:microsoft.com/office/officeart/2005/8/layout/cycle7"/>
    <dgm:cxn modelId="{B534E23E-3443-4EBA-954E-9283387B52B9}" srcId="{B37B1EF0-A35E-4EC8-9F7D-BDEF7E2FB3F7}" destId="{1CE1235A-371A-45A9-BAE4-2FB0A8469CC4}" srcOrd="1" destOrd="0" parTransId="{CC08E9A1-8C92-4D04-A667-63B5C75C7CD3}" sibTransId="{7BD64338-0D27-476C-A29C-37871E0FFB3D}"/>
    <dgm:cxn modelId="{F4F6F62F-6518-481F-B8D9-BC130D841C81}" type="presOf" srcId="{1CE1235A-371A-45A9-BAE4-2FB0A8469CC4}" destId="{5F4BAE6D-E312-4BBA-BAD4-C071A2635447}" srcOrd="0" destOrd="0" presId="urn:microsoft.com/office/officeart/2005/8/layout/cycle7"/>
    <dgm:cxn modelId="{7992D2D1-51E4-49D2-9200-C5C7149FD684}" type="presOf" srcId="{7BD64338-0D27-476C-A29C-37871E0FFB3D}" destId="{65C321BE-999F-49C9-A226-2FDF2179BBEE}" srcOrd="0" destOrd="0" presId="urn:microsoft.com/office/officeart/2005/8/layout/cycle7"/>
    <dgm:cxn modelId="{CA82335E-EAC2-443C-A422-BEF31EC4647A}" type="presOf" srcId="{B37B1EF0-A35E-4EC8-9F7D-BDEF7E2FB3F7}" destId="{C6343FB0-90BF-4192-9B38-9DFFAE41BC18}" srcOrd="0" destOrd="0" presId="urn:microsoft.com/office/officeart/2005/8/layout/cycle7"/>
    <dgm:cxn modelId="{88909E27-231E-400B-B733-D4450F609CA1}" type="presOf" srcId="{A4BCAAD5-09CD-400D-A4B0-2552C2D85073}" destId="{CC7B4EE9-EC2A-4F99-A5E0-1E3FB261B4EA}" srcOrd="0" destOrd="0" presId="urn:microsoft.com/office/officeart/2005/8/layout/cycle7"/>
    <dgm:cxn modelId="{CF5E48CF-1C5C-4EB7-A303-6C5B80D79804}" srcId="{B37B1EF0-A35E-4EC8-9F7D-BDEF7E2FB3F7}" destId="{8B7248DD-169F-4C9D-858F-F59EDF0F0AAB}" srcOrd="0" destOrd="0" parTransId="{0D3A237A-A23D-474D-A125-7A8B3CE51245}" sibTransId="{A4BCAAD5-09CD-400D-A4B0-2552C2D85073}"/>
    <dgm:cxn modelId="{F3804818-015E-4CF1-96F6-BF0A70687D89}" type="presOf" srcId="{0EE1EB01-FDBE-487A-B882-4C37EE06A858}" destId="{C34632F2-5E8D-4B2C-A324-8A85BAD10E35}" srcOrd="0" destOrd="0" presId="urn:microsoft.com/office/officeart/2005/8/layout/cycle7"/>
    <dgm:cxn modelId="{8D3F62A7-1793-41E4-BFE3-6EDD22EE4D36}" type="presOf" srcId="{A1C89352-DE94-4FAF-89C8-FC9070C84A87}" destId="{3C00EF72-9054-475A-9390-44F6EC823B2D}" srcOrd="1" destOrd="0" presId="urn:microsoft.com/office/officeart/2005/8/layout/cycle7"/>
    <dgm:cxn modelId="{113D04D0-F1A9-4FC0-BD78-05DF5A93A2AB}" type="presParOf" srcId="{C6343FB0-90BF-4192-9B38-9DFFAE41BC18}" destId="{171C1A78-C2E6-495A-94DD-A3B857284887}" srcOrd="0" destOrd="0" presId="urn:microsoft.com/office/officeart/2005/8/layout/cycle7"/>
    <dgm:cxn modelId="{6614E279-B5C1-40EF-B370-7240DBFF470D}" type="presParOf" srcId="{C6343FB0-90BF-4192-9B38-9DFFAE41BC18}" destId="{CC7B4EE9-EC2A-4F99-A5E0-1E3FB261B4EA}" srcOrd="1" destOrd="0" presId="urn:microsoft.com/office/officeart/2005/8/layout/cycle7"/>
    <dgm:cxn modelId="{CF059D49-407A-4DC3-8FEF-19C7C9CD2766}" type="presParOf" srcId="{CC7B4EE9-EC2A-4F99-A5E0-1E3FB261B4EA}" destId="{45F88244-047B-4E5B-ABC5-861FA3CBF0CC}" srcOrd="0" destOrd="0" presId="urn:microsoft.com/office/officeart/2005/8/layout/cycle7"/>
    <dgm:cxn modelId="{8D5BD452-8F28-4303-9D81-A48C82F805B1}" type="presParOf" srcId="{C6343FB0-90BF-4192-9B38-9DFFAE41BC18}" destId="{5F4BAE6D-E312-4BBA-BAD4-C071A2635447}" srcOrd="2" destOrd="0" presId="urn:microsoft.com/office/officeart/2005/8/layout/cycle7"/>
    <dgm:cxn modelId="{E4242B9D-30DF-4ADD-B70D-488344528B5E}" type="presParOf" srcId="{C6343FB0-90BF-4192-9B38-9DFFAE41BC18}" destId="{65C321BE-999F-49C9-A226-2FDF2179BBEE}" srcOrd="3" destOrd="0" presId="urn:microsoft.com/office/officeart/2005/8/layout/cycle7"/>
    <dgm:cxn modelId="{22CC084F-75E8-48A3-9101-259952CC8294}" type="presParOf" srcId="{65C321BE-999F-49C9-A226-2FDF2179BBEE}" destId="{E72164A3-77FC-4F68-AE75-D6B97BD7B0D9}" srcOrd="0" destOrd="0" presId="urn:microsoft.com/office/officeart/2005/8/layout/cycle7"/>
    <dgm:cxn modelId="{78D26952-08F5-4E04-9255-A216FA1322CA}" type="presParOf" srcId="{C6343FB0-90BF-4192-9B38-9DFFAE41BC18}" destId="{C34632F2-5E8D-4B2C-A324-8A85BAD10E35}" srcOrd="4" destOrd="0" presId="urn:microsoft.com/office/officeart/2005/8/layout/cycle7"/>
    <dgm:cxn modelId="{447D603D-8359-42FC-89D4-09D6BD0C0FB8}" type="presParOf" srcId="{C6343FB0-90BF-4192-9B38-9DFFAE41BC18}" destId="{D0A7D9ED-6194-46FB-9167-3113143560A6}" srcOrd="5" destOrd="0" presId="urn:microsoft.com/office/officeart/2005/8/layout/cycle7"/>
    <dgm:cxn modelId="{61BFDEAB-ABBA-4D1D-93F2-B045892E19AF}" type="presParOf" srcId="{D0A7D9ED-6194-46FB-9167-3113143560A6}" destId="{3C00EF72-9054-475A-9390-44F6EC823B2D}" srcOrd="0" destOrd="0" presId="urn:microsoft.com/office/officeart/2005/8/layout/cycle7"/>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E5EE0F-9EA6-4D8C-BD30-967931281E34}" type="doc">
      <dgm:prSet loTypeId="urn:microsoft.com/office/officeart/2005/8/layout/vList3" loCatId="list" qsTypeId="urn:microsoft.com/office/officeart/2005/8/quickstyle/simple1" qsCatId="simple" csTypeId="urn:microsoft.com/office/officeart/2005/8/colors/accent2_2" csCatId="accent2" phldr="1"/>
      <dgm:spPr/>
      <dgm:t>
        <a:bodyPr/>
        <a:lstStyle/>
        <a:p>
          <a:endParaRPr lang="en-US"/>
        </a:p>
      </dgm:t>
    </dgm:pt>
    <dgm:pt modelId="{B4155163-4171-45E1-982F-63400491B3F8}">
      <dgm:prSet custT="1"/>
      <dgm:spPr/>
      <dgm:t>
        <a:bodyPr/>
        <a:lstStyle/>
        <a:p>
          <a:pPr algn="l" rtl="0"/>
          <a:r>
            <a:rPr lang="en-US" sz="4000" b="0" i="0" dirty="0" smtClean="0"/>
            <a:t> Perfusion fluid contamination</a:t>
          </a:r>
          <a:endParaRPr lang="en-US" sz="4000" dirty="0"/>
        </a:p>
      </dgm:t>
    </dgm:pt>
    <dgm:pt modelId="{3D15B716-7A73-4E77-AE03-F0AE3D0D23FB}" type="parTrans" cxnId="{C902175E-0A8E-488C-9364-397FA2030405}">
      <dgm:prSet/>
      <dgm:spPr/>
      <dgm:t>
        <a:bodyPr/>
        <a:lstStyle/>
        <a:p>
          <a:pPr algn="l"/>
          <a:endParaRPr lang="en-US"/>
        </a:p>
      </dgm:t>
    </dgm:pt>
    <dgm:pt modelId="{D39F697B-0056-47D4-9386-FAA091C71FFD}" type="sibTrans" cxnId="{C902175E-0A8E-488C-9364-397FA2030405}">
      <dgm:prSet/>
      <dgm:spPr/>
      <dgm:t>
        <a:bodyPr/>
        <a:lstStyle/>
        <a:p>
          <a:pPr algn="l"/>
          <a:endParaRPr lang="en-US"/>
        </a:p>
      </dgm:t>
    </dgm:pt>
    <dgm:pt modelId="{DF5EE2EE-C8C1-41F2-B577-1E792A12B314}">
      <dgm:prSet custT="1"/>
      <dgm:spPr/>
      <dgm:t>
        <a:bodyPr/>
        <a:lstStyle/>
        <a:p>
          <a:pPr algn="l" rtl="0"/>
          <a:r>
            <a:rPr lang="en-US" sz="4000" b="0" i="0" dirty="0" smtClean="0"/>
            <a:t>Emerging epidemics           </a:t>
          </a:r>
          <a:r>
            <a:rPr lang="en-US" sz="3200" b="0" i="0" dirty="0" smtClean="0"/>
            <a:t>(e.g. Ebola and Zika)</a:t>
          </a:r>
          <a:endParaRPr lang="en-US" sz="3200" dirty="0"/>
        </a:p>
      </dgm:t>
    </dgm:pt>
    <dgm:pt modelId="{FD304DB2-F042-4615-B3B5-A4CD7BE37ABE}" type="parTrans" cxnId="{747F7C26-F871-4D47-8FBF-F02E9169E976}">
      <dgm:prSet/>
      <dgm:spPr/>
      <dgm:t>
        <a:bodyPr/>
        <a:lstStyle/>
        <a:p>
          <a:pPr algn="l"/>
          <a:endParaRPr lang="en-US"/>
        </a:p>
      </dgm:t>
    </dgm:pt>
    <dgm:pt modelId="{4FC00984-8438-4EFE-9831-62329DA5F999}" type="sibTrans" cxnId="{747F7C26-F871-4D47-8FBF-F02E9169E976}">
      <dgm:prSet/>
      <dgm:spPr/>
      <dgm:t>
        <a:bodyPr/>
        <a:lstStyle/>
        <a:p>
          <a:pPr algn="l"/>
          <a:endParaRPr lang="en-US"/>
        </a:p>
      </dgm:t>
    </dgm:pt>
    <dgm:pt modelId="{CA0D01BB-0186-463A-90CD-480426A21FD1}">
      <dgm:prSet custT="1"/>
      <dgm:spPr/>
      <dgm:t>
        <a:bodyPr/>
        <a:lstStyle/>
        <a:p>
          <a:pPr algn="l" rtl="0"/>
          <a:r>
            <a:rPr lang="en-US" sz="4000" b="0" i="0" dirty="0" smtClean="0"/>
            <a:t>Hepatitis C/IVDU Epidemic</a:t>
          </a:r>
          <a:endParaRPr lang="en-US" sz="4000" dirty="0"/>
        </a:p>
      </dgm:t>
    </dgm:pt>
    <dgm:pt modelId="{DA284ED4-9AF3-4922-9A11-131F005C2B10}" type="parTrans" cxnId="{4CC527F1-08B5-42E8-AB28-84A051BFA0DD}">
      <dgm:prSet/>
      <dgm:spPr/>
      <dgm:t>
        <a:bodyPr/>
        <a:lstStyle/>
        <a:p>
          <a:pPr algn="l"/>
          <a:endParaRPr lang="en-US"/>
        </a:p>
      </dgm:t>
    </dgm:pt>
    <dgm:pt modelId="{31E17ED6-D78B-468E-84A2-DB7F668FA5E1}" type="sibTrans" cxnId="{4CC527F1-08B5-42E8-AB28-84A051BFA0DD}">
      <dgm:prSet/>
      <dgm:spPr/>
      <dgm:t>
        <a:bodyPr/>
        <a:lstStyle/>
        <a:p>
          <a:pPr algn="l"/>
          <a:endParaRPr lang="en-US"/>
        </a:p>
      </dgm:t>
    </dgm:pt>
    <dgm:pt modelId="{F3DE400C-F6BC-411A-AC50-40FE5ADB4EB1}" type="pres">
      <dgm:prSet presAssocID="{DAE5EE0F-9EA6-4D8C-BD30-967931281E34}" presName="linearFlow" presStyleCnt="0">
        <dgm:presLayoutVars>
          <dgm:dir/>
          <dgm:resizeHandles val="exact"/>
        </dgm:presLayoutVars>
      </dgm:prSet>
      <dgm:spPr/>
      <dgm:t>
        <a:bodyPr/>
        <a:lstStyle/>
        <a:p>
          <a:endParaRPr lang="en-US"/>
        </a:p>
      </dgm:t>
    </dgm:pt>
    <dgm:pt modelId="{2BDD142A-BA65-4BDC-A488-5E866D44D9A5}" type="pres">
      <dgm:prSet presAssocID="{B4155163-4171-45E1-982F-63400491B3F8}" presName="composite" presStyleCnt="0"/>
      <dgm:spPr/>
    </dgm:pt>
    <dgm:pt modelId="{FAAECB64-D472-424B-9AC5-5C402C65F61B}" type="pres">
      <dgm:prSet presAssocID="{B4155163-4171-45E1-982F-63400491B3F8}" presName="imgShp" presStyleLbl="fgImgPlace1" presStyleIdx="0" presStyleCnt="3"/>
      <dgm:spPr>
        <a:solidFill>
          <a:srgbClr val="92D050"/>
        </a:solidFill>
      </dgm:spPr>
    </dgm:pt>
    <dgm:pt modelId="{60026D13-AEBC-4DB8-8BD8-62AB27A3F6C4}" type="pres">
      <dgm:prSet presAssocID="{B4155163-4171-45E1-982F-63400491B3F8}" presName="txShp" presStyleLbl="node1" presStyleIdx="0" presStyleCnt="3" custScaleX="107364">
        <dgm:presLayoutVars>
          <dgm:bulletEnabled val="1"/>
        </dgm:presLayoutVars>
      </dgm:prSet>
      <dgm:spPr/>
      <dgm:t>
        <a:bodyPr/>
        <a:lstStyle/>
        <a:p>
          <a:endParaRPr lang="en-US"/>
        </a:p>
      </dgm:t>
    </dgm:pt>
    <dgm:pt modelId="{C46203BA-E1D3-4FF3-A123-513AFED204DF}" type="pres">
      <dgm:prSet presAssocID="{D39F697B-0056-47D4-9386-FAA091C71FFD}" presName="spacing" presStyleCnt="0"/>
      <dgm:spPr/>
    </dgm:pt>
    <dgm:pt modelId="{042E83AC-7354-4232-A699-32C32C5A9FB1}" type="pres">
      <dgm:prSet presAssocID="{DF5EE2EE-C8C1-41F2-B577-1E792A12B314}" presName="composite" presStyleCnt="0"/>
      <dgm:spPr/>
    </dgm:pt>
    <dgm:pt modelId="{5919D570-74E0-418D-B1BA-5BDA1F9A3DE1}" type="pres">
      <dgm:prSet presAssocID="{DF5EE2EE-C8C1-41F2-B577-1E792A12B314}" presName="imgShp" presStyleLbl="fgImgPlace1" presStyleIdx="1" presStyleCnt="3"/>
      <dgm:spPr>
        <a:solidFill>
          <a:srgbClr val="92D050"/>
        </a:solidFill>
      </dgm:spPr>
    </dgm:pt>
    <dgm:pt modelId="{CD8158F4-DB99-4D7B-8417-C98C625A02EF}" type="pres">
      <dgm:prSet presAssocID="{DF5EE2EE-C8C1-41F2-B577-1E792A12B314}" presName="txShp" presStyleLbl="node1" presStyleIdx="1" presStyleCnt="3">
        <dgm:presLayoutVars>
          <dgm:bulletEnabled val="1"/>
        </dgm:presLayoutVars>
      </dgm:prSet>
      <dgm:spPr/>
      <dgm:t>
        <a:bodyPr/>
        <a:lstStyle/>
        <a:p>
          <a:endParaRPr lang="en-US"/>
        </a:p>
      </dgm:t>
    </dgm:pt>
    <dgm:pt modelId="{648241D0-6882-4A5A-979F-BD3C7474ABD6}" type="pres">
      <dgm:prSet presAssocID="{4FC00984-8438-4EFE-9831-62329DA5F999}" presName="spacing" presStyleCnt="0"/>
      <dgm:spPr/>
    </dgm:pt>
    <dgm:pt modelId="{E3032251-1ADE-4E3D-B155-66CBA6F1EEA1}" type="pres">
      <dgm:prSet presAssocID="{CA0D01BB-0186-463A-90CD-480426A21FD1}" presName="composite" presStyleCnt="0"/>
      <dgm:spPr/>
    </dgm:pt>
    <dgm:pt modelId="{5C13ADE4-3508-4F4E-B5E0-F1631C059179}" type="pres">
      <dgm:prSet presAssocID="{CA0D01BB-0186-463A-90CD-480426A21FD1}" presName="imgShp" presStyleLbl="fgImgPlace1" presStyleIdx="2" presStyleCnt="3"/>
      <dgm:spPr>
        <a:solidFill>
          <a:srgbClr val="92D050"/>
        </a:solidFill>
      </dgm:spPr>
    </dgm:pt>
    <dgm:pt modelId="{527AD2F9-2D65-401A-8A73-C7751D2FA125}" type="pres">
      <dgm:prSet presAssocID="{CA0D01BB-0186-463A-90CD-480426A21FD1}" presName="txShp" presStyleLbl="node1" presStyleIdx="2" presStyleCnt="3">
        <dgm:presLayoutVars>
          <dgm:bulletEnabled val="1"/>
        </dgm:presLayoutVars>
      </dgm:prSet>
      <dgm:spPr/>
      <dgm:t>
        <a:bodyPr/>
        <a:lstStyle/>
        <a:p>
          <a:endParaRPr lang="en-US"/>
        </a:p>
      </dgm:t>
    </dgm:pt>
  </dgm:ptLst>
  <dgm:cxnLst>
    <dgm:cxn modelId="{747F7C26-F871-4D47-8FBF-F02E9169E976}" srcId="{DAE5EE0F-9EA6-4D8C-BD30-967931281E34}" destId="{DF5EE2EE-C8C1-41F2-B577-1E792A12B314}" srcOrd="1" destOrd="0" parTransId="{FD304DB2-F042-4615-B3B5-A4CD7BE37ABE}" sibTransId="{4FC00984-8438-4EFE-9831-62329DA5F999}"/>
    <dgm:cxn modelId="{0C61FD3D-4975-4B51-BF99-D6DC1D91674A}" type="presOf" srcId="{DF5EE2EE-C8C1-41F2-B577-1E792A12B314}" destId="{CD8158F4-DB99-4D7B-8417-C98C625A02EF}" srcOrd="0" destOrd="0" presId="urn:microsoft.com/office/officeart/2005/8/layout/vList3"/>
    <dgm:cxn modelId="{3C9F41E0-C4FE-4211-A1D2-02B53978AF3B}" type="presOf" srcId="{B4155163-4171-45E1-982F-63400491B3F8}" destId="{60026D13-AEBC-4DB8-8BD8-62AB27A3F6C4}" srcOrd="0" destOrd="0" presId="urn:microsoft.com/office/officeart/2005/8/layout/vList3"/>
    <dgm:cxn modelId="{1FD9324D-701B-4E5D-9E67-DFBA10BF2429}" type="presOf" srcId="{CA0D01BB-0186-463A-90CD-480426A21FD1}" destId="{527AD2F9-2D65-401A-8A73-C7751D2FA125}" srcOrd="0" destOrd="0" presId="urn:microsoft.com/office/officeart/2005/8/layout/vList3"/>
    <dgm:cxn modelId="{C902175E-0A8E-488C-9364-397FA2030405}" srcId="{DAE5EE0F-9EA6-4D8C-BD30-967931281E34}" destId="{B4155163-4171-45E1-982F-63400491B3F8}" srcOrd="0" destOrd="0" parTransId="{3D15B716-7A73-4E77-AE03-F0AE3D0D23FB}" sibTransId="{D39F697B-0056-47D4-9386-FAA091C71FFD}"/>
    <dgm:cxn modelId="{8383FAF7-00AC-4331-84DB-9BE820EAFE7A}" type="presOf" srcId="{DAE5EE0F-9EA6-4D8C-BD30-967931281E34}" destId="{F3DE400C-F6BC-411A-AC50-40FE5ADB4EB1}" srcOrd="0" destOrd="0" presId="urn:microsoft.com/office/officeart/2005/8/layout/vList3"/>
    <dgm:cxn modelId="{4CC527F1-08B5-42E8-AB28-84A051BFA0DD}" srcId="{DAE5EE0F-9EA6-4D8C-BD30-967931281E34}" destId="{CA0D01BB-0186-463A-90CD-480426A21FD1}" srcOrd="2" destOrd="0" parTransId="{DA284ED4-9AF3-4922-9A11-131F005C2B10}" sibTransId="{31E17ED6-D78B-468E-84A2-DB7F668FA5E1}"/>
    <dgm:cxn modelId="{4FC07C02-0F22-4728-AE8F-22CCE917B6FF}" type="presParOf" srcId="{F3DE400C-F6BC-411A-AC50-40FE5ADB4EB1}" destId="{2BDD142A-BA65-4BDC-A488-5E866D44D9A5}" srcOrd="0" destOrd="0" presId="urn:microsoft.com/office/officeart/2005/8/layout/vList3"/>
    <dgm:cxn modelId="{3F4E5770-97B2-45FF-9D8C-09AEE4B61847}" type="presParOf" srcId="{2BDD142A-BA65-4BDC-A488-5E866D44D9A5}" destId="{FAAECB64-D472-424B-9AC5-5C402C65F61B}" srcOrd="0" destOrd="0" presId="urn:microsoft.com/office/officeart/2005/8/layout/vList3"/>
    <dgm:cxn modelId="{763C9475-AF70-4214-BA15-DF0339516EEE}" type="presParOf" srcId="{2BDD142A-BA65-4BDC-A488-5E866D44D9A5}" destId="{60026D13-AEBC-4DB8-8BD8-62AB27A3F6C4}" srcOrd="1" destOrd="0" presId="urn:microsoft.com/office/officeart/2005/8/layout/vList3"/>
    <dgm:cxn modelId="{12950646-EECE-4F44-A215-24F4FB05902F}" type="presParOf" srcId="{F3DE400C-F6BC-411A-AC50-40FE5ADB4EB1}" destId="{C46203BA-E1D3-4FF3-A123-513AFED204DF}" srcOrd="1" destOrd="0" presId="urn:microsoft.com/office/officeart/2005/8/layout/vList3"/>
    <dgm:cxn modelId="{BEBE4749-4949-4730-9BBC-FCFCD3B973E6}" type="presParOf" srcId="{F3DE400C-F6BC-411A-AC50-40FE5ADB4EB1}" destId="{042E83AC-7354-4232-A699-32C32C5A9FB1}" srcOrd="2" destOrd="0" presId="urn:microsoft.com/office/officeart/2005/8/layout/vList3"/>
    <dgm:cxn modelId="{52A3F9F7-754F-46D3-86D6-D9FECAAFC12C}" type="presParOf" srcId="{042E83AC-7354-4232-A699-32C32C5A9FB1}" destId="{5919D570-74E0-418D-B1BA-5BDA1F9A3DE1}" srcOrd="0" destOrd="0" presId="urn:microsoft.com/office/officeart/2005/8/layout/vList3"/>
    <dgm:cxn modelId="{27D99533-51A3-4391-BE1F-6814CEB6974A}" type="presParOf" srcId="{042E83AC-7354-4232-A699-32C32C5A9FB1}" destId="{CD8158F4-DB99-4D7B-8417-C98C625A02EF}" srcOrd="1" destOrd="0" presId="urn:microsoft.com/office/officeart/2005/8/layout/vList3"/>
    <dgm:cxn modelId="{2E758D66-1698-44AE-9642-93EC221F4944}" type="presParOf" srcId="{F3DE400C-F6BC-411A-AC50-40FE5ADB4EB1}" destId="{648241D0-6882-4A5A-979F-BD3C7474ABD6}" srcOrd="3" destOrd="0" presId="urn:microsoft.com/office/officeart/2005/8/layout/vList3"/>
    <dgm:cxn modelId="{1766A50D-E53E-4FF1-B872-B29B1DD8938C}" type="presParOf" srcId="{F3DE400C-F6BC-411A-AC50-40FE5ADB4EB1}" destId="{E3032251-1ADE-4E3D-B155-66CBA6F1EEA1}" srcOrd="4" destOrd="0" presId="urn:microsoft.com/office/officeart/2005/8/layout/vList3"/>
    <dgm:cxn modelId="{873F18F0-D378-4F32-A40C-FF8372CEFAF3}" type="presParOf" srcId="{E3032251-1ADE-4E3D-B155-66CBA6F1EEA1}" destId="{5C13ADE4-3508-4F4E-B5E0-F1631C059179}" srcOrd="0" destOrd="0" presId="urn:microsoft.com/office/officeart/2005/8/layout/vList3"/>
    <dgm:cxn modelId="{8017D55C-7D4C-41E7-9222-4ECBF3A0C0DC}" type="presParOf" srcId="{E3032251-1ADE-4E3D-B155-66CBA6F1EEA1}" destId="{527AD2F9-2D65-401A-8A73-C7751D2FA125}"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C1A78-C2E6-495A-94DD-A3B857284887}">
      <dsp:nvSpPr>
        <dsp:cNvPr id="0" name=""/>
        <dsp:cNvSpPr/>
      </dsp:nvSpPr>
      <dsp:spPr>
        <a:xfrm>
          <a:off x="2744110" y="18014"/>
          <a:ext cx="2274124" cy="1137062"/>
        </a:xfrm>
        <a:prstGeom prst="roundRect">
          <a:avLst>
            <a:gd name="adj" fmla="val 10000"/>
          </a:avLst>
        </a:prstGeom>
        <a:solidFill>
          <a:schemeClr val="accent5"/>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OPTN/UNOS</a:t>
          </a:r>
          <a:endParaRPr lang="en-US" sz="2600" kern="1200" dirty="0"/>
        </a:p>
      </dsp:txBody>
      <dsp:txXfrm>
        <a:off x="2777413" y="51317"/>
        <a:ext cx="2207518" cy="1070456"/>
      </dsp:txXfrm>
    </dsp:sp>
    <dsp:sp modelId="{CC7B4EE9-EC2A-4F99-A5E0-1E3FB261B4EA}">
      <dsp:nvSpPr>
        <dsp:cNvPr id="0" name=""/>
        <dsp:cNvSpPr/>
      </dsp:nvSpPr>
      <dsp:spPr>
        <a:xfrm rot="3592379">
          <a:off x="4227372" y="2005804"/>
          <a:ext cx="1185767" cy="397971"/>
        </a:xfrm>
        <a:prstGeom prst="leftRightArrow">
          <a:avLst>
            <a:gd name="adj1" fmla="val 60000"/>
            <a:gd name="adj2" fmla="val 50000"/>
          </a:avLst>
        </a:prstGeom>
        <a:solidFill>
          <a:schemeClr val="tx2"/>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4346763" y="2085398"/>
        <a:ext cx="946985" cy="238783"/>
      </dsp:txXfrm>
    </dsp:sp>
    <dsp:sp modelId="{5F4BAE6D-E312-4BBA-BAD4-C071A2635447}">
      <dsp:nvSpPr>
        <dsp:cNvPr id="0" name=""/>
        <dsp:cNvSpPr/>
      </dsp:nvSpPr>
      <dsp:spPr>
        <a:xfrm>
          <a:off x="4622277" y="3254504"/>
          <a:ext cx="2274124" cy="1137062"/>
        </a:xfrm>
        <a:prstGeom prst="roundRect">
          <a:avLst>
            <a:gd name="adj" fmla="val 10000"/>
          </a:avLst>
        </a:prstGeom>
        <a:solidFill>
          <a:schemeClr val="accent5"/>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Transplant</a:t>
          </a:r>
        </a:p>
        <a:p>
          <a:pPr lvl="0" algn="ctr" defTabSz="1155700">
            <a:lnSpc>
              <a:spcPct val="90000"/>
            </a:lnSpc>
            <a:spcBef>
              <a:spcPct val="0"/>
            </a:spcBef>
            <a:spcAft>
              <a:spcPct val="35000"/>
            </a:spcAft>
          </a:pPr>
          <a:r>
            <a:rPr lang="en-US" sz="2600" kern="1200" dirty="0" smtClean="0"/>
            <a:t>Center</a:t>
          </a:r>
          <a:endParaRPr lang="en-US" sz="2600" kern="1200" dirty="0"/>
        </a:p>
      </dsp:txBody>
      <dsp:txXfrm>
        <a:off x="4655580" y="3287807"/>
        <a:ext cx="2207518" cy="1070456"/>
      </dsp:txXfrm>
    </dsp:sp>
    <dsp:sp modelId="{65C321BE-999F-49C9-A226-2FDF2179BBEE}">
      <dsp:nvSpPr>
        <dsp:cNvPr id="0" name=""/>
        <dsp:cNvSpPr/>
      </dsp:nvSpPr>
      <dsp:spPr>
        <a:xfrm rot="10800000">
          <a:off x="3288288" y="3624049"/>
          <a:ext cx="1185767" cy="397971"/>
        </a:xfrm>
        <a:prstGeom prst="leftRightArrow">
          <a:avLst>
            <a:gd name="adj1" fmla="val 60000"/>
            <a:gd name="adj2" fmla="val 50000"/>
          </a:avLst>
        </a:prstGeom>
        <a:solidFill>
          <a:schemeClr val="tx2"/>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3407679" y="3703643"/>
        <a:ext cx="946985" cy="238783"/>
      </dsp:txXfrm>
    </dsp:sp>
    <dsp:sp modelId="{C34632F2-5E8D-4B2C-A324-8A85BAD10E35}">
      <dsp:nvSpPr>
        <dsp:cNvPr id="0" name=""/>
        <dsp:cNvSpPr/>
      </dsp:nvSpPr>
      <dsp:spPr>
        <a:xfrm>
          <a:off x="865943" y="3254504"/>
          <a:ext cx="2274124" cy="1137062"/>
        </a:xfrm>
        <a:prstGeom prst="roundRect">
          <a:avLst>
            <a:gd name="adj" fmla="val 10000"/>
          </a:avLst>
        </a:prstGeom>
        <a:solidFill>
          <a:schemeClr val="accent5"/>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OPO</a:t>
          </a:r>
          <a:endParaRPr lang="en-US" sz="2600" kern="1200" dirty="0"/>
        </a:p>
      </dsp:txBody>
      <dsp:txXfrm>
        <a:off x="899246" y="3287807"/>
        <a:ext cx="2207518" cy="1070456"/>
      </dsp:txXfrm>
    </dsp:sp>
    <dsp:sp modelId="{D0A7D9ED-6194-46FB-9167-3113143560A6}">
      <dsp:nvSpPr>
        <dsp:cNvPr id="0" name=""/>
        <dsp:cNvSpPr/>
      </dsp:nvSpPr>
      <dsp:spPr>
        <a:xfrm rot="18007621">
          <a:off x="2349204" y="2005804"/>
          <a:ext cx="1185767" cy="397971"/>
        </a:xfrm>
        <a:prstGeom prst="leftRightArrow">
          <a:avLst>
            <a:gd name="adj1" fmla="val 60000"/>
            <a:gd name="adj2" fmla="val 50000"/>
          </a:avLst>
        </a:prstGeom>
        <a:solidFill>
          <a:schemeClr val="tx2"/>
        </a:soli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2468595" y="2085398"/>
        <a:ext cx="946985" cy="238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026D13-AEBC-4DB8-8BD8-62AB27A3F6C4}">
      <dsp:nvSpPr>
        <dsp:cNvPr id="0" name=""/>
        <dsp:cNvSpPr/>
      </dsp:nvSpPr>
      <dsp:spPr>
        <a:xfrm rot="10800000">
          <a:off x="1679077" y="1080"/>
          <a:ext cx="7553841" cy="1182015"/>
        </a:xfrm>
        <a:prstGeom prst="homePlat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236" tIns="152400" rIns="284480" bIns="152400" numCol="1" spcCol="1270" anchor="ctr" anchorCtr="0">
          <a:noAutofit/>
        </a:bodyPr>
        <a:lstStyle/>
        <a:p>
          <a:pPr lvl="0" algn="l" defTabSz="1778000" rtl="0">
            <a:lnSpc>
              <a:spcPct val="90000"/>
            </a:lnSpc>
            <a:spcBef>
              <a:spcPct val="0"/>
            </a:spcBef>
            <a:spcAft>
              <a:spcPct val="35000"/>
            </a:spcAft>
          </a:pPr>
          <a:r>
            <a:rPr lang="en-US" sz="4000" b="0" i="0" kern="1200" dirty="0" smtClean="0"/>
            <a:t> Perfusion fluid contamination</a:t>
          </a:r>
          <a:endParaRPr lang="en-US" sz="4000" kern="1200" dirty="0"/>
        </a:p>
      </dsp:txBody>
      <dsp:txXfrm rot="10800000">
        <a:off x="1974581" y="1080"/>
        <a:ext cx="7258337" cy="1182015"/>
      </dsp:txXfrm>
    </dsp:sp>
    <dsp:sp modelId="{FAAECB64-D472-424B-9AC5-5C402C65F61B}">
      <dsp:nvSpPr>
        <dsp:cNvPr id="0" name=""/>
        <dsp:cNvSpPr/>
      </dsp:nvSpPr>
      <dsp:spPr>
        <a:xfrm>
          <a:off x="1347125" y="1080"/>
          <a:ext cx="1182015" cy="1182015"/>
        </a:xfrm>
        <a:prstGeom prst="ellipse">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8158F4-DB99-4D7B-8417-C98C625A02EF}">
      <dsp:nvSpPr>
        <dsp:cNvPr id="0" name=""/>
        <dsp:cNvSpPr/>
      </dsp:nvSpPr>
      <dsp:spPr>
        <a:xfrm rot="10800000">
          <a:off x="2067661" y="1535935"/>
          <a:ext cx="7035729" cy="1182015"/>
        </a:xfrm>
        <a:prstGeom prst="homePlat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236" tIns="152400" rIns="284480" bIns="152400" numCol="1" spcCol="1270" anchor="ctr" anchorCtr="0">
          <a:noAutofit/>
        </a:bodyPr>
        <a:lstStyle/>
        <a:p>
          <a:pPr lvl="0" algn="l" defTabSz="1778000" rtl="0">
            <a:lnSpc>
              <a:spcPct val="90000"/>
            </a:lnSpc>
            <a:spcBef>
              <a:spcPct val="0"/>
            </a:spcBef>
            <a:spcAft>
              <a:spcPct val="35000"/>
            </a:spcAft>
          </a:pPr>
          <a:r>
            <a:rPr lang="en-US" sz="4000" b="0" i="0" kern="1200" dirty="0" smtClean="0"/>
            <a:t>Emerging epidemics           </a:t>
          </a:r>
          <a:r>
            <a:rPr lang="en-US" sz="3200" b="0" i="0" kern="1200" dirty="0" smtClean="0"/>
            <a:t>(e.g. Ebola and Zika)</a:t>
          </a:r>
          <a:endParaRPr lang="en-US" sz="3200" kern="1200" dirty="0"/>
        </a:p>
      </dsp:txBody>
      <dsp:txXfrm rot="10800000">
        <a:off x="2363165" y="1535935"/>
        <a:ext cx="6740225" cy="1182015"/>
      </dsp:txXfrm>
    </dsp:sp>
    <dsp:sp modelId="{5919D570-74E0-418D-B1BA-5BDA1F9A3DE1}">
      <dsp:nvSpPr>
        <dsp:cNvPr id="0" name=""/>
        <dsp:cNvSpPr/>
      </dsp:nvSpPr>
      <dsp:spPr>
        <a:xfrm>
          <a:off x="1476653" y="1535935"/>
          <a:ext cx="1182015" cy="1182015"/>
        </a:xfrm>
        <a:prstGeom prst="ellipse">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7AD2F9-2D65-401A-8A73-C7751D2FA125}">
      <dsp:nvSpPr>
        <dsp:cNvPr id="0" name=""/>
        <dsp:cNvSpPr/>
      </dsp:nvSpPr>
      <dsp:spPr>
        <a:xfrm rot="10800000">
          <a:off x="2067661" y="3070791"/>
          <a:ext cx="7035729" cy="1182015"/>
        </a:xfrm>
        <a:prstGeom prst="homePlat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236" tIns="152400" rIns="284480" bIns="152400" numCol="1" spcCol="1270" anchor="ctr" anchorCtr="0">
          <a:noAutofit/>
        </a:bodyPr>
        <a:lstStyle/>
        <a:p>
          <a:pPr lvl="0" algn="l" defTabSz="1778000" rtl="0">
            <a:lnSpc>
              <a:spcPct val="90000"/>
            </a:lnSpc>
            <a:spcBef>
              <a:spcPct val="0"/>
            </a:spcBef>
            <a:spcAft>
              <a:spcPct val="35000"/>
            </a:spcAft>
          </a:pPr>
          <a:r>
            <a:rPr lang="en-US" sz="4000" b="0" i="0" kern="1200" dirty="0" smtClean="0"/>
            <a:t>Hepatitis C/IVDU Epidemic</a:t>
          </a:r>
          <a:endParaRPr lang="en-US" sz="4000" kern="1200" dirty="0"/>
        </a:p>
      </dsp:txBody>
      <dsp:txXfrm rot="10800000">
        <a:off x="2363165" y="3070791"/>
        <a:ext cx="6740225" cy="1182015"/>
      </dsp:txXfrm>
    </dsp:sp>
    <dsp:sp modelId="{5C13ADE4-3508-4F4E-B5E0-F1631C059179}">
      <dsp:nvSpPr>
        <dsp:cNvPr id="0" name=""/>
        <dsp:cNvSpPr/>
      </dsp:nvSpPr>
      <dsp:spPr>
        <a:xfrm>
          <a:off x="1476653" y="3070791"/>
          <a:ext cx="1182015" cy="1182015"/>
        </a:xfrm>
        <a:prstGeom prst="ellipse">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2/4/2019</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C378E871-9E87-4E61-87C9-524B81F259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1E8A04DB-B5A6-4F36-9618-450E2C84B5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pPr>
            <a:r>
              <a:rPr lang="en-US" altLang="en-US" dirty="0" smtClean="0">
                <a:ea typeface="ＭＳ Ｐゴシック" panose="020B0600070205080204" pitchFamily="34" charset="-128"/>
              </a:rPr>
              <a:t>DTAC is an ad hoc committee, with focus on patient</a:t>
            </a:r>
            <a:r>
              <a:rPr lang="en-US" altLang="en-US" baseline="0" dirty="0" smtClean="0">
                <a:ea typeface="ＭＳ Ｐゴシック" panose="020B0600070205080204" pitchFamily="34" charset="-128"/>
              </a:rPr>
              <a:t> safety, </a:t>
            </a:r>
            <a:r>
              <a:rPr lang="en-US" altLang="en-US" dirty="0" smtClean="0">
                <a:ea typeface="ＭＳ Ｐゴシック" panose="020B0600070205080204" pitchFamily="34" charset="-128"/>
              </a:rPr>
              <a:t> for over 10 year. We are tasked with </a:t>
            </a:r>
            <a:r>
              <a:rPr lang="en-US" altLang="en-US" sz="1400" dirty="0" smtClean="0"/>
              <a:t>examining </a:t>
            </a:r>
            <a:r>
              <a:rPr lang="en-US" altLang="en-US" sz="1400" u="sng" dirty="0" smtClean="0"/>
              <a:t>unexpected </a:t>
            </a:r>
            <a:r>
              <a:rPr lang="en-US" altLang="en-US" sz="1400" dirty="0" smtClean="0"/>
              <a:t>potential donor-derived transmission events mainly consisting of infection or malignancy although occasionally having something such as a metabolic disorder or peanut allergy transmitted as well.  </a:t>
            </a:r>
            <a:r>
              <a:rPr lang="en-US" altLang="en-US" sz="1200" dirty="0" smtClean="0"/>
              <a:t>We then categorize each event as to whether or not it</a:t>
            </a:r>
            <a:r>
              <a:rPr lang="en-US" altLang="en-US" sz="1200" baseline="0" dirty="0" smtClean="0"/>
              <a:t> is</a:t>
            </a:r>
            <a:r>
              <a:rPr lang="en-US" altLang="en-US" sz="1200" dirty="0" smtClean="0"/>
              <a:t> donor derived and we evaluate aggregate data to enhance patient safety by informing policy change and improving existing processes.  In addition, we are tasked with educating the transplant community about the potential for transmission and for preventive strategies when available. </a:t>
            </a:r>
          </a:p>
          <a:p>
            <a:pPr marL="171450" indent="-171450" eaLnBrk="1" hangingPunct="1">
              <a:spcBef>
                <a:spcPct val="0"/>
              </a:spcBef>
              <a:buFont typeface="Arial" panose="020B0604020202020204" pitchFamily="34" charset="0"/>
              <a:buChar char="•"/>
            </a:pPr>
            <a:r>
              <a:rPr lang="en-US" altLang="en-US" sz="1200" dirty="0" smtClean="0"/>
              <a:t>DTAC is not a regulatory committee (e.g.</a:t>
            </a:r>
            <a:r>
              <a:rPr lang="en-US" altLang="en-US" sz="1200" baseline="0" dirty="0" smtClean="0"/>
              <a:t> MPSC), but does review confidential information in case review</a:t>
            </a:r>
            <a:endParaRPr lang="en-US" altLang="en-US" sz="1200" dirty="0" smtClean="0"/>
          </a:p>
          <a:p>
            <a:endParaRPr lang="en-US" sz="1200" dirty="0" smtClean="0">
              <a:effectLst/>
            </a:endParaRPr>
          </a:p>
          <a:p>
            <a:r>
              <a:rPr lang="en-US" sz="1200" dirty="0" smtClean="0">
                <a:effectLst/>
              </a:rPr>
              <a:t>----------------------------------------------------------------------------------------------------------------------------------------------------------------------------------------</a:t>
            </a:r>
            <a:endParaRPr lang="en-US" dirty="0" smtClean="0">
              <a:effectLst/>
            </a:endParaRPr>
          </a:p>
          <a:p>
            <a:pPr marL="0" indent="0">
              <a:buFont typeface="Arial" panose="020B0604020202020204" pitchFamily="34" charset="0"/>
              <a:buNone/>
            </a:pPr>
            <a:r>
              <a:rPr lang="en-US" dirty="0" smtClean="0">
                <a:effectLst/>
              </a:rPr>
              <a:t>Extra Info (no need to say)</a:t>
            </a:r>
          </a:p>
          <a:p>
            <a:pPr marL="171450" indent="-171450">
              <a:buFont typeface="Arial" panose="020B0604020202020204" pitchFamily="34" charset="0"/>
              <a:buChar char="•"/>
            </a:pPr>
            <a:r>
              <a:rPr lang="en-US" dirty="0" smtClean="0">
                <a:effectLst/>
              </a:rPr>
              <a:t>18 members,</a:t>
            </a:r>
            <a:r>
              <a:rPr lang="en-US" baseline="0" dirty="0" smtClean="0">
                <a:effectLst/>
              </a:rPr>
              <a:t> all at-large, of ID specialists, physicians, pulmonologists, and procurement professionals. The members confidentially adjucate each “case.”  Over time, themes and learnings can be identified and shared with the community, as it is shared in this update.</a:t>
            </a:r>
            <a:endParaRPr lang="en-US" dirty="0"/>
          </a:p>
        </p:txBody>
      </p:sp>
      <p:sp>
        <p:nvSpPr>
          <p:cNvPr id="26627" name="Slide Number Placeholder 3">
            <a:extLst>
              <a:ext uri="{FF2B5EF4-FFF2-40B4-BE49-F238E27FC236}">
                <a16:creationId xmlns:a16="http://schemas.microsoft.com/office/drawing/2014/main" id="{9025114E-4701-4BD6-9FB8-EC241B54C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ＭＳ Ｐゴシック" panose="020B0600070205080204" pitchFamily="34" charset="-128"/>
              </a:defRPr>
            </a:lvl1pPr>
            <a:lvl2pPr marL="742950" indent="-285750" defTabSz="922338">
              <a:defRPr>
                <a:solidFill>
                  <a:schemeClr val="tx1"/>
                </a:solidFill>
                <a:latin typeface="Arial" panose="020B0604020202020204" pitchFamily="34" charset="0"/>
                <a:ea typeface="ＭＳ Ｐゴシック" panose="020B0600070205080204" pitchFamily="34" charset="-128"/>
              </a:defRPr>
            </a:lvl2pPr>
            <a:lvl3pPr marL="1143000" indent="-228600" defTabSz="922338">
              <a:defRPr>
                <a:solidFill>
                  <a:schemeClr val="tx1"/>
                </a:solidFill>
                <a:latin typeface="Arial" panose="020B0604020202020204" pitchFamily="34" charset="0"/>
                <a:ea typeface="ＭＳ Ｐゴシック" panose="020B0600070205080204" pitchFamily="34" charset="-128"/>
              </a:defRPr>
            </a:lvl3pPr>
            <a:lvl4pPr marL="1600200" indent="-228600" defTabSz="922338">
              <a:defRPr>
                <a:solidFill>
                  <a:schemeClr val="tx1"/>
                </a:solidFill>
                <a:latin typeface="Arial" panose="020B0604020202020204" pitchFamily="34" charset="0"/>
                <a:ea typeface="ＭＳ Ｐゴシック" panose="020B0600070205080204" pitchFamily="34" charset="-128"/>
              </a:defRPr>
            </a:lvl4pPr>
            <a:lvl5pPr marL="2057400" indent="-228600" defTabSz="922338">
              <a:defRPr>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D5467BF-64C4-4F95-9464-307985CAA454}" type="slidenum">
              <a:rPr lang="en-US" altLang="en-US" smtClean="0">
                <a:latin typeface="Times New Roman" panose="02020603050405020304" pitchFamily="18" charset="0"/>
              </a:rPr>
              <a:pPr/>
              <a:t>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726911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Supplement</a:t>
            </a:r>
            <a:r>
              <a:rPr lang="en-US" baseline="0" dirty="0" smtClean="0"/>
              <a:t> to slide 6 (categories of infections).</a:t>
            </a:r>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dirty="0"/>
          </a:p>
        </p:txBody>
      </p:sp>
    </p:spTree>
    <p:extLst>
      <p:ext uri="{BB962C8B-B14F-4D97-AF65-F5344CB8AC3E}">
        <p14:creationId xmlns:p14="http://schemas.microsoft.com/office/powerpoint/2010/main" val="231053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4572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dirty="0" smtClean="0"/>
              <a:t>As part of our DTAC mission we work collaboratively with the CDC. </a:t>
            </a:r>
          </a:p>
          <a:p>
            <a:pPr marL="171450" marR="0" lvl="0" indent="-171450" algn="l" defTabSz="4572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dirty="0" smtClean="0"/>
              <a:t>This graphic demonstrates</a:t>
            </a:r>
            <a:r>
              <a:rPr lang="en-US" baseline="0" dirty="0" smtClean="0"/>
              <a:t> how case review is sourced from the OPO and the transplant center.  </a:t>
            </a:r>
          </a:p>
          <a:p>
            <a:pPr marL="171450" marR="0" lvl="0" indent="-171450" algn="l" defTabSz="4572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baseline="0" dirty="0" smtClean="0"/>
              <a:t>Our CDC representatives get notified of all cases that are referred to DTAC for review. If there is a pathogen of special interest or a case with significant public health impact they may opt to review the case as well. In addition, DTAC members will at times reach out to the CDC for assistance for review of a particular case </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1100" dirty="0" smtClean="0"/>
              <a:t>----------------------------------------------------------------------------------</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sz="1100" dirty="0" smtClean="0"/>
          </a:p>
          <a:p>
            <a:pPr marL="0" marR="0" lvl="0" indent="0" algn="l" defTabSz="457200" rtl="0" eaLnBrk="1" fontAlgn="auto" latinLnBrk="0" hangingPunct="1">
              <a:lnSpc>
                <a:spcPct val="100000"/>
              </a:lnSpc>
              <a:spcBef>
                <a:spcPct val="0"/>
              </a:spcBef>
              <a:spcAft>
                <a:spcPts val="0"/>
              </a:spcAft>
              <a:buClrTx/>
              <a:buSzTx/>
              <a:buFontTx/>
              <a:buNone/>
              <a:tabLst/>
              <a:defRPr/>
            </a:pPr>
            <a:r>
              <a:rPr lang="en-US" sz="1100" dirty="0" smtClean="0"/>
              <a:t>Extra Info (no need to say):</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sz="1100" dirty="0" smtClean="0"/>
          </a:p>
          <a:p>
            <a:pPr marL="171450" marR="0" lvl="0" indent="-171450" algn="l" defTabSz="4572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100" dirty="0" smtClean="0"/>
              <a:t>The Committee reviews potential donor-derived transmission events each month.  The CDC reviews</a:t>
            </a:r>
            <a:r>
              <a:rPr lang="en-US" sz="1100" baseline="0" dirty="0" smtClean="0"/>
              <a:t> reported cases from the </a:t>
            </a:r>
            <a:r>
              <a:rPr lang="en-US" sz="1100" dirty="0" smtClean="0"/>
              <a:t>“</a:t>
            </a:r>
            <a:r>
              <a:rPr lang="en-US" sz="1100" u="sng" dirty="0" smtClean="0"/>
              <a:t>Pathogens of Special Interest</a:t>
            </a:r>
            <a:r>
              <a:rPr lang="en-US" sz="1100" dirty="0" smtClean="0"/>
              <a:t>” list created for donors and recipients, especially for infections of significant public health interest or where unique CDC expertise is desired.</a:t>
            </a:r>
            <a:endParaRPr lang="en-US" sz="1050" dirty="0" smtClean="0"/>
          </a:p>
          <a:p>
            <a:pPr marL="0" marR="0" lvl="0" indent="0" algn="l" defTabSz="457200" rtl="0" eaLnBrk="1" fontAlgn="auto" latinLnBrk="0" hangingPunct="1">
              <a:lnSpc>
                <a:spcPct val="100000"/>
              </a:lnSpc>
              <a:spcBef>
                <a:spcPct val="0"/>
              </a:spcBef>
              <a:spcAft>
                <a:spcPts val="0"/>
              </a:spcAft>
              <a:buClrTx/>
              <a:buSzTx/>
              <a:buFontTx/>
              <a:buNone/>
              <a:tabLst/>
              <a:defRPr/>
            </a:pPr>
            <a:endParaRPr lang="en-US" sz="1100" dirty="0" smtClean="0"/>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smtClean="0"/>
          </a:p>
          <a:p>
            <a:pPr eaLnBrk="1" hangingPunct="1">
              <a:spcBef>
                <a:spcPct val="0"/>
              </a:spcBef>
            </a:pPr>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72DEBFB-8020-4A3F-B25C-358EDF3D6910}"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78409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Arial" panose="020B0604020202020204" pitchFamily="34" charset="0"/>
              <a:buChar char="•"/>
            </a:pPr>
            <a:r>
              <a:rPr lang="en-US" sz="2400" b="0" dirty="0" smtClean="0"/>
              <a:t>Each case falls into one of these six options….here</a:t>
            </a:r>
            <a:r>
              <a:rPr lang="en-US" sz="2400" b="0" baseline="0" dirty="0" smtClean="0"/>
              <a:t> are the six options into which each case is agreed upon by the Committee (consensus). The data on the next slides focus on proven/probable results, adjudicated by the Committee. </a:t>
            </a:r>
          </a:p>
          <a:p>
            <a:pPr marL="0" lvl="0" indent="0">
              <a:buFont typeface="Arial" panose="020B0604020202020204" pitchFamily="34" charset="0"/>
              <a:buNone/>
            </a:pPr>
            <a:endParaRPr lang="en-US" sz="2400" b="0" baseline="0" dirty="0" smtClean="0"/>
          </a:p>
          <a:p>
            <a:pPr marL="342900" lvl="0" indent="-342900">
              <a:buFont typeface="Arial" panose="020B0604020202020204" pitchFamily="34" charset="0"/>
              <a:buChar char="•"/>
            </a:pPr>
            <a:r>
              <a:rPr lang="en-US" sz="2400" b="0" baseline="0" dirty="0" smtClean="0"/>
              <a:t>We have also assigned a severity score to cases that are Proven, Probable, Possible or IWDT (where intervention was given without disease transmission). </a:t>
            </a:r>
            <a:endParaRPr lang="en-US" sz="2400" b="0" dirty="0" smtClean="0"/>
          </a:p>
          <a:p>
            <a:pPr lvl="0"/>
            <a:endParaRPr lang="en-US" sz="2400" b="1" dirty="0" smtClean="0"/>
          </a:p>
          <a:p>
            <a:pPr lvl="0"/>
            <a:r>
              <a:rPr lang="en-US" sz="2400" b="1" dirty="0" smtClean="0"/>
              <a:t>---------------------------------------------------------------------------------------------------------------------------------------------</a:t>
            </a:r>
          </a:p>
          <a:p>
            <a:pPr lvl="0"/>
            <a:r>
              <a:rPr lang="en-US" sz="2400" b="1" dirty="0" smtClean="0"/>
              <a:t>In</a:t>
            </a:r>
            <a:r>
              <a:rPr lang="en-US" sz="2400" b="1" baseline="0" dirty="0" smtClean="0"/>
              <a:t> case there are questions, here are the definitions:</a:t>
            </a:r>
            <a:endParaRPr lang="en-US" sz="2400" b="1" dirty="0" smtClean="0"/>
          </a:p>
          <a:p>
            <a:pPr lvl="0"/>
            <a:endParaRPr lang="en-US" sz="2400" b="0" dirty="0" smtClean="0"/>
          </a:p>
          <a:p>
            <a:pPr lvl="0"/>
            <a:r>
              <a:rPr lang="en-US" sz="2400" b="0" dirty="0" smtClean="0"/>
              <a:t>Proven</a:t>
            </a:r>
          </a:p>
          <a:p>
            <a:pPr lvl="1"/>
            <a:r>
              <a:rPr lang="en-US" sz="2000" b="0" dirty="0" smtClean="0"/>
              <a:t>Donor plus one recipient</a:t>
            </a:r>
          </a:p>
          <a:p>
            <a:pPr lvl="0"/>
            <a:r>
              <a:rPr lang="en-US" sz="2400" b="0" dirty="0" smtClean="0"/>
              <a:t>Probable</a:t>
            </a:r>
          </a:p>
          <a:p>
            <a:pPr lvl="1"/>
            <a:r>
              <a:rPr lang="en-US" sz="2000" b="0" dirty="0" smtClean="0"/>
              <a:t>One or more recipients with suggestive data</a:t>
            </a:r>
          </a:p>
          <a:p>
            <a:pPr lvl="0"/>
            <a:r>
              <a:rPr lang="en-US" sz="2400" b="0" dirty="0" smtClean="0"/>
              <a:t>Possible</a:t>
            </a:r>
          </a:p>
          <a:p>
            <a:pPr lvl="1"/>
            <a:r>
              <a:rPr lang="en-US" sz="2000" b="0" dirty="0" smtClean="0"/>
              <a:t>Evidence to suggest, but not prove, transmission</a:t>
            </a:r>
          </a:p>
          <a:p>
            <a:pPr lvl="0"/>
            <a:r>
              <a:rPr lang="en-US" sz="2000" b="0" dirty="0" smtClean="0"/>
              <a:t>Intervention without Documented Transmission (IWDT)</a:t>
            </a:r>
          </a:p>
          <a:p>
            <a:pPr lvl="1"/>
            <a:r>
              <a:rPr lang="en-US" sz="2000" b="0" dirty="0" smtClean="0"/>
              <a:t>No transmission because antimicrobials were used (or for malignancy, affected organ discarded or tumor excised)</a:t>
            </a:r>
          </a:p>
          <a:p>
            <a:pPr lvl="0"/>
            <a:r>
              <a:rPr lang="en-US" sz="2400" b="0" dirty="0" smtClean="0"/>
              <a:t>Unlikely</a:t>
            </a:r>
          </a:p>
          <a:p>
            <a:pPr lvl="1"/>
            <a:r>
              <a:rPr lang="en-US" sz="2000" b="0" dirty="0" smtClean="0"/>
              <a:t>Some evidence to suggest transmission </a:t>
            </a:r>
            <a:r>
              <a:rPr lang="en-US" sz="2000" b="0" i="0" dirty="0" smtClean="0"/>
              <a:t>could </a:t>
            </a:r>
            <a:r>
              <a:rPr lang="en-US" sz="2000" b="0" dirty="0" smtClean="0"/>
              <a:t>have occurred, but no transmission documented</a:t>
            </a:r>
          </a:p>
          <a:p>
            <a:pPr lvl="0"/>
            <a:r>
              <a:rPr lang="en-US" sz="2400" b="0" dirty="0" smtClean="0"/>
              <a:t>Excluded</a:t>
            </a:r>
          </a:p>
          <a:p>
            <a:pPr lvl="1"/>
            <a:r>
              <a:rPr lang="en-US" sz="2000" b="0" dirty="0" smtClean="0"/>
              <a:t>No evidence of transmission</a:t>
            </a:r>
          </a:p>
          <a:p>
            <a:pPr lvl="0"/>
            <a:r>
              <a:rPr lang="en-US" sz="2400" dirty="0" smtClean="0"/>
              <a:t>Not a Case</a:t>
            </a:r>
          </a:p>
          <a:p>
            <a:pPr lvl="1"/>
            <a:r>
              <a:rPr lang="en-US" sz="2000" dirty="0" smtClean="0"/>
              <a:t>Evidence shows error in evaluation (e.g. lab results false positive) and no recipient evidence of disease.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458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graph shows how many cases are reported to OPTN/UNOS in blue by year. PDDTE cases</a:t>
            </a:r>
            <a:r>
              <a:rPr lang="en-US" baseline="0" dirty="0" smtClean="0"/>
              <a:t> are those reported through the UNOS Patient Safety Portal and are only </a:t>
            </a:r>
            <a:r>
              <a:rPr lang="en-US" u="sng" baseline="0" dirty="0" smtClean="0"/>
              <a:t>suspected</a:t>
            </a:r>
            <a:r>
              <a:rPr lang="en-US" baseline="0" dirty="0" smtClean="0"/>
              <a:t> at </a:t>
            </a:r>
            <a:r>
              <a:rPr lang="en-US" baseline="0" smtClean="0"/>
              <a:t>this point. </a:t>
            </a:r>
            <a:endParaRPr lang="en-US" dirty="0" smtClean="0"/>
          </a:p>
          <a:p>
            <a:pPr marL="171450" indent="-171450">
              <a:buFont typeface="Arial" panose="020B0604020202020204" pitchFamily="34" charset="0"/>
              <a:buChar char="•"/>
            </a:pPr>
            <a:r>
              <a:rPr lang="en-US" dirty="0" smtClean="0"/>
              <a:t>The green bars represent the number of cases that are reviewed each year by DTAC and the orange bars represent those cases that are ultimately classified as proven or probable. </a:t>
            </a:r>
          </a:p>
          <a:p>
            <a:endParaRPr lang="en-US" dirty="0" smtClean="0"/>
          </a:p>
          <a:p>
            <a:pPr marL="171450" indent="-171450">
              <a:buFont typeface="Arial" panose="020B0604020202020204" pitchFamily="34" charset="0"/>
              <a:buChar char="•"/>
            </a:pPr>
            <a:r>
              <a:rPr lang="en-US" dirty="0" smtClean="0"/>
              <a:t>Only half the cases for 2018 have been adjudicated thus far so</a:t>
            </a:r>
            <a:r>
              <a:rPr lang="en-US" baseline="0" dirty="0" smtClean="0"/>
              <a:t> the</a:t>
            </a:r>
            <a:r>
              <a:rPr lang="en-US" dirty="0" smtClean="0"/>
              <a:t> orange bar is still incomplete for 2018. </a:t>
            </a:r>
          </a:p>
          <a:p>
            <a:pPr marL="171450" indent="-171450">
              <a:buFont typeface="Arial" panose="020B0604020202020204" pitchFamily="34" charset="0"/>
              <a:buChar char="•"/>
            </a:pPr>
            <a:r>
              <a:rPr lang="en-US" dirty="0" smtClean="0"/>
              <a:t>It is worth noting that the number of cases reviewed each year by DTAC has been relatively stable since 2012. And,</a:t>
            </a:r>
            <a:r>
              <a:rPr lang="en-US" baseline="0" dirty="0" smtClean="0"/>
              <a:t> t</a:t>
            </a:r>
            <a:r>
              <a:rPr lang="en-US" dirty="0" smtClean="0"/>
              <a:t>he number of cases that are ultimately proven and probable is small and stable despite increasing number of transplants. Accordingly,</a:t>
            </a:r>
            <a:r>
              <a:rPr lang="en-US" baseline="0" dirty="0" smtClean="0"/>
              <a:t> </a:t>
            </a:r>
            <a:r>
              <a:rPr lang="en-US" dirty="0" smtClean="0"/>
              <a:t>most transplants</a:t>
            </a:r>
            <a:r>
              <a:rPr lang="en-US" baseline="0" dirty="0" smtClean="0"/>
              <a:t> </a:t>
            </a:r>
            <a:r>
              <a:rPr lang="en-US" dirty="0" smtClean="0"/>
              <a:t>are able to be done safely from a donor transmission standpoint or with the ability for the center to intervene without disease transmission. </a:t>
            </a:r>
          </a:p>
          <a:p>
            <a:pPr marL="171450" indent="-171450">
              <a:buFont typeface="Arial" panose="020B0604020202020204" pitchFamily="34" charset="0"/>
              <a:buChar char="•"/>
            </a:pPr>
            <a:endParaRPr lang="en-US"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Community continues to use the reporting system to communicate important cases of possible transmission</a:t>
            </a:r>
          </a:p>
          <a:p>
            <a:pPr marL="171450" indent="-171450">
              <a:buFont typeface="Arial" panose="020B0604020202020204" pitchFamily="34" charset="0"/>
              <a:buChar char="•"/>
            </a:pPr>
            <a:endParaRPr lang="en-US" dirty="0" smtClean="0"/>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sym typeface="Wingdings" panose="05000000000000000000" pitchFamily="2" charset="2"/>
              </a:rPr>
              <a:t>***There has been a 24 % increase in the overall # of transplants since 2012, but the #  of transmission events has remained steady.</a:t>
            </a:r>
            <a:endParaRPr lang="en-US" dirty="0" smtClean="0"/>
          </a:p>
          <a:p>
            <a:endParaRPr lang="en-US" b="1" dirty="0" smtClean="0"/>
          </a:p>
          <a:p>
            <a:r>
              <a:rPr lang="en-US" b="1" dirty="0" smtClean="0"/>
              <a:t>----------------------------------------------------------------------------------------------------------------------------------------------------------------------------------</a:t>
            </a:r>
          </a:p>
          <a:p>
            <a:r>
              <a:rPr lang="en-US" b="1" dirty="0" smtClean="0"/>
              <a:t>Additional notes only</a:t>
            </a:r>
            <a:r>
              <a:rPr lang="en-US" b="1" baseline="0" dirty="0" smtClean="0"/>
              <a:t> if there are questions:</a:t>
            </a:r>
            <a:endParaRPr lang="en-US" b="1" dirty="0" smtClean="0"/>
          </a:p>
          <a:p>
            <a:endParaRPr lang="en-US" dirty="0" smtClean="0"/>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(PDDTE)</a:t>
            </a:r>
            <a:r>
              <a:rPr lang="en-US" sz="1200" b="0" i="0" kern="1200" baseline="0" dirty="0" smtClean="0">
                <a:solidFill>
                  <a:schemeClr val="tx1"/>
                </a:solidFill>
                <a:effectLst/>
                <a:latin typeface="+mn-lt"/>
                <a:ea typeface="+mn-ea"/>
                <a:cs typeface="+mn-cs"/>
              </a:rPr>
              <a:t> stands for </a:t>
            </a:r>
            <a:r>
              <a:rPr lang="en-US" sz="1200" b="0" i="0" kern="1200" dirty="0" smtClean="0">
                <a:solidFill>
                  <a:schemeClr val="tx1"/>
                </a:solidFill>
                <a:effectLst/>
                <a:latin typeface="+mn-lt"/>
                <a:ea typeface="+mn-ea"/>
                <a:cs typeface="+mn-cs"/>
              </a:rPr>
              <a:t>potential donor-derived disease transmission events</a:t>
            </a:r>
          </a:p>
          <a:p>
            <a:pPr marL="0" indent="0">
              <a:buFont typeface="Arial" panose="020B0604020202020204" pitchFamily="34" charset="0"/>
              <a:buNone/>
            </a:pPr>
            <a:endParaRPr lang="en-US" dirty="0" smtClean="0"/>
          </a:p>
          <a:p>
            <a:r>
              <a:rPr lang="en-US" dirty="0" smtClean="0"/>
              <a:t>Things to notice in the figure:</a:t>
            </a:r>
          </a:p>
          <a:p>
            <a:pPr marL="228600" indent="-228600">
              <a:buAutoNum type="arabicPeriod"/>
            </a:pPr>
            <a:r>
              <a:rPr lang="en-US" dirty="0" smtClean="0"/>
              <a:t>The</a:t>
            </a:r>
            <a:r>
              <a:rPr lang="en-US" baseline="0" dirty="0" smtClean="0"/>
              <a:t> blue bars (PDDTE reports) increased a lot after a policy change in 2012 in which we laid out rules for what should/shouldn’t be reported.  Since then, we’ve had a LOT of reports</a:t>
            </a:r>
          </a:p>
          <a:p>
            <a:pPr marL="0" indent="0">
              <a:buNone/>
            </a:pPr>
            <a:r>
              <a:rPr lang="en-US" baseline="0" dirty="0" smtClean="0">
                <a:sym typeface="Wingdings" panose="05000000000000000000" pitchFamily="2" charset="2"/>
              </a:rPr>
              <a:t>but it has been slowly dropping due to the community adjusting to the system and listening to DTAC’s advice.  We still get a lot of cases to investigate and a lot of proven/probable transmission, which means that important cases are still being reported, but the gap between the blue and green bars is shrinking, indicating that the number of “unnecessary” reports is (and continues to) fall.</a:t>
            </a:r>
          </a:p>
          <a:p>
            <a:pPr marL="0" indent="0">
              <a:buNone/>
            </a:pPr>
            <a:r>
              <a:rPr lang="en-US" baseline="0" dirty="0" smtClean="0">
                <a:sym typeface="Wingdings" panose="05000000000000000000" pitchFamily="2" charset="2"/>
              </a:rPr>
              <a:t>2. The vast majority of cases reported in 2018 have not yet been adjudicated.  Specifically, of the 268 cases there remain 175 that have not yet been adjudicated.  Most of these are from late 2018 that the committee may not have even seen yet, so this is normal; it won’t be until later this year that these cases are discussed by DTAC.</a:t>
            </a:r>
          </a:p>
          <a:p>
            <a:pPr marL="0" indent="0">
              <a:buNone/>
            </a:pPr>
            <a:endParaRPr lang="en-US" baseline="0"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2220172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smtClean="0">
                <a:solidFill>
                  <a:srgbClr val="FF0000"/>
                </a:solidFill>
              </a:rPr>
              <a:t>Infection</a:t>
            </a:r>
            <a:r>
              <a:rPr lang="en-US" i="0" baseline="0" dirty="0" smtClean="0">
                <a:solidFill>
                  <a:srgbClr val="FF0000"/>
                </a:solidFill>
              </a:rPr>
              <a:t> is the most commonly reported transmission, </a:t>
            </a:r>
            <a:r>
              <a:rPr lang="en-US" baseline="0" dirty="0" smtClean="0"/>
              <a:t>with viruses and next bacteria, viruses being most common shown here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Malignancy is the next most common category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OTHER category includes a variety of disease states such as metabolic diseases or peanut allergies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indent="-171450">
              <a:buFont typeface="Arial" panose="020B0604020202020204" pitchFamily="34" charset="0"/>
              <a:buChar char="•"/>
            </a:pPr>
            <a:endParaRPr lang="en-US" i="0" dirty="0" smtClean="0"/>
          </a:p>
          <a:p>
            <a:pPr marL="171450" indent="-171450">
              <a:buFont typeface="Arial" panose="020B0604020202020204" pitchFamily="34" charset="0"/>
              <a:buChar char="•"/>
            </a:pPr>
            <a:r>
              <a:rPr lang="en-US" i="0" dirty="0" smtClean="0"/>
              <a:t>Donor-Derived transmissions are and always have been VERY RARE. </a:t>
            </a:r>
            <a:r>
              <a:rPr lang="en-US" i="0" baseline="0" dirty="0" smtClean="0"/>
              <a:t>Viruses and bacteria were some of the “bad actors” of the year, together accounting for 28/47 = 60% of the proven/probable transmissions.</a:t>
            </a:r>
          </a:p>
          <a:p>
            <a:r>
              <a:rPr lang="en-US" baseline="0" dirty="0" smtClean="0"/>
              <a:t>--------------------------------------</a:t>
            </a:r>
          </a:p>
          <a:p>
            <a:r>
              <a:rPr lang="en-US" baseline="0" dirty="0" smtClean="0"/>
              <a:t>Viruses and bacteria were some of the “bad actors” of the year, together accounting for 28/47 = 60% of the proven/probable transmissions.</a:t>
            </a:r>
            <a:endParaRPr lang="en-US" dirty="0" smtClean="0"/>
          </a:p>
          <a:p>
            <a:pPr marL="171450" indent="-171450">
              <a:buFont typeface="Arial" panose="020B0604020202020204" pitchFamily="34" charset="0"/>
              <a:buChar char="•"/>
            </a:pPr>
            <a:endParaRPr lang="en-US" i="0"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dirty="0"/>
          </a:p>
        </p:txBody>
      </p:sp>
    </p:spTree>
    <p:extLst>
      <p:ext uri="{BB962C8B-B14F-4D97-AF65-F5344CB8AC3E}">
        <p14:creationId xmlns:p14="http://schemas.microsoft.com/office/powerpoint/2010/main" val="594722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Electronic reporting of PDDTEs </a:t>
            </a:r>
            <a:r>
              <a:rPr lang="en-US" sz="1200" strike="noStrike" dirty="0" smtClean="0">
                <a:latin typeface="Arial" panose="020B0604020202020204" pitchFamily="34" charset="0"/>
                <a:cs typeface="Arial" panose="020B0604020202020204" pitchFamily="34" charset="0"/>
              </a:rPr>
              <a:t>has </a:t>
            </a:r>
            <a:r>
              <a:rPr lang="en-US" sz="1200" b="0" strike="noStrike" dirty="0" smtClean="0">
                <a:latin typeface="Arial" panose="020B0604020202020204" pitchFamily="34" charset="0"/>
                <a:cs typeface="Arial" panose="020B0604020202020204" pitchFamily="34" charset="0"/>
              </a:rPr>
              <a:t>been ongoing </a:t>
            </a:r>
            <a:r>
              <a:rPr lang="en-US" sz="1200" b="0" dirty="0" smtClean="0">
                <a:latin typeface="Arial" panose="020B0604020202020204" pitchFamily="34" charset="0"/>
                <a:cs typeface="Arial" panose="020B0604020202020204" pitchFamily="34" charset="0"/>
              </a:rPr>
              <a:t>for over 10 years and this slide show 2017 only</a:t>
            </a:r>
            <a:r>
              <a:rPr lang="en-US" sz="1200" b="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first table shows the most commonly reported cases in 2017 for us to review and number that are ultimately proven or probable with Renal malignancy being the most followed by Hepatitis C Histoplasma and Strongyloides</a:t>
            </a:r>
          </a:p>
          <a:p>
            <a:pPr marL="171450" indent="-171450">
              <a:buFont typeface="Arial" panose="020B0604020202020204" pitchFamily="34" charset="0"/>
              <a:buChar char="•"/>
            </a:pPr>
            <a:r>
              <a:rPr lang="en-US" dirty="0" smtClean="0"/>
              <a:t>When we look at the number of cases that turn out to be proven or probable the most HCV rises to the top followed by pseudomonas candida HBV and then renal malignancies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186026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OPTN/UNOS Committees, the federal</a:t>
            </a:r>
            <a:r>
              <a:rPr lang="en-US" baseline="0" dirty="0" smtClean="0"/>
              <a:t> government, or organizations request input or collaborative assistance on special projects. </a:t>
            </a:r>
          </a:p>
          <a:p>
            <a:r>
              <a:rPr lang="en-US" baseline="0" dirty="0" smtClean="0"/>
              <a:t>Some examples are: </a:t>
            </a:r>
          </a:p>
          <a:p>
            <a:r>
              <a:rPr lang="en-US" baseline="0" dirty="0" smtClean="0"/>
              <a:t> </a:t>
            </a:r>
          </a:p>
          <a:p>
            <a:pPr marL="171450" indent="-171450">
              <a:buFont typeface="Arial" panose="020B0604020202020204" pitchFamily="34" charset="0"/>
              <a:buChar char="•"/>
            </a:pPr>
            <a:r>
              <a:rPr lang="en-US" baseline="0" dirty="0" smtClean="0"/>
              <a:t>Helping with Perfusion contamination outbreaks </a:t>
            </a:r>
          </a:p>
          <a:p>
            <a:pPr marL="171450" indent="-171450">
              <a:buFont typeface="Arial" panose="020B0604020202020204" pitchFamily="34" charset="0"/>
              <a:buChar char="•"/>
            </a:pPr>
            <a:r>
              <a:rPr lang="en-US" baseline="0" dirty="0" smtClean="0"/>
              <a:t>Emergency guidance to transplant centers and OPOs about the risk of transmitting emerging diseases  such as West Nile virus , Ebola or Zika virus</a:t>
            </a:r>
          </a:p>
          <a:p>
            <a:pPr marL="171450" indent="-171450">
              <a:buFont typeface="Arial" panose="020B0604020202020204" pitchFamily="34" charset="0"/>
              <a:buChar char="•"/>
            </a:pPr>
            <a:r>
              <a:rPr lang="en-US" baseline="0" dirty="0" smtClean="0"/>
              <a:t>Guidance </a:t>
            </a:r>
            <a:r>
              <a:rPr lang="en-US" b="0" baseline="0" dirty="0" smtClean="0"/>
              <a:t>on the risk </a:t>
            </a:r>
            <a:r>
              <a:rPr lang="en-US" sz="1200" b="0" i="0" kern="1200" dirty="0" smtClean="0">
                <a:solidFill>
                  <a:schemeClr val="tx1"/>
                </a:solidFill>
                <a:effectLst/>
                <a:latin typeface="+mn-lt"/>
                <a:ea typeface="+mn-ea"/>
                <a:cs typeface="+mn-cs"/>
              </a:rPr>
              <a:t>of transmission of viruses such as Hepatitis C virus with the IVDU epidemic</a:t>
            </a:r>
            <a:endParaRPr lang="en-US" baseline="0" dirty="0" smtClean="0"/>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dirty="0"/>
          </a:p>
        </p:txBody>
      </p:sp>
    </p:spTree>
    <p:extLst>
      <p:ext uri="{BB962C8B-B14F-4D97-AF65-F5344CB8AC3E}">
        <p14:creationId xmlns:p14="http://schemas.microsoft.com/office/powerpoint/2010/main" val="974617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As you know from the agenda, the Modify HOPE Act is on the non discussion agenda at Regional Meetings. Slides have been posted for your review. The Committee encourages you to submit comments on this proposal.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171450" indent="-171450">
              <a:buFont typeface="Arial" panose="020B0604020202020204" pitchFamily="34" charset="0"/>
              <a:buChar char="•"/>
            </a:pPr>
            <a:r>
              <a:rPr lang="en-US" dirty="0" smtClean="0"/>
              <a:t>DTAC continues to submit manuscripts and abstracts to Peer review meetings and journals as well as posting webinars </a:t>
            </a:r>
          </a:p>
          <a:p>
            <a:pPr marL="0" indent="0">
              <a:buFontTx/>
              <a:buNone/>
            </a:pPr>
            <a:endParaRPr lang="en-US" dirty="0" smtClean="0"/>
          </a:p>
          <a:p>
            <a:pPr marL="171450" indent="-171450">
              <a:buFont typeface="Arial" panose="020B0604020202020204" pitchFamily="34" charset="0"/>
              <a:buChar char="•"/>
            </a:pPr>
            <a:r>
              <a:rPr lang="en-US" dirty="0" smtClean="0"/>
              <a:t>Finally new this year we plan to have a DTAC quarterly update that will be on </a:t>
            </a:r>
            <a:r>
              <a:rPr lang="en-US" baseline="0" dirty="0" smtClean="0"/>
              <a:t>transplant pro and OPTN/UNOS website. We plan for this to include high level statistics of cases reviewed, new education/resources or links, and recently accepted manuscripts or abstracts and information about where you can see presentations.  This is still in development so will be open to input on things that you would find most helpful or would like to see on the website</a:t>
            </a:r>
            <a:endParaRPr lang="en-US" baseline="0"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dirty="0"/>
          </a:p>
        </p:txBody>
      </p:sp>
    </p:spTree>
    <p:extLst>
      <p:ext uri="{BB962C8B-B14F-4D97-AF65-F5344CB8AC3E}">
        <p14:creationId xmlns:p14="http://schemas.microsoft.com/office/powerpoint/2010/main" val="2987663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closing Please remember we are reliant on reporting of events by the OPO or transplant center to report in a timely manner so that if we determine if transmission may have occurred,</a:t>
            </a:r>
            <a:r>
              <a:rPr lang="en-US" baseline="0" dirty="0" smtClean="0"/>
              <a:t> </a:t>
            </a:r>
            <a:r>
              <a:rPr lang="en-US" dirty="0" smtClean="0"/>
              <a:t>there is the opportunity for intervention by other centers.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Ultimately, DTAC’s goal is to help increase the success of transplant and avoid preventable deaths </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dirty="0"/>
          </a:p>
        </p:txBody>
      </p:sp>
    </p:spTree>
    <p:extLst>
      <p:ext uri="{BB962C8B-B14F-4D97-AF65-F5344CB8AC3E}">
        <p14:creationId xmlns:p14="http://schemas.microsoft.com/office/powerpoint/2010/main" val="306328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Ad Hoc Disease Advisory Committee Update</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Spring 2019</a:t>
            </a:r>
            <a:endParaRPr lang="en-US" sz="3600" dirty="0"/>
          </a:p>
        </p:txBody>
      </p:sp>
    </p:spTree>
    <p:extLst>
      <p:ext uri="{BB962C8B-B14F-4D97-AF65-F5344CB8AC3E}">
        <p14:creationId xmlns:p14="http://schemas.microsoft.com/office/powerpoint/2010/main" val="347087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24128" y="2087066"/>
            <a:ext cx="10003536" cy="2155750"/>
          </a:xfrm>
          <a:prstGeom prst="roundRect">
            <a:avLst/>
          </a:prstGeom>
          <a:solidFill>
            <a:schemeClr val="accent2">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 name="Content Placeholder 1"/>
          <p:cNvSpPr>
            <a:spLocks noGrp="1"/>
          </p:cNvSpPr>
          <p:nvPr>
            <p:ph idx="1"/>
          </p:nvPr>
        </p:nvSpPr>
        <p:spPr>
          <a:xfrm>
            <a:off x="385279" y="1046832"/>
            <a:ext cx="11394917" cy="4405247"/>
          </a:xfrm>
        </p:spPr>
        <p:txBody>
          <a:bodyPr>
            <a:normAutofit/>
          </a:bodyPr>
          <a:lstStyle/>
          <a:p>
            <a:pPr marL="0" indent="0" algn="ctr">
              <a:buNone/>
            </a:pPr>
            <a:endParaRPr lang="en-US" dirty="0" smtClean="0"/>
          </a:p>
          <a:p>
            <a:pPr marL="0" indent="0" algn="ctr">
              <a:buNone/>
            </a:pPr>
            <a:endParaRPr lang="en-US" dirty="0" smtClean="0"/>
          </a:p>
          <a:p>
            <a:pPr marL="0" indent="0" algn="ctr">
              <a:buNone/>
            </a:pPr>
            <a:r>
              <a:rPr lang="en-US" sz="3600" dirty="0" smtClean="0"/>
              <a:t>Reporting events leads to a </a:t>
            </a:r>
            <a:r>
              <a:rPr lang="en-US" sz="3600" dirty="0"/>
              <a:t>g</a:t>
            </a:r>
            <a:r>
              <a:rPr lang="en-US" sz="3600" dirty="0" smtClean="0"/>
              <a:t>reater number of</a:t>
            </a:r>
          </a:p>
          <a:p>
            <a:pPr marL="0" indent="0" algn="ctr">
              <a:buNone/>
            </a:pPr>
            <a:r>
              <a:rPr lang="en-US" sz="3600" dirty="0" smtClean="0"/>
              <a:t> successful transplants and prevented deaths</a:t>
            </a:r>
            <a:r>
              <a:rPr lang="en-US" dirty="0" smtClean="0"/>
              <a:t>.</a:t>
            </a:r>
          </a:p>
        </p:txBody>
      </p:sp>
      <p:sp>
        <p:nvSpPr>
          <p:cNvPr id="3" name="Title 2"/>
          <p:cNvSpPr>
            <a:spLocks noGrp="1"/>
          </p:cNvSpPr>
          <p:nvPr>
            <p:ph type="title"/>
          </p:nvPr>
        </p:nvSpPr>
        <p:spPr/>
        <p:txBody>
          <a:bodyPr/>
          <a:lstStyle/>
          <a:p>
            <a:r>
              <a:rPr lang="en-US" dirty="0" smtClean="0"/>
              <a:t>Please remember…</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113476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1530568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9" y="156310"/>
            <a:ext cx="11651769" cy="637488"/>
          </a:xfrm>
        </p:spPr>
        <p:txBody>
          <a:bodyPr/>
          <a:lstStyle/>
          <a:p>
            <a:r>
              <a:rPr lang="en-US" sz="4000" dirty="0"/>
              <a:t>Reporting Trends/Case Volumes</a:t>
            </a:r>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759331"/>
              </p:ext>
            </p:extLst>
          </p:nvPr>
        </p:nvGraphicFramePr>
        <p:xfrm>
          <a:off x="5669028" y="1275134"/>
          <a:ext cx="4324487" cy="4950026"/>
        </p:xfrm>
        <a:graphic>
          <a:graphicData uri="http://schemas.openxmlformats.org/drawingml/2006/table">
            <a:tbl>
              <a:tblPr firstRow="1" bandRow="1">
                <a:tableStyleId>{21E4AEA4-8DFA-4A89-87EB-49C32662AFE0}</a:tableStyleId>
              </a:tblPr>
              <a:tblGrid>
                <a:gridCol w="1977527">
                  <a:extLst>
                    <a:ext uri="{9D8B030D-6E8A-4147-A177-3AD203B41FA5}">
                      <a16:colId xmlns:a16="http://schemas.microsoft.com/office/drawing/2014/main" val="669697028"/>
                    </a:ext>
                  </a:extLst>
                </a:gridCol>
                <a:gridCol w="822960">
                  <a:extLst>
                    <a:ext uri="{9D8B030D-6E8A-4147-A177-3AD203B41FA5}">
                      <a16:colId xmlns:a16="http://schemas.microsoft.com/office/drawing/2014/main" val="2197445675"/>
                    </a:ext>
                  </a:extLst>
                </a:gridCol>
                <a:gridCol w="1524000">
                  <a:extLst>
                    <a:ext uri="{9D8B030D-6E8A-4147-A177-3AD203B41FA5}">
                      <a16:colId xmlns:a16="http://schemas.microsoft.com/office/drawing/2014/main" val="732186799"/>
                    </a:ext>
                  </a:extLst>
                </a:gridCol>
              </a:tblGrid>
              <a:tr h="982996">
                <a:tc>
                  <a:txBody>
                    <a:bodyPr/>
                    <a:lstStyle/>
                    <a:p>
                      <a:endParaRPr lang="en-US" dirty="0"/>
                    </a:p>
                  </a:txBody>
                  <a:tcPr/>
                </a:tc>
                <a:tc>
                  <a:txBody>
                    <a:bodyPr/>
                    <a:lstStyle/>
                    <a:p>
                      <a:r>
                        <a:rPr lang="en-US" dirty="0" smtClean="0"/>
                        <a:t>Total Cases</a:t>
                      </a:r>
                      <a:endParaRPr lang="en-US" dirty="0"/>
                    </a:p>
                  </a:txBody>
                  <a:tcPr/>
                </a:tc>
                <a:tc>
                  <a:txBody>
                    <a:bodyPr/>
                    <a:lstStyle/>
                    <a:p>
                      <a:r>
                        <a:rPr lang="en-US" dirty="0" smtClean="0"/>
                        <a:t>Proven/</a:t>
                      </a:r>
                    </a:p>
                    <a:p>
                      <a:r>
                        <a:rPr lang="en-US" dirty="0" smtClean="0"/>
                        <a:t>Probable Transmissions</a:t>
                      </a:r>
                      <a:endParaRPr lang="en-US" dirty="0"/>
                    </a:p>
                  </a:txBody>
                  <a:tcPr/>
                </a:tc>
                <a:extLst>
                  <a:ext uri="{0D108BD9-81ED-4DB2-BD59-A6C34878D82A}">
                    <a16:rowId xmlns:a16="http://schemas.microsoft.com/office/drawing/2014/main" val="900440835"/>
                  </a:ext>
                </a:extLst>
              </a:tr>
              <a:tr h="396703">
                <a:tc>
                  <a:txBody>
                    <a:bodyPr/>
                    <a:lstStyle/>
                    <a:p>
                      <a:r>
                        <a:rPr lang="en-US" sz="1800" b="1" dirty="0" smtClean="0"/>
                        <a:t>Infections</a:t>
                      </a:r>
                      <a:endParaRPr lang="en-US" sz="1800" b="1"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57629653"/>
                  </a:ext>
                </a:extLst>
              </a:tr>
              <a:tr h="396703">
                <a:tc>
                  <a:txBody>
                    <a:bodyPr/>
                    <a:lstStyle/>
                    <a:p>
                      <a:r>
                        <a:rPr lang="en-US" sz="1800" dirty="0" smtClean="0"/>
                        <a:t>        Viral</a:t>
                      </a:r>
                      <a:endParaRPr lang="en-US" sz="1800" b="1" dirty="0"/>
                    </a:p>
                  </a:txBody>
                  <a:tcPr/>
                </a:tc>
                <a:tc>
                  <a:txBody>
                    <a:bodyPr/>
                    <a:lstStyle/>
                    <a:p>
                      <a:r>
                        <a:rPr lang="en-US" sz="1800" dirty="0" smtClean="0"/>
                        <a:t>70</a:t>
                      </a:r>
                      <a:endParaRPr lang="en-US" sz="1800" dirty="0"/>
                    </a:p>
                  </a:txBody>
                  <a:tcPr/>
                </a:tc>
                <a:tc>
                  <a:txBody>
                    <a:bodyPr/>
                    <a:lstStyle/>
                    <a:p>
                      <a:r>
                        <a:rPr lang="en-US" sz="1800" dirty="0" smtClean="0"/>
                        <a:t>16</a:t>
                      </a:r>
                      <a:endParaRPr lang="en-US" sz="1800" dirty="0"/>
                    </a:p>
                  </a:txBody>
                  <a:tcPr/>
                </a:tc>
                <a:extLst>
                  <a:ext uri="{0D108BD9-81ED-4DB2-BD59-A6C34878D82A}">
                    <a16:rowId xmlns:a16="http://schemas.microsoft.com/office/drawing/2014/main" val="577061632"/>
                  </a:ext>
                </a:extLst>
              </a:tr>
              <a:tr h="396703">
                <a:tc>
                  <a:txBody>
                    <a:bodyPr/>
                    <a:lstStyle/>
                    <a:p>
                      <a:r>
                        <a:rPr lang="en-US" sz="1800" dirty="0" smtClean="0"/>
                        <a:t>        Fungal</a:t>
                      </a:r>
                      <a:endParaRPr lang="en-US" sz="1800" b="1" dirty="0"/>
                    </a:p>
                  </a:txBody>
                  <a:tcPr/>
                </a:tc>
                <a:tc>
                  <a:txBody>
                    <a:bodyPr/>
                    <a:lstStyle/>
                    <a:p>
                      <a:r>
                        <a:rPr lang="en-US" sz="1800" dirty="0" smtClean="0"/>
                        <a:t>51</a:t>
                      </a:r>
                      <a:endParaRPr lang="en-US" sz="1800" dirty="0"/>
                    </a:p>
                  </a:txBody>
                  <a:tcPr/>
                </a:tc>
                <a:tc>
                  <a:txBody>
                    <a:bodyPr/>
                    <a:lstStyle/>
                    <a:p>
                      <a:r>
                        <a:rPr lang="en-US" sz="1800" dirty="0" smtClean="0"/>
                        <a:t>6</a:t>
                      </a:r>
                      <a:endParaRPr lang="en-US" sz="1800" dirty="0"/>
                    </a:p>
                  </a:txBody>
                  <a:tcPr/>
                </a:tc>
                <a:extLst>
                  <a:ext uri="{0D108BD9-81ED-4DB2-BD59-A6C34878D82A}">
                    <a16:rowId xmlns:a16="http://schemas.microsoft.com/office/drawing/2014/main" val="1682378362"/>
                  </a:ext>
                </a:extLst>
              </a:tr>
              <a:tr h="396703">
                <a:tc>
                  <a:txBody>
                    <a:bodyPr/>
                    <a:lstStyle/>
                    <a:p>
                      <a:r>
                        <a:rPr lang="en-US" sz="1800" dirty="0" smtClean="0"/>
                        <a:t>        Bacterial</a:t>
                      </a:r>
                      <a:endParaRPr lang="en-US" sz="1800" b="1" dirty="0"/>
                    </a:p>
                  </a:txBody>
                  <a:tcPr/>
                </a:tc>
                <a:tc>
                  <a:txBody>
                    <a:bodyPr/>
                    <a:lstStyle/>
                    <a:p>
                      <a:r>
                        <a:rPr lang="en-US" sz="1800" dirty="0" smtClean="0"/>
                        <a:t>28</a:t>
                      </a:r>
                      <a:endParaRPr lang="en-US" sz="1800" dirty="0"/>
                    </a:p>
                  </a:txBody>
                  <a:tcPr/>
                </a:tc>
                <a:tc>
                  <a:txBody>
                    <a:bodyPr/>
                    <a:lstStyle/>
                    <a:p>
                      <a:r>
                        <a:rPr lang="en-US" sz="1800" dirty="0" smtClean="0"/>
                        <a:t>12</a:t>
                      </a:r>
                      <a:endParaRPr lang="en-US" sz="1800" dirty="0"/>
                    </a:p>
                  </a:txBody>
                  <a:tcPr/>
                </a:tc>
                <a:extLst>
                  <a:ext uri="{0D108BD9-81ED-4DB2-BD59-A6C34878D82A}">
                    <a16:rowId xmlns:a16="http://schemas.microsoft.com/office/drawing/2014/main" val="1737700011"/>
                  </a:ext>
                </a:extLst>
              </a:tr>
              <a:tr h="396703">
                <a:tc>
                  <a:txBody>
                    <a:bodyPr/>
                    <a:lstStyle/>
                    <a:p>
                      <a:r>
                        <a:rPr lang="en-US" sz="1800" dirty="0" smtClean="0"/>
                        <a:t>        Parasitic</a:t>
                      </a:r>
                      <a:endParaRPr lang="en-US" sz="1800" b="1" dirty="0"/>
                    </a:p>
                  </a:txBody>
                  <a:tcPr/>
                </a:tc>
                <a:tc>
                  <a:txBody>
                    <a:bodyPr/>
                    <a:lstStyle/>
                    <a:p>
                      <a:r>
                        <a:rPr lang="en-US" sz="1800" dirty="0" smtClean="0"/>
                        <a:t>21</a:t>
                      </a:r>
                      <a:endParaRPr lang="en-US" sz="1800" dirty="0"/>
                    </a:p>
                  </a:txBody>
                  <a:tcPr/>
                </a:tc>
                <a:tc>
                  <a:txBody>
                    <a:bodyPr/>
                    <a:lstStyle/>
                    <a:p>
                      <a:r>
                        <a:rPr lang="en-US" sz="1800" dirty="0" smtClean="0"/>
                        <a:t>2</a:t>
                      </a:r>
                      <a:endParaRPr lang="en-US" sz="1800" dirty="0"/>
                    </a:p>
                  </a:txBody>
                  <a:tcPr/>
                </a:tc>
                <a:extLst>
                  <a:ext uri="{0D108BD9-81ED-4DB2-BD59-A6C34878D82A}">
                    <a16:rowId xmlns:a16="http://schemas.microsoft.com/office/drawing/2014/main" val="4225141425"/>
                  </a:ext>
                </a:extLst>
              </a:tr>
              <a:tr h="396703">
                <a:tc>
                  <a:txBody>
                    <a:bodyPr/>
                    <a:lstStyle/>
                    <a:p>
                      <a:r>
                        <a:rPr lang="en-US" sz="1800" dirty="0" smtClean="0"/>
                        <a:t>        Mycobacterial</a:t>
                      </a:r>
                      <a:endParaRPr lang="en-US" sz="1800" b="1" dirty="0"/>
                    </a:p>
                  </a:txBody>
                  <a:tcPr/>
                </a:tc>
                <a:tc>
                  <a:txBody>
                    <a:bodyPr/>
                    <a:lstStyle/>
                    <a:p>
                      <a:r>
                        <a:rPr lang="en-US" sz="1800" dirty="0" smtClean="0"/>
                        <a:t>12</a:t>
                      </a:r>
                      <a:endParaRPr lang="en-US" sz="1800" dirty="0"/>
                    </a:p>
                  </a:txBody>
                  <a:tcPr/>
                </a:tc>
                <a:tc>
                  <a:txBody>
                    <a:bodyPr/>
                    <a:lstStyle/>
                    <a:p>
                      <a:r>
                        <a:rPr lang="en-US" sz="1800" dirty="0" smtClean="0"/>
                        <a:t>1</a:t>
                      </a:r>
                      <a:endParaRPr lang="en-US" sz="1800" dirty="0"/>
                    </a:p>
                  </a:txBody>
                  <a:tcPr/>
                </a:tc>
                <a:extLst>
                  <a:ext uri="{0D108BD9-81ED-4DB2-BD59-A6C34878D82A}">
                    <a16:rowId xmlns:a16="http://schemas.microsoft.com/office/drawing/2014/main" val="674716659"/>
                  </a:ext>
                </a:extLst>
              </a:tr>
              <a:tr h="396703">
                <a:tc>
                  <a:txBody>
                    <a:bodyPr/>
                    <a:lstStyle/>
                    <a:p>
                      <a:r>
                        <a:rPr lang="en-US" sz="1800" dirty="0" smtClean="0"/>
                        <a:t>        Other</a:t>
                      </a:r>
                      <a:endParaRPr lang="en-US" sz="1800" b="1" dirty="0"/>
                    </a:p>
                  </a:txBody>
                  <a:tcPr/>
                </a:tc>
                <a:tc>
                  <a:txBody>
                    <a:bodyPr/>
                    <a:lstStyle/>
                    <a:p>
                      <a:r>
                        <a:rPr lang="en-US" sz="1800" dirty="0" smtClean="0"/>
                        <a:t>17</a:t>
                      </a:r>
                      <a:endParaRPr lang="en-US" sz="1800" dirty="0"/>
                    </a:p>
                  </a:txBody>
                  <a:tcPr/>
                </a:tc>
                <a:tc>
                  <a:txBody>
                    <a:bodyPr/>
                    <a:lstStyle/>
                    <a:p>
                      <a:r>
                        <a:rPr lang="en-US" sz="1800" dirty="0" smtClean="0"/>
                        <a:t>5</a:t>
                      </a:r>
                      <a:endParaRPr lang="en-US" sz="1800" dirty="0"/>
                    </a:p>
                  </a:txBody>
                  <a:tcPr/>
                </a:tc>
                <a:extLst>
                  <a:ext uri="{0D108BD9-81ED-4DB2-BD59-A6C34878D82A}">
                    <a16:rowId xmlns:a16="http://schemas.microsoft.com/office/drawing/2014/main" val="528260138"/>
                  </a:ext>
                </a:extLst>
              </a:tr>
              <a:tr h="396703">
                <a:tc>
                  <a:txBody>
                    <a:bodyPr/>
                    <a:lstStyle/>
                    <a:p>
                      <a:r>
                        <a:rPr lang="en-US" sz="1800" b="1" dirty="0" smtClean="0"/>
                        <a:t>Malignancies</a:t>
                      </a:r>
                      <a:endParaRPr lang="en-US" sz="1800" b="1" dirty="0"/>
                    </a:p>
                  </a:txBody>
                  <a:tcPr/>
                </a:tc>
                <a:tc>
                  <a:txBody>
                    <a:bodyPr/>
                    <a:lstStyle/>
                    <a:p>
                      <a:r>
                        <a:rPr lang="en-US" sz="1800" dirty="0" smtClean="0"/>
                        <a:t>73</a:t>
                      </a:r>
                      <a:endParaRPr lang="en-US" sz="1800" dirty="0"/>
                    </a:p>
                  </a:txBody>
                  <a:tcPr/>
                </a:tc>
                <a:tc>
                  <a:txBody>
                    <a:bodyPr/>
                    <a:lstStyle/>
                    <a:p>
                      <a:r>
                        <a:rPr lang="en-US" sz="1800" dirty="0" smtClean="0"/>
                        <a:t>5</a:t>
                      </a:r>
                      <a:endParaRPr lang="en-US" sz="1800" dirty="0"/>
                    </a:p>
                  </a:txBody>
                  <a:tcPr/>
                </a:tc>
                <a:extLst>
                  <a:ext uri="{0D108BD9-81ED-4DB2-BD59-A6C34878D82A}">
                    <a16:rowId xmlns:a16="http://schemas.microsoft.com/office/drawing/2014/main" val="2637279923"/>
                  </a:ext>
                </a:extLst>
              </a:tr>
              <a:tr h="396703">
                <a:tc>
                  <a:txBody>
                    <a:bodyPr/>
                    <a:lstStyle/>
                    <a:p>
                      <a:r>
                        <a:rPr lang="en-US" sz="1800" b="1" dirty="0" smtClean="0"/>
                        <a:t>Other</a:t>
                      </a:r>
                      <a:endParaRPr lang="en-US" sz="1800" b="1" dirty="0"/>
                    </a:p>
                  </a:txBody>
                  <a:tcPr>
                    <a:lnB w="12700" cap="flat" cmpd="sng" algn="ctr">
                      <a:solidFill>
                        <a:schemeClr val="tx1"/>
                      </a:solidFill>
                      <a:prstDash val="solid"/>
                      <a:round/>
                      <a:headEnd type="none" w="med" len="med"/>
                      <a:tailEnd type="none" w="med" len="med"/>
                    </a:lnB>
                  </a:tcPr>
                </a:tc>
                <a:tc>
                  <a:txBody>
                    <a:bodyPr/>
                    <a:lstStyle/>
                    <a:p>
                      <a:r>
                        <a:rPr lang="en-US" sz="1800" dirty="0" smtClean="0"/>
                        <a:t>17</a:t>
                      </a:r>
                      <a:endParaRPr lang="en-US" sz="1800" dirty="0"/>
                    </a:p>
                  </a:txBody>
                  <a:tcPr>
                    <a:lnB w="12700" cap="flat" cmpd="sng" algn="ctr">
                      <a:solidFill>
                        <a:schemeClr val="tx1"/>
                      </a:solidFill>
                      <a:prstDash val="solid"/>
                      <a:round/>
                      <a:headEnd type="none" w="med" len="med"/>
                      <a:tailEnd type="none" w="med" len="med"/>
                    </a:lnB>
                  </a:tcPr>
                </a:tc>
                <a:tc>
                  <a:txBody>
                    <a:bodyPr/>
                    <a:lstStyle/>
                    <a:p>
                      <a:r>
                        <a:rPr lang="en-US" sz="1800" dirty="0" smtClean="0"/>
                        <a:t>5</a:t>
                      </a:r>
                      <a:endParaRPr lang="en-US" sz="18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2792166"/>
                  </a:ext>
                </a:extLst>
              </a:tr>
              <a:tr h="396703">
                <a:tc>
                  <a:txBody>
                    <a:bodyPr/>
                    <a:lstStyle/>
                    <a:p>
                      <a:r>
                        <a:rPr lang="en-US" sz="2000" b="1" dirty="0" smtClean="0"/>
                        <a:t>Total</a:t>
                      </a:r>
                      <a:endParaRPr lang="en-US" sz="2000" b="1" dirty="0"/>
                    </a:p>
                  </a:txBody>
                  <a:tcPr>
                    <a:lnT w="12700" cap="flat" cmpd="sng" algn="ctr">
                      <a:solidFill>
                        <a:schemeClr val="tx1"/>
                      </a:solidFill>
                      <a:prstDash val="solid"/>
                      <a:round/>
                      <a:headEnd type="none" w="med" len="med"/>
                      <a:tailEnd type="none" w="med" len="med"/>
                    </a:lnT>
                  </a:tcPr>
                </a:tc>
                <a:tc>
                  <a:txBody>
                    <a:bodyPr/>
                    <a:lstStyle/>
                    <a:p>
                      <a:r>
                        <a:rPr lang="en-US" sz="2000" b="1" dirty="0" smtClean="0"/>
                        <a:t>272</a:t>
                      </a:r>
                      <a:endParaRPr lang="en-US" sz="2000" b="1" dirty="0"/>
                    </a:p>
                  </a:txBody>
                  <a:tcPr>
                    <a:lnT w="12700" cap="flat" cmpd="sng" algn="ctr">
                      <a:solidFill>
                        <a:schemeClr val="tx1"/>
                      </a:solidFill>
                      <a:prstDash val="solid"/>
                      <a:round/>
                      <a:headEnd type="none" w="med" len="med"/>
                      <a:tailEnd type="none" w="med" len="med"/>
                    </a:lnT>
                  </a:tcPr>
                </a:tc>
                <a:tc>
                  <a:txBody>
                    <a:bodyPr/>
                    <a:lstStyle/>
                    <a:p>
                      <a:r>
                        <a:rPr lang="en-US" sz="2000" b="1" dirty="0" smtClean="0"/>
                        <a:t>47</a:t>
                      </a:r>
                      <a:endParaRPr lang="en-US" sz="2000"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94578235"/>
                  </a:ext>
                </a:extLst>
              </a:tr>
            </a:tbl>
          </a:graphicData>
        </a:graphic>
      </p:graphicFrame>
      <p:sp>
        <p:nvSpPr>
          <p:cNvPr id="6" name="TextBox 5"/>
          <p:cNvSpPr txBox="1"/>
          <p:nvPr/>
        </p:nvSpPr>
        <p:spPr>
          <a:xfrm>
            <a:off x="4919969" y="681243"/>
            <a:ext cx="6934200" cy="738664"/>
          </a:xfrm>
          <a:prstGeom prst="rect">
            <a:avLst/>
          </a:prstGeom>
          <a:noFill/>
        </p:spPr>
        <p:txBody>
          <a:bodyPr wrap="square" rtlCol="0">
            <a:spAutoFit/>
          </a:bodyPr>
          <a:lstStyle/>
          <a:p>
            <a:r>
              <a:rPr lang="en-US" sz="2400" b="1" dirty="0" smtClean="0"/>
              <a:t>PDDTEs Reported </a:t>
            </a:r>
            <a:r>
              <a:rPr lang="en-US" sz="2400" b="1" dirty="0"/>
              <a:t>during Jan 1, 2017 – Dec 31, 2017</a:t>
            </a:r>
          </a:p>
          <a:p>
            <a:endParaRPr lang="en-US" dirty="0"/>
          </a:p>
        </p:txBody>
      </p:sp>
      <p:sp>
        <p:nvSpPr>
          <p:cNvPr id="7" name="TextBox 6"/>
          <p:cNvSpPr txBox="1"/>
          <p:nvPr/>
        </p:nvSpPr>
        <p:spPr>
          <a:xfrm>
            <a:off x="325600" y="1399989"/>
            <a:ext cx="3255195"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Unanticipated Donor-derived  infections are the most common transmission</a:t>
            </a:r>
            <a:endParaRPr lang="en-US" sz="2400" dirty="0">
              <a:latin typeface="Arial" panose="020B0604020202020204" pitchFamily="34" charset="0"/>
              <a:cs typeface="Arial" panose="020B0604020202020204" pitchFamily="34" charset="0"/>
            </a:endParaRPr>
          </a:p>
        </p:txBody>
      </p:sp>
      <p:sp>
        <p:nvSpPr>
          <p:cNvPr id="8" name="TextBox 7"/>
          <p:cNvSpPr txBox="1"/>
          <p:nvPr/>
        </p:nvSpPr>
        <p:spPr>
          <a:xfrm>
            <a:off x="325600" y="3555678"/>
            <a:ext cx="3465904" cy="1200329"/>
          </a:xfrm>
          <a:prstGeom prst="rect">
            <a:avLst/>
          </a:prstGeom>
          <a:noFill/>
        </p:spPr>
        <p:txBody>
          <a:bodyPr wrap="square" rtlCol="0">
            <a:spAutoFit/>
          </a:bodyPr>
          <a:lstStyle/>
          <a:p>
            <a:pPr marL="288925" indent="-288925">
              <a:buFont typeface="Arial" panose="020B0604020202020204" pitchFamily="34" charset="0"/>
              <a:buChar char="•"/>
            </a:pPr>
            <a:r>
              <a:rPr lang="en-US" sz="2400" dirty="0" smtClean="0">
                <a:latin typeface="Arial" panose="020B0604020202020204" pitchFamily="34" charset="0"/>
                <a:cs typeface="Arial" panose="020B0604020202020204" pitchFamily="34" charset="0"/>
              </a:rPr>
              <a:t>33,514 individuals received transplants in 2017.</a:t>
            </a:r>
          </a:p>
        </p:txBody>
      </p:sp>
    </p:spTree>
    <p:extLst>
      <p:ext uri="{BB962C8B-B14F-4D97-AF65-F5344CB8AC3E}">
        <p14:creationId xmlns:p14="http://schemas.microsoft.com/office/powerpoint/2010/main" val="81286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a:extLst>
              <a:ext uri="{FF2B5EF4-FFF2-40B4-BE49-F238E27FC236}">
                <a16:creationId xmlns:a16="http://schemas.microsoft.com/office/drawing/2014/main" id="{3448712D-B014-4E75-A9EB-1DD5A4EC28EC}"/>
              </a:ext>
            </a:extLst>
          </p:cNvPr>
          <p:cNvSpPr>
            <a:spLocks noGrp="1"/>
          </p:cNvSpPr>
          <p:nvPr>
            <p:ph idx="1"/>
          </p:nvPr>
        </p:nvSpPr>
        <p:spPr>
          <a:xfrm>
            <a:off x="853440" y="1719072"/>
            <a:ext cx="10891520" cy="4453128"/>
          </a:xfrm>
        </p:spPr>
        <p:txBody>
          <a:bodyPr/>
          <a:lstStyle/>
          <a:p>
            <a:pPr>
              <a:lnSpc>
                <a:spcPct val="94000"/>
              </a:lnSpc>
              <a:spcBef>
                <a:spcPts val="750"/>
              </a:spcBef>
            </a:pPr>
            <a:r>
              <a:rPr lang="en-US" altLang="en-US" sz="3200" dirty="0"/>
              <a:t>Ad hoc committee </a:t>
            </a:r>
            <a:r>
              <a:rPr lang="en-US" altLang="en-US" sz="3200" dirty="0" smtClean="0"/>
              <a:t>with enhanced focus on patient safety </a:t>
            </a:r>
            <a:r>
              <a:rPr lang="en-US" altLang="en-US" sz="3200" dirty="0"/>
              <a:t>since 2008</a:t>
            </a:r>
          </a:p>
          <a:p>
            <a:pPr>
              <a:lnSpc>
                <a:spcPct val="94000"/>
              </a:lnSpc>
              <a:spcBef>
                <a:spcPts val="750"/>
              </a:spcBef>
            </a:pPr>
            <a:r>
              <a:rPr lang="en-US" altLang="en-US" sz="3200" dirty="0"/>
              <a:t>Examine </a:t>
            </a:r>
            <a:r>
              <a:rPr lang="en-US" altLang="en-US" sz="3200" u="sng" dirty="0"/>
              <a:t>unexpected </a:t>
            </a:r>
            <a:r>
              <a:rPr lang="en-US" altLang="en-US" sz="3200" dirty="0"/>
              <a:t>potential donor-derived transmission events mainly consisting of infection or malignancy </a:t>
            </a:r>
          </a:p>
          <a:p>
            <a:pPr lvl="1">
              <a:lnSpc>
                <a:spcPct val="94000"/>
              </a:lnSpc>
              <a:spcBef>
                <a:spcPts val="750"/>
              </a:spcBef>
            </a:pPr>
            <a:r>
              <a:rPr lang="en-US" altLang="en-US" sz="2800" dirty="0" smtClean="0"/>
              <a:t>Determine if they </a:t>
            </a:r>
            <a:r>
              <a:rPr lang="en-US" altLang="en-US" sz="2800" dirty="0"/>
              <a:t>are donor </a:t>
            </a:r>
            <a:r>
              <a:rPr lang="en-US" altLang="en-US" sz="2800" dirty="0" smtClean="0"/>
              <a:t>derived or not</a:t>
            </a:r>
            <a:endParaRPr lang="en-US" altLang="en-US" sz="2800" dirty="0"/>
          </a:p>
          <a:p>
            <a:pPr lvl="1">
              <a:lnSpc>
                <a:spcPct val="94000"/>
              </a:lnSpc>
              <a:spcBef>
                <a:spcPts val="750"/>
              </a:spcBef>
            </a:pPr>
            <a:r>
              <a:rPr lang="en-US" altLang="en-US" sz="2800" dirty="0" smtClean="0"/>
              <a:t>Evaluate </a:t>
            </a:r>
            <a:r>
              <a:rPr lang="en-US" altLang="en-US" sz="2800" dirty="0"/>
              <a:t>aggregate data to enhance patient safety</a:t>
            </a:r>
          </a:p>
          <a:p>
            <a:pPr lvl="1">
              <a:lnSpc>
                <a:spcPct val="94000"/>
              </a:lnSpc>
              <a:spcBef>
                <a:spcPts val="750"/>
              </a:spcBef>
            </a:pPr>
            <a:r>
              <a:rPr lang="en-US" altLang="en-US" sz="2800" dirty="0"/>
              <a:t>Inform policy change and improve existing processes</a:t>
            </a:r>
          </a:p>
          <a:p>
            <a:pPr lvl="1">
              <a:lnSpc>
                <a:spcPct val="94000"/>
              </a:lnSpc>
              <a:spcBef>
                <a:spcPts val="750"/>
              </a:spcBef>
            </a:pPr>
            <a:r>
              <a:rPr lang="en-US" altLang="en-US" sz="2800" dirty="0"/>
              <a:t>Educate transplant community</a:t>
            </a:r>
          </a:p>
          <a:p>
            <a:pPr lvl="1">
              <a:lnSpc>
                <a:spcPct val="94000"/>
              </a:lnSpc>
              <a:spcBef>
                <a:spcPts val="750"/>
              </a:spcBef>
              <a:buNone/>
            </a:pPr>
            <a:endParaRPr lang="en-US" altLang="en-US" sz="1800" dirty="0"/>
          </a:p>
          <a:p>
            <a:pPr>
              <a:lnSpc>
                <a:spcPct val="80000"/>
              </a:lnSpc>
            </a:pPr>
            <a:endParaRPr lang="en-US" altLang="en-US" sz="2700" dirty="0"/>
          </a:p>
        </p:txBody>
      </p:sp>
      <p:sp>
        <p:nvSpPr>
          <p:cNvPr id="2" name="Title 2">
            <a:extLst>
              <a:ext uri="{FF2B5EF4-FFF2-40B4-BE49-F238E27FC236}">
                <a16:creationId xmlns:a16="http://schemas.microsoft.com/office/drawing/2014/main" id="{825FAAFE-A172-4076-9B8E-B0FC7E4D17A1}"/>
              </a:ext>
            </a:extLst>
          </p:cNvPr>
          <p:cNvSpPr>
            <a:spLocks noGrp="1"/>
          </p:cNvSpPr>
          <p:nvPr>
            <p:ph type="title"/>
          </p:nvPr>
        </p:nvSpPr>
        <p:spPr>
          <a:xfrm>
            <a:off x="853440" y="533400"/>
            <a:ext cx="8235950" cy="985838"/>
          </a:xfrm>
        </p:spPr>
        <p:txBody>
          <a:bodyPr/>
          <a:lstStyle/>
          <a:p>
            <a:r>
              <a:rPr lang="en-US" altLang="en-US" dirty="0" smtClean="0"/>
              <a:t>What is DTAC?</a:t>
            </a:r>
            <a:endParaRPr lang="en-US" altLang="en-US" dirty="0"/>
          </a:p>
        </p:txBody>
      </p:sp>
    </p:spTree>
    <p:extLst>
      <p:ext uri="{BB962C8B-B14F-4D97-AF65-F5344CB8AC3E}">
        <p14:creationId xmlns:p14="http://schemas.microsoft.com/office/powerpoint/2010/main" val="3547176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2">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560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60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0038" y="155574"/>
            <a:ext cx="11308866" cy="1455511"/>
          </a:xfrm>
        </p:spPr>
        <p:txBody>
          <a:bodyPr/>
          <a:lstStyle/>
          <a:p>
            <a:pPr algn="ctr" eaLnBrk="1" hangingPunct="1"/>
            <a:r>
              <a:rPr lang="en-US" altLang="en-US" sz="4000" dirty="0" smtClean="0">
                <a:latin typeface="+mj-lt"/>
              </a:rPr>
              <a:t/>
            </a:r>
            <a:br>
              <a:rPr lang="en-US" altLang="en-US" sz="4000" dirty="0" smtClean="0">
                <a:latin typeface="+mj-lt"/>
              </a:rPr>
            </a:br>
            <a:r>
              <a:rPr lang="en-US" altLang="en-US" sz="4000" dirty="0" smtClean="0">
                <a:latin typeface="+mj-lt"/>
              </a:rPr>
              <a:t>CDC Collaboration</a:t>
            </a:r>
            <a:r>
              <a:rPr lang="en-US" altLang="en-US" sz="4000" dirty="0">
                <a:latin typeface="+mj-lt"/>
              </a:rPr>
              <a:t/>
            </a:r>
            <a:br>
              <a:rPr lang="en-US" altLang="en-US" sz="4000" dirty="0">
                <a:latin typeface="+mj-lt"/>
              </a:rPr>
            </a:br>
            <a:r>
              <a:rPr lang="en-US" altLang="en-US" sz="4000" dirty="0" smtClean="0">
                <a:latin typeface="+mj-lt"/>
              </a:rPr>
              <a:t>If </a:t>
            </a:r>
            <a:r>
              <a:rPr lang="en-US" altLang="en-US" sz="4000" dirty="0">
                <a:latin typeface="+mj-lt"/>
              </a:rPr>
              <a:t>a </a:t>
            </a:r>
            <a:r>
              <a:rPr lang="en-US" altLang="en-US" sz="4000" dirty="0" smtClean="0">
                <a:latin typeface="+mj-lt"/>
              </a:rPr>
              <a:t>Pathogen of Special Interest or a case </a:t>
            </a:r>
            <a:r>
              <a:rPr lang="en-US" altLang="en-US" sz="4000" dirty="0">
                <a:latin typeface="+mj-lt"/>
              </a:rPr>
              <a:t>of public health interest is reported </a:t>
            </a:r>
            <a:r>
              <a:rPr lang="en-US" altLang="en-US" sz="4000" dirty="0" smtClean="0">
                <a:latin typeface="+mj-lt"/>
              </a:rPr>
              <a:t>…</a:t>
            </a:r>
            <a:endParaRPr lang="en-US" altLang="en-US" sz="4000"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796788"/>
              </p:ext>
            </p:extLst>
          </p:nvPr>
        </p:nvGraphicFramePr>
        <p:xfrm>
          <a:off x="2218266" y="2116669"/>
          <a:ext cx="7762345" cy="439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7-Point Star 4"/>
          <p:cNvSpPr/>
          <p:nvPr/>
        </p:nvSpPr>
        <p:spPr bwMode="auto">
          <a:xfrm>
            <a:off x="3554412" y="3552290"/>
            <a:ext cx="1524000" cy="914400"/>
          </a:xfrm>
          <a:prstGeom prst="star7">
            <a:avLst/>
          </a:prstGeom>
          <a:solidFill>
            <a:srgbClr val="FFC000"/>
          </a:solidFill>
          <a:ln w="9525" cap="flat" cmpd="sng" algn="ctr">
            <a:solidFill>
              <a:schemeClr val="tx1"/>
            </a:solidFill>
            <a:prstDash val="solid"/>
            <a:round/>
            <a:headEnd type="none" w="med" len="med"/>
            <a:tailEnd type="none" w="med" len="med"/>
          </a:ln>
          <a:effec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Verdana" charset="0"/>
                <a:ea typeface="+mn-ea"/>
                <a:cs typeface="+mn-cs"/>
              </a:rPr>
              <a:t>CDC</a:t>
            </a:r>
          </a:p>
        </p:txBody>
      </p:sp>
      <p:sp>
        <p:nvSpPr>
          <p:cNvPr id="8" name="7-Point Star 7"/>
          <p:cNvSpPr/>
          <p:nvPr/>
        </p:nvSpPr>
        <p:spPr bwMode="auto">
          <a:xfrm>
            <a:off x="7085012" y="3547528"/>
            <a:ext cx="1752600" cy="914400"/>
          </a:xfrm>
          <a:prstGeom prst="star7">
            <a:avLst/>
          </a:prstGeom>
          <a:solidFill>
            <a:srgbClr val="FFC000"/>
          </a:solidFill>
          <a:ln w="9525" cap="flat" cmpd="sng" algn="ctr">
            <a:solidFill>
              <a:schemeClr val="tx1"/>
            </a:solidFill>
            <a:prstDash val="solid"/>
            <a:round/>
            <a:headEnd type="none" w="med" len="med"/>
            <a:tailEnd type="none" w="med" len="med"/>
          </a:ln>
          <a:effec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Verdana" charset="0"/>
                <a:ea typeface="+mn-ea"/>
                <a:cs typeface="+mn-cs"/>
              </a:rPr>
              <a:t>CDC</a:t>
            </a:r>
          </a:p>
        </p:txBody>
      </p:sp>
    </p:spTree>
    <p:extLst>
      <p:ext uri="{BB962C8B-B14F-4D97-AF65-F5344CB8AC3E}">
        <p14:creationId xmlns:p14="http://schemas.microsoft.com/office/powerpoint/2010/main" val="2661060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3720" y="1331635"/>
            <a:ext cx="10767003" cy="4812427"/>
          </a:xfrm>
        </p:spPr>
      </p:pic>
      <p:sp>
        <p:nvSpPr>
          <p:cNvPr id="3" name="Title 2"/>
          <p:cNvSpPr>
            <a:spLocks noGrp="1"/>
          </p:cNvSpPr>
          <p:nvPr>
            <p:ph type="title"/>
          </p:nvPr>
        </p:nvSpPr>
        <p:spPr/>
        <p:txBody>
          <a:bodyPr/>
          <a:lstStyle/>
          <a:p>
            <a:r>
              <a:rPr lang="en-US" dirty="0"/>
              <a:t>DTAC </a:t>
            </a:r>
            <a:r>
              <a:rPr lang="en-US" dirty="0" smtClean="0"/>
              <a:t>Case Review Severity </a:t>
            </a:r>
            <a:r>
              <a:rPr lang="en-US" dirty="0"/>
              <a:t>Index</a:t>
            </a:r>
          </a:p>
        </p:txBody>
      </p:sp>
      <p:sp>
        <p:nvSpPr>
          <p:cNvPr id="4" name="Slide Number Placeholder 3"/>
          <p:cNvSpPr>
            <a:spLocks noGrp="1"/>
          </p:cNvSpPr>
          <p:nvPr>
            <p:ph type="sldNum" sz="quarter" idx="4"/>
          </p:nvPr>
        </p:nvSpPr>
        <p:spPr/>
        <p:txBody>
          <a:bodyPr/>
          <a:lstStyle/>
          <a:p>
            <a:pPr defTabSz="457063"/>
            <a:fld id="{AFEF8753-48E3-DC43-B5AB-733E5321FD2E}" type="slidenum">
              <a:rPr lang="en-US">
                <a:solidFill>
                  <a:srgbClr val="000000">
                    <a:tint val="75000"/>
                  </a:srgbClr>
                </a:solidFill>
              </a:rPr>
              <a:pPr defTabSz="457063"/>
              <a:t>4</a:t>
            </a:fld>
            <a:endParaRPr lang="en-US" dirty="0">
              <a:solidFill>
                <a:srgbClr val="000000">
                  <a:tint val="75000"/>
                </a:srgbClr>
              </a:solidFill>
            </a:endParaRPr>
          </a:p>
        </p:txBody>
      </p:sp>
    </p:spTree>
    <p:extLst>
      <p:ext uri="{BB962C8B-B14F-4D97-AF65-F5344CB8AC3E}">
        <p14:creationId xmlns:p14="http://schemas.microsoft.com/office/powerpoint/2010/main" val="1872133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463217" y="1212019"/>
            <a:ext cx="8725608" cy="5645981"/>
          </a:xfrm>
          <a:prstGeom prst="rect">
            <a:avLst/>
          </a:prstGeom>
        </p:spPr>
      </p:pic>
      <p:sp>
        <p:nvSpPr>
          <p:cNvPr id="2" name="Content Placeholder 1"/>
          <p:cNvSpPr>
            <a:spLocks noGrp="1"/>
          </p:cNvSpPr>
          <p:nvPr>
            <p:ph idx="1"/>
          </p:nvPr>
        </p:nvSpPr>
        <p:spPr>
          <a:xfrm>
            <a:off x="233502" y="1382711"/>
            <a:ext cx="3229715" cy="4838475"/>
          </a:xfrm>
        </p:spPr>
        <p:txBody>
          <a:bodyPr>
            <a:noAutofit/>
          </a:bodyPr>
          <a:lstStyle/>
          <a:p>
            <a:pPr lvl="1"/>
            <a:r>
              <a:rPr lang="en-US" sz="2400" dirty="0" smtClean="0"/>
              <a:t>Number of cases reviewed and those </a:t>
            </a:r>
            <a:r>
              <a:rPr lang="en-US" sz="2400" smtClean="0"/>
              <a:t>with proven/probable </a:t>
            </a:r>
            <a:r>
              <a:rPr lang="en-US" sz="2400" dirty="0" smtClean="0"/>
              <a:t>transmission are relatively stable</a:t>
            </a:r>
          </a:p>
          <a:p>
            <a:pPr marL="228600" lvl="1" indent="0">
              <a:buNone/>
            </a:pPr>
            <a:endParaRPr lang="en-US" sz="2400" dirty="0" smtClean="0"/>
          </a:p>
          <a:p>
            <a:pPr lvl="1"/>
            <a:r>
              <a:rPr lang="en-US" sz="2400" dirty="0"/>
              <a:t>C</a:t>
            </a:r>
            <a:r>
              <a:rPr lang="en-US" sz="2400" dirty="0" smtClean="0"/>
              <a:t>ommunity continues to use the reporting system appropriately</a:t>
            </a:r>
          </a:p>
          <a:p>
            <a:pPr lvl="1"/>
            <a:endParaRPr lang="en-US" sz="2400" dirty="0"/>
          </a:p>
          <a:p>
            <a:pPr lvl="1"/>
            <a:endParaRPr lang="en-US" sz="2400" dirty="0"/>
          </a:p>
          <a:p>
            <a:pPr lvl="1"/>
            <a:endParaRPr lang="en-US" sz="2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
        <p:nvSpPr>
          <p:cNvPr id="3" name="Title 2"/>
          <p:cNvSpPr>
            <a:spLocks noGrp="1"/>
          </p:cNvSpPr>
          <p:nvPr>
            <p:ph type="title"/>
          </p:nvPr>
        </p:nvSpPr>
        <p:spPr>
          <a:xfrm>
            <a:off x="385279" y="156310"/>
            <a:ext cx="11651769" cy="1415816"/>
          </a:xfrm>
        </p:spPr>
        <p:txBody>
          <a:bodyPr/>
          <a:lstStyle/>
          <a:p>
            <a:r>
              <a:rPr lang="en-US" dirty="0"/>
              <a:t>Reporting Trends/Case Volumes</a:t>
            </a:r>
          </a:p>
        </p:txBody>
      </p:sp>
    </p:spTree>
    <p:extLst>
      <p:ext uri="{BB962C8B-B14F-4D97-AF65-F5344CB8AC3E}">
        <p14:creationId xmlns:p14="http://schemas.microsoft.com/office/powerpoint/2010/main" val="116234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9" y="156310"/>
            <a:ext cx="11651769" cy="637488"/>
          </a:xfrm>
        </p:spPr>
        <p:txBody>
          <a:bodyPr/>
          <a:lstStyle/>
          <a:p>
            <a:r>
              <a:rPr lang="en-US" sz="4000" dirty="0"/>
              <a:t>Reporting Trends/Case Volumes</a:t>
            </a:r>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37752928"/>
              </p:ext>
            </p:extLst>
          </p:nvPr>
        </p:nvGraphicFramePr>
        <p:xfrm>
          <a:off x="4507195" y="1975122"/>
          <a:ext cx="6595349" cy="3604266"/>
        </p:xfrm>
        <a:graphic>
          <a:graphicData uri="http://schemas.openxmlformats.org/drawingml/2006/table">
            <a:tbl>
              <a:tblPr firstRow="1" bandRow="1">
                <a:tableStyleId>{21E4AEA4-8DFA-4A89-87EB-49C32662AFE0}</a:tableStyleId>
              </a:tblPr>
              <a:tblGrid>
                <a:gridCol w="2386620">
                  <a:extLst>
                    <a:ext uri="{9D8B030D-6E8A-4147-A177-3AD203B41FA5}">
                      <a16:colId xmlns:a16="http://schemas.microsoft.com/office/drawing/2014/main" val="669697028"/>
                    </a:ext>
                  </a:extLst>
                </a:gridCol>
                <a:gridCol w="1307797">
                  <a:extLst>
                    <a:ext uri="{9D8B030D-6E8A-4147-A177-3AD203B41FA5}">
                      <a16:colId xmlns:a16="http://schemas.microsoft.com/office/drawing/2014/main" val="2197445675"/>
                    </a:ext>
                  </a:extLst>
                </a:gridCol>
                <a:gridCol w="2900932">
                  <a:extLst>
                    <a:ext uri="{9D8B030D-6E8A-4147-A177-3AD203B41FA5}">
                      <a16:colId xmlns:a16="http://schemas.microsoft.com/office/drawing/2014/main" val="732186799"/>
                    </a:ext>
                  </a:extLst>
                </a:gridCol>
              </a:tblGrid>
              <a:tr h="1318266">
                <a:tc>
                  <a:txBody>
                    <a:bodyPr/>
                    <a:lstStyle/>
                    <a:p>
                      <a:endParaRPr lang="en-US" sz="2400" dirty="0"/>
                    </a:p>
                  </a:txBody>
                  <a:tcPr anchor="b"/>
                </a:tc>
                <a:tc>
                  <a:txBody>
                    <a:bodyPr/>
                    <a:lstStyle/>
                    <a:p>
                      <a:r>
                        <a:rPr lang="en-US" sz="2400" dirty="0" smtClean="0"/>
                        <a:t>Total Cases</a:t>
                      </a:r>
                      <a:endParaRPr lang="en-US" sz="2400" dirty="0"/>
                    </a:p>
                  </a:txBody>
                  <a:tcPr anchor="b"/>
                </a:tc>
                <a:tc>
                  <a:txBody>
                    <a:bodyPr/>
                    <a:lstStyle/>
                    <a:p>
                      <a:r>
                        <a:rPr lang="en-US" sz="2400" dirty="0" smtClean="0"/>
                        <a:t>Proven/</a:t>
                      </a:r>
                    </a:p>
                    <a:p>
                      <a:r>
                        <a:rPr lang="en-US" sz="2400" dirty="0" smtClean="0"/>
                        <a:t>Probable Transmissions</a:t>
                      </a:r>
                      <a:endParaRPr lang="en-US" sz="2400" dirty="0"/>
                    </a:p>
                  </a:txBody>
                  <a:tcPr anchor="b"/>
                </a:tc>
                <a:extLst>
                  <a:ext uri="{0D108BD9-81ED-4DB2-BD59-A6C34878D82A}">
                    <a16:rowId xmlns:a16="http://schemas.microsoft.com/office/drawing/2014/main" val="900440835"/>
                  </a:ext>
                </a:extLst>
              </a:tr>
              <a:tr h="439707">
                <a:tc>
                  <a:txBody>
                    <a:bodyPr/>
                    <a:lstStyle/>
                    <a:p>
                      <a:pPr algn="ctr"/>
                      <a:r>
                        <a:rPr lang="en-US" sz="2400" dirty="0" smtClean="0"/>
                        <a:t>Infection</a:t>
                      </a:r>
                      <a:endParaRPr lang="en-US" sz="2400" b="1" dirty="0"/>
                    </a:p>
                  </a:txBody>
                  <a:tcPr/>
                </a:tc>
                <a:tc>
                  <a:txBody>
                    <a:bodyPr/>
                    <a:lstStyle/>
                    <a:p>
                      <a:pPr algn="ctr"/>
                      <a:r>
                        <a:rPr lang="en-US" sz="2400" dirty="0" smtClean="0"/>
                        <a:t>182</a:t>
                      </a:r>
                      <a:endParaRPr lang="en-US" sz="2400" dirty="0"/>
                    </a:p>
                  </a:txBody>
                  <a:tcPr/>
                </a:tc>
                <a:tc>
                  <a:txBody>
                    <a:bodyPr/>
                    <a:lstStyle/>
                    <a:p>
                      <a:pPr algn="ctr"/>
                      <a:r>
                        <a:rPr lang="en-US" sz="2400" dirty="0" smtClean="0"/>
                        <a:t>37</a:t>
                      </a:r>
                      <a:endParaRPr lang="en-US" sz="2400" dirty="0"/>
                    </a:p>
                  </a:txBody>
                  <a:tcPr/>
                </a:tc>
                <a:extLst>
                  <a:ext uri="{0D108BD9-81ED-4DB2-BD59-A6C34878D82A}">
                    <a16:rowId xmlns:a16="http://schemas.microsoft.com/office/drawing/2014/main" val="1742707700"/>
                  </a:ext>
                </a:extLst>
              </a:tr>
              <a:tr h="439707">
                <a:tc>
                  <a:txBody>
                    <a:bodyPr/>
                    <a:lstStyle/>
                    <a:p>
                      <a:pPr marL="0" algn="r" defTabSz="914400" rtl="0" eaLnBrk="1" latinLnBrk="0" hangingPunct="1"/>
                      <a:r>
                        <a:rPr lang="en-US" sz="2400" i="1" kern="1200" dirty="0" smtClean="0">
                          <a:solidFill>
                            <a:schemeClr val="dk1"/>
                          </a:solidFill>
                          <a:latin typeface="+mn-lt"/>
                          <a:ea typeface="+mn-ea"/>
                          <a:cs typeface="+mn-cs"/>
                        </a:rPr>
                        <a:t>Viral</a:t>
                      </a:r>
                      <a:endParaRPr lang="en-US" sz="2400" i="1" kern="1200" dirty="0">
                        <a:solidFill>
                          <a:schemeClr val="dk1"/>
                        </a:solidFill>
                        <a:latin typeface="+mn-lt"/>
                        <a:ea typeface="+mn-ea"/>
                        <a:cs typeface="+mn-cs"/>
                      </a:endParaRPr>
                    </a:p>
                  </a:txBody>
                  <a:tcPr/>
                </a:tc>
                <a:tc>
                  <a:txBody>
                    <a:bodyPr/>
                    <a:lstStyle/>
                    <a:p>
                      <a:pPr marL="0" algn="r" defTabSz="914400" rtl="0" eaLnBrk="1" latinLnBrk="0" hangingPunct="1"/>
                      <a:r>
                        <a:rPr lang="en-US" sz="2400" i="1" kern="1200" dirty="0" smtClean="0">
                          <a:solidFill>
                            <a:schemeClr val="dk1"/>
                          </a:solidFill>
                          <a:latin typeface="+mn-lt"/>
                          <a:ea typeface="+mn-ea"/>
                          <a:cs typeface="+mn-cs"/>
                        </a:rPr>
                        <a:t>70</a:t>
                      </a:r>
                      <a:endParaRPr lang="en-US" sz="2400" i="1" kern="1200" dirty="0">
                        <a:solidFill>
                          <a:schemeClr val="dk1"/>
                        </a:solidFill>
                        <a:latin typeface="+mn-lt"/>
                        <a:ea typeface="+mn-ea"/>
                        <a:cs typeface="+mn-cs"/>
                      </a:endParaRPr>
                    </a:p>
                  </a:txBody>
                  <a:tcPr/>
                </a:tc>
                <a:tc>
                  <a:txBody>
                    <a:bodyPr/>
                    <a:lstStyle/>
                    <a:p>
                      <a:pPr marL="0" algn="r" defTabSz="914400" rtl="0" eaLnBrk="1" latinLnBrk="0" hangingPunct="1"/>
                      <a:r>
                        <a:rPr lang="en-US" sz="2400" i="1" kern="1200" dirty="0" smtClean="0">
                          <a:solidFill>
                            <a:schemeClr val="dk1"/>
                          </a:solidFill>
                          <a:latin typeface="+mn-lt"/>
                          <a:ea typeface="+mn-ea"/>
                          <a:cs typeface="+mn-cs"/>
                        </a:rPr>
                        <a:t>16</a:t>
                      </a:r>
                      <a:endParaRPr lang="en-US" sz="2400" i="1" kern="1200" dirty="0">
                        <a:solidFill>
                          <a:schemeClr val="dk1"/>
                        </a:solidFill>
                        <a:latin typeface="+mn-lt"/>
                        <a:ea typeface="+mn-ea"/>
                        <a:cs typeface="+mn-cs"/>
                      </a:endParaRPr>
                    </a:p>
                  </a:txBody>
                  <a:tcPr/>
                </a:tc>
                <a:extLst>
                  <a:ext uri="{0D108BD9-81ED-4DB2-BD59-A6C34878D82A}">
                    <a16:rowId xmlns:a16="http://schemas.microsoft.com/office/drawing/2014/main" val="3382124738"/>
                  </a:ext>
                </a:extLst>
              </a:tr>
              <a:tr h="439707">
                <a:tc>
                  <a:txBody>
                    <a:bodyPr/>
                    <a:lstStyle/>
                    <a:p>
                      <a:pPr algn="ctr"/>
                      <a:r>
                        <a:rPr lang="en-US" sz="2400" b="0" dirty="0" smtClean="0"/>
                        <a:t>Malignancy</a:t>
                      </a:r>
                      <a:endParaRPr lang="en-US" sz="2400" b="0" dirty="0"/>
                    </a:p>
                  </a:txBody>
                  <a:tcPr/>
                </a:tc>
                <a:tc>
                  <a:txBody>
                    <a:bodyPr/>
                    <a:lstStyle/>
                    <a:p>
                      <a:pPr algn="ctr"/>
                      <a:r>
                        <a:rPr lang="en-US" sz="2400" b="0" dirty="0" smtClean="0"/>
                        <a:t>73</a:t>
                      </a:r>
                      <a:endParaRPr lang="en-US" sz="2400" b="0" dirty="0"/>
                    </a:p>
                  </a:txBody>
                  <a:tcPr/>
                </a:tc>
                <a:tc>
                  <a:txBody>
                    <a:bodyPr/>
                    <a:lstStyle/>
                    <a:p>
                      <a:pPr algn="ctr"/>
                      <a:r>
                        <a:rPr lang="en-US" sz="2400" b="0" dirty="0" smtClean="0"/>
                        <a:t>5</a:t>
                      </a:r>
                      <a:endParaRPr lang="en-US" sz="2400" b="0" dirty="0"/>
                    </a:p>
                  </a:txBody>
                  <a:tcPr/>
                </a:tc>
                <a:extLst>
                  <a:ext uri="{0D108BD9-81ED-4DB2-BD59-A6C34878D82A}">
                    <a16:rowId xmlns:a16="http://schemas.microsoft.com/office/drawing/2014/main" val="234164335"/>
                  </a:ext>
                </a:extLst>
              </a:tr>
              <a:tr h="439707">
                <a:tc>
                  <a:txBody>
                    <a:bodyPr/>
                    <a:lstStyle/>
                    <a:p>
                      <a:pPr algn="ctr"/>
                      <a:r>
                        <a:rPr lang="en-US" sz="2400" dirty="0" smtClean="0"/>
                        <a:t>Other</a:t>
                      </a:r>
                      <a:endParaRPr lang="en-US" sz="2400" b="1" dirty="0"/>
                    </a:p>
                  </a:txBody>
                  <a:tcPr/>
                </a:tc>
                <a:tc>
                  <a:txBody>
                    <a:bodyPr/>
                    <a:lstStyle/>
                    <a:p>
                      <a:pPr algn="ctr"/>
                      <a:r>
                        <a:rPr lang="en-US" sz="2400" dirty="0" smtClean="0"/>
                        <a:t>17</a:t>
                      </a:r>
                      <a:endParaRPr lang="en-US" sz="2400" dirty="0"/>
                    </a:p>
                  </a:txBody>
                  <a:tcPr/>
                </a:tc>
                <a:tc>
                  <a:txBody>
                    <a:bodyPr/>
                    <a:lstStyle/>
                    <a:p>
                      <a:pPr algn="ctr"/>
                      <a:r>
                        <a:rPr lang="en-US" sz="2400" dirty="0" smtClean="0"/>
                        <a:t>5</a:t>
                      </a:r>
                      <a:endParaRPr lang="en-US" sz="2400" dirty="0"/>
                    </a:p>
                  </a:txBody>
                  <a:tcPr/>
                </a:tc>
                <a:extLst>
                  <a:ext uri="{0D108BD9-81ED-4DB2-BD59-A6C34878D82A}">
                    <a16:rowId xmlns:a16="http://schemas.microsoft.com/office/drawing/2014/main" val="528260138"/>
                  </a:ext>
                </a:extLst>
              </a:tr>
              <a:tr h="439707">
                <a:tc>
                  <a:txBody>
                    <a:bodyPr/>
                    <a:lstStyle/>
                    <a:p>
                      <a:pPr algn="ctr"/>
                      <a:r>
                        <a:rPr lang="en-US" sz="2400" b="1" dirty="0" smtClean="0"/>
                        <a:t>Total</a:t>
                      </a:r>
                      <a:endParaRPr lang="en-US" sz="2400" b="1" dirty="0"/>
                    </a:p>
                  </a:txBody>
                  <a:tcPr/>
                </a:tc>
                <a:tc>
                  <a:txBody>
                    <a:bodyPr/>
                    <a:lstStyle/>
                    <a:p>
                      <a:pPr algn="ctr"/>
                      <a:r>
                        <a:rPr lang="en-US" sz="2400" b="1" dirty="0" smtClean="0"/>
                        <a:t>272</a:t>
                      </a:r>
                      <a:endParaRPr lang="en-US" sz="2400" b="1" dirty="0"/>
                    </a:p>
                  </a:txBody>
                  <a:tcPr/>
                </a:tc>
                <a:tc>
                  <a:txBody>
                    <a:bodyPr/>
                    <a:lstStyle/>
                    <a:p>
                      <a:pPr algn="ctr"/>
                      <a:r>
                        <a:rPr lang="en-US" sz="2400" b="1" dirty="0" smtClean="0"/>
                        <a:t>47</a:t>
                      </a:r>
                      <a:endParaRPr lang="en-US" sz="2400" b="1" dirty="0"/>
                    </a:p>
                  </a:txBody>
                  <a:tcPr/>
                </a:tc>
                <a:extLst>
                  <a:ext uri="{0D108BD9-81ED-4DB2-BD59-A6C34878D82A}">
                    <a16:rowId xmlns:a16="http://schemas.microsoft.com/office/drawing/2014/main" val="1994578235"/>
                  </a:ext>
                </a:extLst>
              </a:tr>
            </a:tbl>
          </a:graphicData>
        </a:graphic>
      </p:graphicFrame>
      <p:sp>
        <p:nvSpPr>
          <p:cNvPr id="6" name="TextBox 5"/>
          <p:cNvSpPr txBox="1"/>
          <p:nvPr/>
        </p:nvSpPr>
        <p:spPr>
          <a:xfrm>
            <a:off x="3755571" y="1004037"/>
            <a:ext cx="8098598" cy="800219"/>
          </a:xfrm>
          <a:prstGeom prst="rect">
            <a:avLst/>
          </a:prstGeom>
          <a:noFill/>
        </p:spPr>
        <p:txBody>
          <a:bodyPr wrap="square" rtlCol="0">
            <a:spAutoFit/>
          </a:bodyPr>
          <a:lstStyle/>
          <a:p>
            <a:r>
              <a:rPr lang="en-US" sz="2800" b="1" dirty="0" smtClean="0"/>
              <a:t>PDDTEs Reported </a:t>
            </a:r>
            <a:r>
              <a:rPr lang="en-US" sz="2800" b="1" dirty="0"/>
              <a:t>during Jan 1, 2017 – Dec 31, 2017</a:t>
            </a:r>
          </a:p>
          <a:p>
            <a:endParaRPr lang="en-US" dirty="0"/>
          </a:p>
        </p:txBody>
      </p:sp>
      <p:sp>
        <p:nvSpPr>
          <p:cNvPr id="7" name="TextBox 6"/>
          <p:cNvSpPr txBox="1"/>
          <p:nvPr/>
        </p:nvSpPr>
        <p:spPr>
          <a:xfrm>
            <a:off x="150145" y="1333525"/>
            <a:ext cx="2904964"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Unanticipated donor-derived  </a:t>
            </a:r>
            <a:r>
              <a:rPr lang="en-US" sz="2400" b="1" dirty="0" smtClean="0">
                <a:latin typeface="Arial" panose="020B0604020202020204" pitchFamily="34" charset="0"/>
                <a:cs typeface="Arial" panose="020B0604020202020204" pitchFamily="34" charset="0"/>
              </a:rPr>
              <a:t>infections</a:t>
            </a:r>
            <a:r>
              <a:rPr lang="en-US" sz="2400" dirty="0" smtClean="0">
                <a:latin typeface="Arial" panose="020B0604020202020204" pitchFamily="34" charset="0"/>
                <a:cs typeface="Arial" panose="020B0604020202020204" pitchFamily="34" charset="0"/>
              </a:rPr>
              <a:t> are the most common transmission</a:t>
            </a:r>
            <a:endParaRPr lang="en-US" sz="2400" dirty="0">
              <a:latin typeface="Arial" panose="020B0604020202020204" pitchFamily="34" charset="0"/>
              <a:cs typeface="Arial" panose="020B0604020202020204" pitchFamily="34" charset="0"/>
            </a:endParaRPr>
          </a:p>
        </p:txBody>
      </p:sp>
      <p:sp>
        <p:nvSpPr>
          <p:cNvPr id="8" name="TextBox 7"/>
          <p:cNvSpPr txBox="1"/>
          <p:nvPr/>
        </p:nvSpPr>
        <p:spPr>
          <a:xfrm>
            <a:off x="150143" y="3640396"/>
            <a:ext cx="2904965" cy="1938992"/>
          </a:xfrm>
          <a:prstGeom prst="rect">
            <a:avLst/>
          </a:prstGeom>
          <a:noFill/>
        </p:spPr>
        <p:txBody>
          <a:bodyPr wrap="square" rtlCol="0">
            <a:spAutoFit/>
          </a:bodyPr>
          <a:lstStyle/>
          <a:p>
            <a:pPr marL="288925" indent="-288925">
              <a:buFont typeface="Arial" panose="020B0604020202020204" pitchFamily="34" charset="0"/>
              <a:buChar char="•"/>
            </a:pPr>
            <a:r>
              <a:rPr lang="en-US" sz="2400" dirty="0">
                <a:latin typeface="Arial" panose="020B0604020202020204" pitchFamily="34" charset="0"/>
                <a:cs typeface="Arial" panose="020B0604020202020204" pitchFamily="34" charset="0"/>
              </a:rPr>
              <a:t>33,514 individuals received transplants in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40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76396594"/>
              </p:ext>
            </p:extLst>
          </p:nvPr>
        </p:nvGraphicFramePr>
        <p:xfrm>
          <a:off x="6601968" y="2924939"/>
          <a:ext cx="5191736" cy="3392064"/>
        </p:xfrm>
        <a:graphic>
          <a:graphicData uri="http://schemas.openxmlformats.org/drawingml/2006/table">
            <a:tbl>
              <a:tblPr firstRow="1" bandRow="1">
                <a:tableStyleId>{21E4AEA4-8DFA-4A89-87EB-49C32662AFE0}</a:tableStyleId>
              </a:tblPr>
              <a:tblGrid>
                <a:gridCol w="425210">
                  <a:extLst>
                    <a:ext uri="{9D8B030D-6E8A-4147-A177-3AD203B41FA5}">
                      <a16:colId xmlns:a16="http://schemas.microsoft.com/office/drawing/2014/main" val="4253159651"/>
                    </a:ext>
                  </a:extLst>
                </a:gridCol>
                <a:gridCol w="1874477">
                  <a:extLst>
                    <a:ext uri="{9D8B030D-6E8A-4147-A177-3AD203B41FA5}">
                      <a16:colId xmlns:a16="http://schemas.microsoft.com/office/drawing/2014/main" val="458601216"/>
                    </a:ext>
                  </a:extLst>
                </a:gridCol>
                <a:gridCol w="1142538">
                  <a:extLst>
                    <a:ext uri="{9D8B030D-6E8A-4147-A177-3AD203B41FA5}">
                      <a16:colId xmlns:a16="http://schemas.microsoft.com/office/drawing/2014/main" val="1256074797"/>
                    </a:ext>
                  </a:extLst>
                </a:gridCol>
                <a:gridCol w="1749511">
                  <a:extLst>
                    <a:ext uri="{9D8B030D-6E8A-4147-A177-3AD203B41FA5}">
                      <a16:colId xmlns:a16="http://schemas.microsoft.com/office/drawing/2014/main" val="3325859147"/>
                    </a:ext>
                  </a:extLst>
                </a:gridCol>
              </a:tblGrid>
              <a:tr h="421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Organism/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Condition</a:t>
                      </a:r>
                    </a:p>
                  </a:txBody>
                  <a:tcPr/>
                </a:tc>
                <a:tc>
                  <a:txBody>
                    <a:bodyPr/>
                    <a:lstStyle/>
                    <a:p>
                      <a:r>
                        <a:rPr lang="en-US" sz="2000" b="1" dirty="0" smtClean="0"/>
                        <a:t>Reports</a:t>
                      </a:r>
                      <a:endParaRPr lang="en-US" sz="2000" b="1" dirty="0"/>
                    </a:p>
                  </a:txBody>
                  <a:tcPr/>
                </a:tc>
                <a:tc>
                  <a:txBody>
                    <a:bodyPr/>
                    <a:lstStyle/>
                    <a:p>
                      <a:r>
                        <a:rPr lang="en-US" sz="2000" b="1" dirty="0" smtClean="0"/>
                        <a:t>Proven/</a:t>
                      </a:r>
                    </a:p>
                    <a:p>
                      <a:r>
                        <a:rPr lang="en-US" sz="2000" b="1" dirty="0" smtClean="0"/>
                        <a:t>Probable</a:t>
                      </a:r>
                    </a:p>
                    <a:p>
                      <a:r>
                        <a:rPr lang="en-US" sz="2000" b="1" dirty="0" smtClean="0"/>
                        <a:t>Transmissions</a:t>
                      </a:r>
                      <a:endParaRPr lang="en-US" sz="2000" b="1" dirty="0"/>
                    </a:p>
                  </a:txBody>
                  <a:tcPr/>
                </a:tc>
                <a:extLst>
                  <a:ext uri="{0D108BD9-81ED-4DB2-BD59-A6C34878D82A}">
                    <a16:rowId xmlns:a16="http://schemas.microsoft.com/office/drawing/2014/main" val="576665149"/>
                  </a:ext>
                </a:extLst>
              </a:tr>
              <a:tr h="421296">
                <a:tc>
                  <a:txBody>
                    <a:bodyPr/>
                    <a:lstStyle/>
                    <a:p>
                      <a:pPr algn="ctr"/>
                      <a:r>
                        <a:rPr lang="en-US" sz="2000" b="1" dirty="0" smtClean="0"/>
                        <a:t>1.</a:t>
                      </a:r>
                      <a:endParaRPr lang="en-US" sz="2000" b="1" dirty="0"/>
                    </a:p>
                  </a:txBody>
                  <a:tcPr/>
                </a:tc>
                <a:tc>
                  <a:txBody>
                    <a:bodyPr/>
                    <a:lstStyle/>
                    <a:p>
                      <a:pPr algn="ctr"/>
                      <a:r>
                        <a:rPr lang="en-US" sz="2000" b="1" dirty="0" smtClean="0"/>
                        <a:t>HCV</a:t>
                      </a:r>
                      <a:endParaRPr lang="en-US" sz="2000" b="1" dirty="0"/>
                    </a:p>
                  </a:txBody>
                  <a:tcPr/>
                </a:tc>
                <a:tc>
                  <a:txBody>
                    <a:bodyPr/>
                    <a:lstStyle/>
                    <a:p>
                      <a:pPr algn="ctr"/>
                      <a:r>
                        <a:rPr lang="en-US" sz="2000" b="1" dirty="0" smtClean="0"/>
                        <a:t>26</a:t>
                      </a:r>
                      <a:endParaRPr lang="en-US" sz="2000" b="1" dirty="0"/>
                    </a:p>
                  </a:txBody>
                  <a:tcPr/>
                </a:tc>
                <a:tc>
                  <a:txBody>
                    <a:bodyPr/>
                    <a:lstStyle/>
                    <a:p>
                      <a:pPr algn="ctr"/>
                      <a:r>
                        <a:rPr lang="en-US" sz="2000" b="1" dirty="0" smtClean="0"/>
                        <a:t>9</a:t>
                      </a:r>
                      <a:endParaRPr lang="en-US" sz="2000" b="1" dirty="0"/>
                    </a:p>
                  </a:txBody>
                  <a:tcPr/>
                </a:tc>
                <a:extLst>
                  <a:ext uri="{0D108BD9-81ED-4DB2-BD59-A6C34878D82A}">
                    <a16:rowId xmlns:a16="http://schemas.microsoft.com/office/drawing/2014/main" val="3686504996"/>
                  </a:ext>
                </a:extLst>
              </a:tr>
              <a:tr h="421296">
                <a:tc>
                  <a:txBody>
                    <a:bodyPr/>
                    <a:lstStyle/>
                    <a:p>
                      <a:pPr algn="ctr"/>
                      <a:r>
                        <a:rPr lang="en-US" sz="2000" b="1" dirty="0" smtClean="0"/>
                        <a:t>2.</a:t>
                      </a:r>
                      <a:endParaRPr lang="en-US" sz="2000" b="1" i="1" dirty="0"/>
                    </a:p>
                  </a:txBody>
                  <a:tcPr/>
                </a:tc>
                <a:tc>
                  <a:txBody>
                    <a:bodyPr/>
                    <a:lstStyle/>
                    <a:p>
                      <a:pPr algn="ctr"/>
                      <a:r>
                        <a:rPr lang="en-US" sz="2000" b="1" dirty="0" smtClean="0"/>
                        <a:t>Pseudomonas</a:t>
                      </a:r>
                      <a:endParaRPr lang="en-US" sz="2000" b="1" i="1" dirty="0"/>
                    </a:p>
                  </a:txBody>
                  <a:tcPr/>
                </a:tc>
                <a:tc>
                  <a:txBody>
                    <a:bodyPr/>
                    <a:lstStyle/>
                    <a:p>
                      <a:pPr algn="ctr"/>
                      <a:r>
                        <a:rPr lang="en-US" sz="2000" b="1" dirty="0" smtClean="0"/>
                        <a:t>5</a:t>
                      </a:r>
                      <a:endParaRPr lang="en-US" sz="2000" b="1" dirty="0"/>
                    </a:p>
                  </a:txBody>
                  <a:tcPr/>
                </a:tc>
                <a:tc>
                  <a:txBody>
                    <a:bodyPr/>
                    <a:lstStyle/>
                    <a:p>
                      <a:pPr algn="ctr"/>
                      <a:r>
                        <a:rPr lang="en-US" sz="2000" b="1" dirty="0" smtClean="0"/>
                        <a:t>5</a:t>
                      </a:r>
                      <a:endParaRPr lang="en-US" sz="2000" b="1" dirty="0"/>
                    </a:p>
                  </a:txBody>
                  <a:tcPr/>
                </a:tc>
                <a:extLst>
                  <a:ext uri="{0D108BD9-81ED-4DB2-BD59-A6C34878D82A}">
                    <a16:rowId xmlns:a16="http://schemas.microsoft.com/office/drawing/2014/main" val="2940499734"/>
                  </a:ext>
                </a:extLst>
              </a:tr>
              <a:tr h="421296">
                <a:tc>
                  <a:txBody>
                    <a:bodyPr/>
                    <a:lstStyle/>
                    <a:p>
                      <a:pPr algn="ctr"/>
                      <a:r>
                        <a:rPr lang="en-US" sz="2000" b="1" dirty="0" smtClean="0"/>
                        <a:t>3.</a:t>
                      </a:r>
                      <a:endParaRPr lang="en-US" sz="2000" b="1" i="1" dirty="0"/>
                    </a:p>
                  </a:txBody>
                  <a:tcPr/>
                </a:tc>
                <a:tc>
                  <a:txBody>
                    <a:bodyPr/>
                    <a:lstStyle/>
                    <a:p>
                      <a:pPr algn="ctr"/>
                      <a:r>
                        <a:rPr lang="en-US" sz="2000" b="1" dirty="0" smtClean="0"/>
                        <a:t>Candida</a:t>
                      </a:r>
                      <a:endParaRPr lang="en-US" sz="2000" b="1" i="1" dirty="0"/>
                    </a:p>
                  </a:txBody>
                  <a:tcPr/>
                </a:tc>
                <a:tc>
                  <a:txBody>
                    <a:bodyPr/>
                    <a:lstStyle/>
                    <a:p>
                      <a:pPr algn="ctr"/>
                      <a:r>
                        <a:rPr lang="en-US" sz="2000" b="1" dirty="0" smtClean="0"/>
                        <a:t>10</a:t>
                      </a:r>
                      <a:endParaRPr lang="en-US" sz="2000" b="1" dirty="0"/>
                    </a:p>
                  </a:txBody>
                  <a:tcPr/>
                </a:tc>
                <a:tc>
                  <a:txBody>
                    <a:bodyPr/>
                    <a:lstStyle/>
                    <a:p>
                      <a:pPr algn="ctr"/>
                      <a:r>
                        <a:rPr lang="en-US" sz="2000" b="1" dirty="0" smtClean="0"/>
                        <a:t>4</a:t>
                      </a:r>
                      <a:endParaRPr lang="en-US" sz="2000" b="1" dirty="0"/>
                    </a:p>
                  </a:txBody>
                  <a:tcPr/>
                </a:tc>
                <a:extLst>
                  <a:ext uri="{0D108BD9-81ED-4DB2-BD59-A6C34878D82A}">
                    <a16:rowId xmlns:a16="http://schemas.microsoft.com/office/drawing/2014/main" val="99199244"/>
                  </a:ext>
                </a:extLst>
              </a:tr>
              <a:tr h="421296">
                <a:tc>
                  <a:txBody>
                    <a:bodyPr/>
                    <a:lstStyle/>
                    <a:p>
                      <a:pPr algn="ctr"/>
                      <a:r>
                        <a:rPr lang="en-US" sz="2000" b="1" dirty="0" smtClean="0"/>
                        <a:t>4.</a:t>
                      </a:r>
                      <a:endParaRPr lang="en-US" sz="2000" b="1" dirty="0"/>
                    </a:p>
                  </a:txBody>
                  <a:tcPr/>
                </a:tc>
                <a:tc>
                  <a:txBody>
                    <a:bodyPr/>
                    <a:lstStyle/>
                    <a:p>
                      <a:pPr algn="ctr"/>
                      <a:r>
                        <a:rPr lang="en-US" sz="2000" b="1" dirty="0" smtClean="0"/>
                        <a:t>HBV</a:t>
                      </a:r>
                      <a:endParaRPr lang="en-US" sz="2000" b="1" dirty="0"/>
                    </a:p>
                  </a:txBody>
                  <a:tcPr/>
                </a:tc>
                <a:tc>
                  <a:txBody>
                    <a:bodyPr/>
                    <a:lstStyle/>
                    <a:p>
                      <a:pPr algn="ctr"/>
                      <a:r>
                        <a:rPr lang="en-US" sz="2000" b="1" dirty="0" smtClean="0"/>
                        <a:t>13</a:t>
                      </a:r>
                      <a:endParaRPr lang="en-US" sz="2000" b="1" dirty="0"/>
                    </a:p>
                  </a:txBody>
                  <a:tcPr/>
                </a:tc>
                <a:tc>
                  <a:txBody>
                    <a:bodyPr/>
                    <a:lstStyle/>
                    <a:p>
                      <a:pPr algn="ctr"/>
                      <a:r>
                        <a:rPr lang="en-US" sz="2000" b="1" dirty="0" smtClean="0"/>
                        <a:t>3</a:t>
                      </a:r>
                      <a:endParaRPr lang="en-US" sz="2000" b="1" dirty="0"/>
                    </a:p>
                  </a:txBody>
                  <a:tcPr/>
                </a:tc>
                <a:extLst>
                  <a:ext uri="{0D108BD9-81ED-4DB2-BD59-A6C34878D82A}">
                    <a16:rowId xmlns:a16="http://schemas.microsoft.com/office/drawing/2014/main" val="412458695"/>
                  </a:ext>
                </a:extLst>
              </a:tr>
              <a:tr h="421296">
                <a:tc>
                  <a:txBody>
                    <a:bodyPr/>
                    <a:lstStyle/>
                    <a:p>
                      <a:pPr algn="ctr"/>
                      <a:r>
                        <a:rPr lang="en-US" sz="2000" b="1" dirty="0" smtClean="0"/>
                        <a:t>5.</a:t>
                      </a:r>
                      <a:endParaRPr lang="en-US" sz="2000" b="1" dirty="0"/>
                    </a:p>
                  </a:txBody>
                  <a:tcPr/>
                </a:tc>
                <a:tc>
                  <a:txBody>
                    <a:bodyPr/>
                    <a:lstStyle/>
                    <a:p>
                      <a:pPr algn="ctr"/>
                      <a:r>
                        <a:rPr lang="en-US" sz="2000" b="1" dirty="0" smtClean="0"/>
                        <a:t>Renal Malignancy</a:t>
                      </a:r>
                      <a:endParaRPr lang="en-US" sz="2000" b="1" dirty="0"/>
                    </a:p>
                  </a:txBody>
                  <a:tcPr/>
                </a:tc>
                <a:tc>
                  <a:txBody>
                    <a:bodyPr/>
                    <a:lstStyle/>
                    <a:p>
                      <a:pPr algn="ctr"/>
                      <a:r>
                        <a:rPr lang="en-US" sz="2000" b="1" dirty="0" smtClean="0"/>
                        <a:t>28</a:t>
                      </a:r>
                      <a:endParaRPr lang="en-US" sz="2000" b="1" dirty="0"/>
                    </a:p>
                  </a:txBody>
                  <a:tcPr/>
                </a:tc>
                <a:tc>
                  <a:txBody>
                    <a:bodyPr/>
                    <a:lstStyle/>
                    <a:p>
                      <a:pPr algn="ctr"/>
                      <a:r>
                        <a:rPr lang="en-US" sz="2000" b="1" dirty="0" smtClean="0"/>
                        <a:t>3</a:t>
                      </a:r>
                      <a:endParaRPr lang="en-US" sz="2000" b="1" dirty="0"/>
                    </a:p>
                  </a:txBody>
                  <a:tcPr/>
                </a:tc>
                <a:extLst>
                  <a:ext uri="{0D108BD9-81ED-4DB2-BD59-A6C34878D82A}">
                    <a16:rowId xmlns:a16="http://schemas.microsoft.com/office/drawing/2014/main" val="2768938683"/>
                  </a:ext>
                </a:extLst>
              </a:tr>
            </a:tbl>
          </a:graphicData>
        </a:graphic>
      </p:graphicFrame>
      <p:sp>
        <p:nvSpPr>
          <p:cNvPr id="3" name="Title 2"/>
          <p:cNvSpPr>
            <a:spLocks noGrp="1"/>
          </p:cNvSpPr>
          <p:nvPr>
            <p:ph type="title"/>
          </p:nvPr>
        </p:nvSpPr>
        <p:spPr/>
        <p:txBody>
          <a:bodyPr/>
          <a:lstStyle/>
          <a:p>
            <a:r>
              <a:rPr lang="en-US" dirty="0"/>
              <a:t>Reporting Trends/Case Volumes</a:t>
            </a:r>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
        <p:nvSpPr>
          <p:cNvPr id="9" name="TextBox 8"/>
          <p:cNvSpPr txBox="1"/>
          <p:nvPr/>
        </p:nvSpPr>
        <p:spPr>
          <a:xfrm>
            <a:off x="6228010" y="1078920"/>
            <a:ext cx="5699760" cy="1815882"/>
          </a:xfrm>
          <a:prstGeom prst="rect">
            <a:avLst/>
          </a:prstGeom>
          <a:noFill/>
        </p:spPr>
        <p:txBody>
          <a:bodyPr wrap="square" rtlCol="0">
            <a:spAutoFit/>
          </a:bodyPr>
          <a:lstStyle/>
          <a:p>
            <a:pPr algn="ctr"/>
            <a:r>
              <a:rPr lang="en-US" sz="2800" b="1" dirty="0" smtClean="0"/>
              <a:t>PDDTEs Reported During 2017, Ranked by Number of Cases Resulting in Proven/Probable Transmission </a:t>
            </a:r>
            <a:endParaRPr lang="en-US" sz="2800" b="1" dirty="0"/>
          </a:p>
        </p:txBody>
      </p:sp>
      <p:graphicFrame>
        <p:nvGraphicFramePr>
          <p:cNvPr id="10" name="Content Placeholder 5"/>
          <p:cNvGraphicFramePr>
            <a:graphicFrameLocks/>
          </p:cNvGraphicFramePr>
          <p:nvPr>
            <p:extLst>
              <p:ext uri="{D42A27DB-BD31-4B8C-83A1-F6EECF244321}">
                <p14:modId xmlns:p14="http://schemas.microsoft.com/office/powerpoint/2010/main" val="540362759"/>
              </p:ext>
            </p:extLst>
          </p:nvPr>
        </p:nvGraphicFramePr>
        <p:xfrm>
          <a:off x="679519" y="2911949"/>
          <a:ext cx="5004155" cy="3392064"/>
        </p:xfrm>
        <a:graphic>
          <a:graphicData uri="http://schemas.openxmlformats.org/drawingml/2006/table">
            <a:tbl>
              <a:tblPr firstRow="1" bandRow="1">
                <a:tableStyleId>{21E4AEA4-8DFA-4A89-87EB-49C32662AFE0}</a:tableStyleId>
              </a:tblPr>
              <a:tblGrid>
                <a:gridCol w="409847">
                  <a:extLst>
                    <a:ext uri="{9D8B030D-6E8A-4147-A177-3AD203B41FA5}">
                      <a16:colId xmlns:a16="http://schemas.microsoft.com/office/drawing/2014/main" val="4253159651"/>
                    </a:ext>
                  </a:extLst>
                </a:gridCol>
                <a:gridCol w="1806751">
                  <a:extLst>
                    <a:ext uri="{9D8B030D-6E8A-4147-A177-3AD203B41FA5}">
                      <a16:colId xmlns:a16="http://schemas.microsoft.com/office/drawing/2014/main" val="458601216"/>
                    </a:ext>
                  </a:extLst>
                </a:gridCol>
                <a:gridCol w="1101257">
                  <a:extLst>
                    <a:ext uri="{9D8B030D-6E8A-4147-A177-3AD203B41FA5}">
                      <a16:colId xmlns:a16="http://schemas.microsoft.com/office/drawing/2014/main" val="1256074797"/>
                    </a:ext>
                  </a:extLst>
                </a:gridCol>
                <a:gridCol w="1686300">
                  <a:extLst>
                    <a:ext uri="{9D8B030D-6E8A-4147-A177-3AD203B41FA5}">
                      <a16:colId xmlns:a16="http://schemas.microsoft.com/office/drawing/2014/main" val="3325859147"/>
                    </a:ext>
                  </a:extLst>
                </a:gridCol>
              </a:tblGrid>
              <a:tr h="421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Organism/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Condition</a:t>
                      </a:r>
                    </a:p>
                  </a:txBody>
                  <a:tcPr/>
                </a:tc>
                <a:tc>
                  <a:txBody>
                    <a:bodyPr/>
                    <a:lstStyle/>
                    <a:p>
                      <a:r>
                        <a:rPr lang="en-US" sz="2000" b="1" dirty="0" smtClean="0"/>
                        <a:t>Reports</a:t>
                      </a:r>
                      <a:endParaRPr lang="en-US" sz="2000" b="1" dirty="0"/>
                    </a:p>
                  </a:txBody>
                  <a:tcPr/>
                </a:tc>
                <a:tc>
                  <a:txBody>
                    <a:bodyPr/>
                    <a:lstStyle/>
                    <a:p>
                      <a:r>
                        <a:rPr lang="en-US" sz="2000" b="1" dirty="0" smtClean="0"/>
                        <a:t>Proven/</a:t>
                      </a:r>
                    </a:p>
                    <a:p>
                      <a:r>
                        <a:rPr lang="en-US" sz="2000" b="1" dirty="0" smtClean="0"/>
                        <a:t>Probable</a:t>
                      </a:r>
                    </a:p>
                    <a:p>
                      <a:r>
                        <a:rPr lang="en-US" sz="2000" b="1" dirty="0" smtClean="0"/>
                        <a:t>Transmissions</a:t>
                      </a:r>
                      <a:endParaRPr lang="en-US" sz="2000" b="1" dirty="0"/>
                    </a:p>
                  </a:txBody>
                  <a:tcPr/>
                </a:tc>
                <a:extLst>
                  <a:ext uri="{0D108BD9-81ED-4DB2-BD59-A6C34878D82A}">
                    <a16:rowId xmlns:a16="http://schemas.microsoft.com/office/drawing/2014/main" val="576665149"/>
                  </a:ext>
                </a:extLst>
              </a:tr>
              <a:tr h="421296">
                <a:tc>
                  <a:txBody>
                    <a:bodyPr/>
                    <a:lstStyle/>
                    <a:p>
                      <a:pPr algn="ctr"/>
                      <a:r>
                        <a:rPr lang="en-US" sz="1800" b="1" dirty="0" smtClean="0"/>
                        <a:t>1.</a:t>
                      </a:r>
                      <a:endParaRPr lang="en-US" sz="1800" b="1" dirty="0"/>
                    </a:p>
                  </a:txBody>
                  <a:tcPr/>
                </a:tc>
                <a:tc>
                  <a:txBody>
                    <a:bodyPr/>
                    <a:lstStyle/>
                    <a:p>
                      <a:pPr algn="ctr"/>
                      <a:r>
                        <a:rPr lang="en-US" sz="2000" b="1" dirty="0" smtClean="0"/>
                        <a:t>Renal Malignancy</a:t>
                      </a:r>
                      <a:endParaRPr lang="en-US" sz="2000" b="1" dirty="0"/>
                    </a:p>
                  </a:txBody>
                  <a:tcPr/>
                </a:tc>
                <a:tc>
                  <a:txBody>
                    <a:bodyPr/>
                    <a:lstStyle/>
                    <a:p>
                      <a:pPr algn="ctr"/>
                      <a:r>
                        <a:rPr lang="en-US" sz="2000" b="1" dirty="0" smtClean="0"/>
                        <a:t>28</a:t>
                      </a:r>
                      <a:endParaRPr lang="en-US" sz="2000" b="1" dirty="0"/>
                    </a:p>
                  </a:txBody>
                  <a:tcPr/>
                </a:tc>
                <a:tc>
                  <a:txBody>
                    <a:bodyPr/>
                    <a:lstStyle/>
                    <a:p>
                      <a:pPr algn="ctr"/>
                      <a:r>
                        <a:rPr lang="en-US" sz="2000" b="1" dirty="0" smtClean="0"/>
                        <a:t>3</a:t>
                      </a:r>
                      <a:endParaRPr lang="en-US" sz="2000" b="1" dirty="0"/>
                    </a:p>
                  </a:txBody>
                  <a:tcPr/>
                </a:tc>
                <a:extLst>
                  <a:ext uri="{0D108BD9-81ED-4DB2-BD59-A6C34878D82A}">
                    <a16:rowId xmlns:a16="http://schemas.microsoft.com/office/drawing/2014/main" val="3686504996"/>
                  </a:ext>
                </a:extLst>
              </a:tr>
              <a:tr h="421296">
                <a:tc>
                  <a:txBody>
                    <a:bodyPr/>
                    <a:lstStyle/>
                    <a:p>
                      <a:pPr algn="ctr"/>
                      <a:r>
                        <a:rPr lang="en-US" sz="1800" b="1" dirty="0" smtClean="0"/>
                        <a:t>2.</a:t>
                      </a:r>
                      <a:endParaRPr lang="en-US" sz="1800" b="1" i="1" dirty="0"/>
                    </a:p>
                  </a:txBody>
                  <a:tcPr/>
                </a:tc>
                <a:tc>
                  <a:txBody>
                    <a:bodyPr/>
                    <a:lstStyle/>
                    <a:p>
                      <a:pPr algn="ctr"/>
                      <a:r>
                        <a:rPr lang="en-US" sz="2000" b="1" dirty="0" smtClean="0"/>
                        <a:t>HCV</a:t>
                      </a:r>
                      <a:endParaRPr lang="en-US" sz="2000" b="1" dirty="0"/>
                    </a:p>
                  </a:txBody>
                  <a:tcPr/>
                </a:tc>
                <a:tc>
                  <a:txBody>
                    <a:bodyPr/>
                    <a:lstStyle/>
                    <a:p>
                      <a:pPr algn="ctr"/>
                      <a:r>
                        <a:rPr lang="en-US" sz="2000" b="1" dirty="0" smtClean="0"/>
                        <a:t>26</a:t>
                      </a:r>
                      <a:endParaRPr lang="en-US" sz="2000" b="1" dirty="0"/>
                    </a:p>
                  </a:txBody>
                  <a:tcPr/>
                </a:tc>
                <a:tc>
                  <a:txBody>
                    <a:bodyPr/>
                    <a:lstStyle/>
                    <a:p>
                      <a:pPr algn="ctr"/>
                      <a:r>
                        <a:rPr lang="en-US" sz="2000" b="1" dirty="0" smtClean="0"/>
                        <a:t>9</a:t>
                      </a:r>
                      <a:endParaRPr lang="en-US" sz="2000" b="1" dirty="0"/>
                    </a:p>
                  </a:txBody>
                  <a:tcPr/>
                </a:tc>
                <a:extLst>
                  <a:ext uri="{0D108BD9-81ED-4DB2-BD59-A6C34878D82A}">
                    <a16:rowId xmlns:a16="http://schemas.microsoft.com/office/drawing/2014/main" val="2940499734"/>
                  </a:ext>
                </a:extLst>
              </a:tr>
              <a:tr h="421296">
                <a:tc>
                  <a:txBody>
                    <a:bodyPr/>
                    <a:lstStyle/>
                    <a:p>
                      <a:pPr algn="ctr"/>
                      <a:r>
                        <a:rPr lang="en-US" sz="1800" b="1" dirty="0" smtClean="0"/>
                        <a:t>3.</a:t>
                      </a:r>
                      <a:endParaRPr lang="en-US" sz="1800" b="1" i="1" dirty="0"/>
                    </a:p>
                  </a:txBody>
                  <a:tcPr/>
                </a:tc>
                <a:tc>
                  <a:txBody>
                    <a:bodyPr/>
                    <a:lstStyle/>
                    <a:p>
                      <a:pPr algn="ctr"/>
                      <a:r>
                        <a:rPr lang="en-US" sz="2000" b="1" dirty="0" smtClean="0"/>
                        <a:t>Histoplasma</a:t>
                      </a:r>
                      <a:endParaRPr lang="en-US" sz="2000" b="1" dirty="0"/>
                    </a:p>
                  </a:txBody>
                  <a:tcPr/>
                </a:tc>
                <a:tc>
                  <a:txBody>
                    <a:bodyPr/>
                    <a:lstStyle/>
                    <a:p>
                      <a:pPr algn="ctr"/>
                      <a:r>
                        <a:rPr lang="en-US" sz="2000" b="1" dirty="0" smtClean="0"/>
                        <a:t>20</a:t>
                      </a:r>
                      <a:endParaRPr lang="en-US" sz="2000" b="1" dirty="0"/>
                    </a:p>
                  </a:txBody>
                  <a:tcPr/>
                </a:tc>
                <a:tc>
                  <a:txBody>
                    <a:bodyPr/>
                    <a:lstStyle/>
                    <a:p>
                      <a:pPr algn="ctr"/>
                      <a:r>
                        <a:rPr lang="en-US" sz="2000" b="1" dirty="0" smtClean="0"/>
                        <a:t>0</a:t>
                      </a:r>
                      <a:endParaRPr lang="en-US" sz="2000" b="1" dirty="0"/>
                    </a:p>
                  </a:txBody>
                  <a:tcPr/>
                </a:tc>
                <a:extLst>
                  <a:ext uri="{0D108BD9-81ED-4DB2-BD59-A6C34878D82A}">
                    <a16:rowId xmlns:a16="http://schemas.microsoft.com/office/drawing/2014/main" val="99199244"/>
                  </a:ext>
                </a:extLst>
              </a:tr>
              <a:tr h="421296">
                <a:tc>
                  <a:txBody>
                    <a:bodyPr/>
                    <a:lstStyle/>
                    <a:p>
                      <a:pPr algn="ctr"/>
                      <a:r>
                        <a:rPr lang="en-US" sz="1800" b="1" dirty="0" smtClean="0"/>
                        <a:t>4.</a:t>
                      </a:r>
                      <a:endParaRPr lang="en-US" sz="1800" b="1" dirty="0"/>
                    </a:p>
                  </a:txBody>
                  <a:tcPr/>
                </a:tc>
                <a:tc>
                  <a:txBody>
                    <a:bodyPr/>
                    <a:lstStyle/>
                    <a:p>
                      <a:pPr algn="ctr"/>
                      <a:r>
                        <a:rPr lang="en-US" sz="2000" b="1" dirty="0" smtClean="0"/>
                        <a:t>Strongyloides</a:t>
                      </a:r>
                      <a:endParaRPr lang="en-US" sz="2000" b="1" dirty="0"/>
                    </a:p>
                  </a:txBody>
                  <a:tcPr/>
                </a:tc>
                <a:tc>
                  <a:txBody>
                    <a:bodyPr/>
                    <a:lstStyle/>
                    <a:p>
                      <a:pPr algn="ctr"/>
                      <a:r>
                        <a:rPr lang="en-US" sz="2000" b="1" dirty="0" smtClean="0"/>
                        <a:t>15</a:t>
                      </a:r>
                      <a:endParaRPr lang="en-US" sz="2000" b="1" dirty="0"/>
                    </a:p>
                  </a:txBody>
                  <a:tcPr/>
                </a:tc>
                <a:tc>
                  <a:txBody>
                    <a:bodyPr/>
                    <a:lstStyle/>
                    <a:p>
                      <a:pPr algn="ctr"/>
                      <a:r>
                        <a:rPr lang="en-US" sz="2000" b="1" dirty="0" smtClean="0"/>
                        <a:t>0</a:t>
                      </a:r>
                      <a:endParaRPr lang="en-US" sz="2000" b="1" dirty="0"/>
                    </a:p>
                  </a:txBody>
                  <a:tcPr/>
                </a:tc>
                <a:extLst>
                  <a:ext uri="{0D108BD9-81ED-4DB2-BD59-A6C34878D82A}">
                    <a16:rowId xmlns:a16="http://schemas.microsoft.com/office/drawing/2014/main" val="412458695"/>
                  </a:ext>
                </a:extLst>
              </a:tr>
              <a:tr h="421296">
                <a:tc>
                  <a:txBody>
                    <a:bodyPr/>
                    <a:lstStyle/>
                    <a:p>
                      <a:pPr algn="ctr"/>
                      <a:r>
                        <a:rPr lang="en-US" sz="1800" b="1" dirty="0" smtClean="0"/>
                        <a:t>5.</a:t>
                      </a:r>
                      <a:endParaRPr lang="en-US" sz="1800" b="1" dirty="0"/>
                    </a:p>
                  </a:txBody>
                  <a:tcPr/>
                </a:tc>
                <a:tc>
                  <a:txBody>
                    <a:bodyPr/>
                    <a:lstStyle/>
                    <a:p>
                      <a:pPr algn="ctr"/>
                      <a:r>
                        <a:rPr lang="en-US" sz="2000" b="1" dirty="0" smtClean="0"/>
                        <a:t>HBV</a:t>
                      </a:r>
                      <a:endParaRPr lang="en-US" sz="2000" b="1" dirty="0"/>
                    </a:p>
                  </a:txBody>
                  <a:tcPr/>
                </a:tc>
                <a:tc>
                  <a:txBody>
                    <a:bodyPr/>
                    <a:lstStyle/>
                    <a:p>
                      <a:pPr algn="ctr"/>
                      <a:r>
                        <a:rPr lang="en-US" sz="2000" b="1" dirty="0" smtClean="0"/>
                        <a:t>13</a:t>
                      </a:r>
                      <a:endParaRPr lang="en-US" sz="2000" b="1" dirty="0"/>
                    </a:p>
                  </a:txBody>
                  <a:tcPr/>
                </a:tc>
                <a:tc>
                  <a:txBody>
                    <a:bodyPr/>
                    <a:lstStyle/>
                    <a:p>
                      <a:pPr algn="ctr"/>
                      <a:r>
                        <a:rPr lang="en-US" sz="2000" b="1" dirty="0" smtClean="0"/>
                        <a:t>3</a:t>
                      </a:r>
                      <a:endParaRPr lang="en-US" sz="2000" b="1" dirty="0"/>
                    </a:p>
                  </a:txBody>
                  <a:tcPr/>
                </a:tc>
                <a:extLst>
                  <a:ext uri="{0D108BD9-81ED-4DB2-BD59-A6C34878D82A}">
                    <a16:rowId xmlns:a16="http://schemas.microsoft.com/office/drawing/2014/main" val="2768938683"/>
                  </a:ext>
                </a:extLst>
              </a:tr>
            </a:tbl>
          </a:graphicData>
        </a:graphic>
      </p:graphicFrame>
      <p:sp>
        <p:nvSpPr>
          <p:cNvPr id="11" name="Rectangle 10"/>
          <p:cNvSpPr/>
          <p:nvPr/>
        </p:nvSpPr>
        <p:spPr>
          <a:xfrm>
            <a:off x="135185" y="1078920"/>
            <a:ext cx="6092825" cy="1384995"/>
          </a:xfrm>
          <a:prstGeom prst="rect">
            <a:avLst/>
          </a:prstGeom>
        </p:spPr>
        <p:txBody>
          <a:bodyPr>
            <a:spAutoFit/>
          </a:bodyPr>
          <a:lstStyle/>
          <a:p>
            <a:pPr algn="ctr"/>
            <a:r>
              <a:rPr lang="en-US" sz="2800" b="1" dirty="0"/>
              <a:t>PDDTEs Reported During 2017, </a:t>
            </a:r>
            <a:endParaRPr lang="en-US" sz="2800" b="1" dirty="0" smtClean="0"/>
          </a:p>
          <a:p>
            <a:pPr algn="ctr"/>
            <a:r>
              <a:rPr lang="en-US" sz="2800" b="1" dirty="0" smtClean="0"/>
              <a:t>Ranked </a:t>
            </a:r>
            <a:r>
              <a:rPr lang="en-US" sz="2800" b="1" dirty="0"/>
              <a:t>by </a:t>
            </a:r>
            <a:r>
              <a:rPr lang="en-US" sz="2800" b="1" dirty="0" smtClean="0"/>
              <a:t>Total Number of Reported Cases</a:t>
            </a:r>
            <a:endParaRPr lang="en-US" sz="2800" b="1" dirty="0"/>
          </a:p>
        </p:txBody>
      </p:sp>
    </p:spTree>
    <p:extLst>
      <p:ext uri="{BB962C8B-B14F-4D97-AF65-F5344CB8AC3E}">
        <p14:creationId xmlns:p14="http://schemas.microsoft.com/office/powerpoint/2010/main" val="1107824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00287009"/>
              </p:ext>
            </p:extLst>
          </p:nvPr>
        </p:nvGraphicFramePr>
        <p:xfrm>
          <a:off x="-852628" y="1814513"/>
          <a:ext cx="10580045" cy="4253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385278" y="511331"/>
            <a:ext cx="11651769" cy="850932"/>
          </a:xfrm>
        </p:spPr>
        <p:txBody>
          <a:bodyPr/>
          <a:lstStyle/>
          <a:p>
            <a:r>
              <a:rPr lang="en-US" dirty="0" smtClean="0"/>
              <a:t>DTAC also provides input on other emerging topics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3562600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Upcoming News</a:t>
            </a:r>
            <a:endParaRPr lang="en-US" sz="4400" dirty="0"/>
          </a:p>
        </p:txBody>
      </p:sp>
      <p:sp>
        <p:nvSpPr>
          <p:cNvPr id="6" name="Content Placeholder 7"/>
          <p:cNvSpPr>
            <a:spLocks noGrp="1"/>
          </p:cNvSpPr>
          <p:nvPr>
            <p:ph idx="1"/>
          </p:nvPr>
        </p:nvSpPr>
        <p:spPr>
          <a:xfrm>
            <a:off x="385278" y="1348828"/>
            <a:ext cx="11394917" cy="3826891"/>
          </a:xfrm>
        </p:spPr>
        <p:txBody>
          <a:bodyPr>
            <a:normAutofit/>
          </a:bodyPr>
          <a:lstStyle/>
          <a:p>
            <a:r>
              <a:rPr lang="en-US" sz="3200" dirty="0">
                <a:latin typeface="Arial" panose="020B0604020202020204" pitchFamily="34" charset="0"/>
                <a:cs typeface="Arial" panose="020B0604020202020204" pitchFamily="34" charset="0"/>
              </a:rPr>
              <a:t>Modify HOPE Act to include Other Organs </a:t>
            </a:r>
            <a:r>
              <a:rPr lang="en-US" sz="3200" dirty="0" smtClean="0">
                <a:latin typeface="Arial" panose="020B0604020202020204" pitchFamily="34" charset="0"/>
                <a:cs typeface="Arial" panose="020B0604020202020204" pitchFamily="34" charset="0"/>
              </a:rPr>
              <a:t>(Current, Spring </a:t>
            </a:r>
            <a:r>
              <a:rPr lang="en-US" sz="3200" dirty="0">
                <a:latin typeface="Arial" panose="020B0604020202020204" pitchFamily="34" charset="0"/>
                <a:cs typeface="Arial" panose="020B0604020202020204" pitchFamily="34" charset="0"/>
              </a:rPr>
              <a:t>2019)</a:t>
            </a:r>
          </a:p>
          <a:p>
            <a:endParaRPr lang="en-US" sz="3200" dirty="0" smtClean="0">
              <a:latin typeface="Arial" panose="020B0604020202020204" pitchFamily="34" charset="0"/>
              <a:cs typeface="Arial" panose="020B0604020202020204" pitchFamily="34" charset="0"/>
            </a:endParaRPr>
          </a:p>
          <a:p>
            <a:r>
              <a:rPr lang="en-US" sz="3200" dirty="0" smtClean="0"/>
              <a:t>Continued submission of manuscripts and abstracts </a:t>
            </a:r>
          </a:p>
          <a:p>
            <a:r>
              <a:rPr lang="en-US" sz="3200" dirty="0" smtClean="0">
                <a:latin typeface="Arial" panose="020B0604020202020204" pitchFamily="34" charset="0"/>
                <a:cs typeface="Arial" panose="020B0604020202020204" pitchFamily="34" charset="0"/>
              </a:rPr>
              <a:t>New DTAC Quarterly Update via Transplant Pro</a:t>
            </a:r>
            <a:endParaRPr lang="en-US" sz="3200" dirty="0">
              <a:latin typeface="Arial" panose="020B0604020202020204" pitchFamily="34" charset="0"/>
              <a:cs typeface="Arial" panose="020B0604020202020204" pitchFamily="34" charset="0"/>
            </a:endParaRPr>
          </a:p>
          <a:p>
            <a:endParaRPr lang="en-US" sz="3200" dirty="0"/>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TaxCatchAll xmlns="c8f9c7e0-6682-419d-a909-cda05b6ce1a7"/>
    <Description0 xmlns="81014aad-9229-4a9a-a8a1-ab44a8a74d6a" xsi:nil="true"/>
    <c4269b1b5a244d6cade965ef625899db xmlns="c8f9c7e0-6682-419d-a909-cda05b6ce1a7">
      <Terms xmlns="http://schemas.microsoft.com/office/infopath/2007/PartnerControls"/>
    </c4269b1b5a244d6cade965ef625899db>
    <_dlc_DocId xmlns="c8f9c7e0-6682-419d-a909-cda05b6ce1a7">TN63ZTJYM4AM-913-6355</_dlc_DocId>
    <_dlc_DocIdUrl xmlns="c8f9c7e0-6682-419d-a909-cda05b6ce1a7">
      <Url>https://bodandcommittees.unos.org/Staff/_layouts/15/DocIdRedir.aspx?ID=TN63ZTJYM4AM-913-6355</Url>
      <Description>TN63ZTJYM4AM-913-6355</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ACC402-B1D4-4CD8-ADCA-4D39DDC0DDD3}">
  <ds:schemaRefs>
    <ds:schemaRef ds:uri="http://schemas.microsoft.com/sharepoint/events"/>
  </ds:schemaRefs>
</ds:datastoreItem>
</file>

<file path=customXml/itemProps2.xml><?xml version="1.0" encoding="utf-8"?>
<ds:datastoreItem xmlns:ds="http://schemas.openxmlformats.org/officeDocument/2006/customXml" ds:itemID="{7CB4DD36-3E77-48C1-BD50-FF15F831F4D8}">
  <ds:schemaRefs>
    <ds:schemaRef ds:uri="http://purl.org/dc/terms/"/>
    <ds:schemaRef ds:uri="http://purl.org/dc/elements/1.1/"/>
    <ds:schemaRef ds:uri="http://schemas.microsoft.com/office/2006/documentManagement/types"/>
    <ds:schemaRef ds:uri="c8f9c7e0-6682-419d-a909-cda05b6ce1a7"/>
    <ds:schemaRef ds:uri="http://purl.org/dc/dcmitype/"/>
    <ds:schemaRef ds:uri="81014aad-9229-4a9a-a8a1-ab44a8a74d6a"/>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4.xml><?xml version="1.0" encoding="utf-8"?>
<ds:datastoreItem xmlns:ds="http://schemas.openxmlformats.org/officeDocument/2006/customXml" ds:itemID="{5EEF6C84-9708-40D8-A3FC-336D8F56E0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1689</TotalTime>
  <Words>1783</Words>
  <Application>Microsoft Office PowerPoint</Application>
  <PresentationFormat>Custom</PresentationFormat>
  <Paragraphs>255</Paragraphs>
  <Slides>12</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ＭＳ Ｐゴシック</vt:lpstr>
      <vt:lpstr>Arial</vt:lpstr>
      <vt:lpstr>Calibri</vt:lpstr>
      <vt:lpstr>Myriad Pro</vt:lpstr>
      <vt:lpstr>Times New Roman</vt:lpstr>
      <vt:lpstr>Verdana</vt:lpstr>
      <vt:lpstr>Wingdings</vt:lpstr>
      <vt:lpstr>Expo</vt:lpstr>
      <vt:lpstr>Ad Hoc Disease Advisory Committee Update</vt:lpstr>
      <vt:lpstr>What is DTAC?</vt:lpstr>
      <vt:lpstr> CDC Collaboration If a Pathogen of Special Interest or a case of public health interest is reported …</vt:lpstr>
      <vt:lpstr>DTAC Case Review Severity Index</vt:lpstr>
      <vt:lpstr>Reporting Trends/Case Volumes</vt:lpstr>
      <vt:lpstr>Reporting Trends/Case Volumes</vt:lpstr>
      <vt:lpstr>Reporting Trends/Case Volumes</vt:lpstr>
      <vt:lpstr>DTAC also provides input on other emerging topics</vt:lpstr>
      <vt:lpstr>Upcoming News</vt:lpstr>
      <vt:lpstr>Please remember…</vt:lpstr>
      <vt:lpstr>Questions?</vt:lpstr>
      <vt:lpstr>Reporting Trends/Case Volumes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103</cp:revision>
  <dcterms:created xsi:type="dcterms:W3CDTF">2010-09-17T15:26:33Z</dcterms:created>
  <dcterms:modified xsi:type="dcterms:W3CDTF">2019-02-04T19:34:31Z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77589e5d-3c9a-4ae7-8e91-b377234c341b</vt:lpwstr>
  </property>
  <property fmtid="{D5CDD505-2E9C-101B-9397-08002B2CF9AE}" pid="4" name="Committee">
    <vt:lpwstr/>
  </property>
</Properties>
</file>