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5"/>
  </p:notesMasterIdLst>
  <p:handoutMasterIdLst>
    <p:handoutMasterId r:id="rId16"/>
  </p:handoutMasterIdLst>
  <p:sldIdLst>
    <p:sldId id="261" r:id="rId5"/>
    <p:sldId id="262" r:id="rId6"/>
    <p:sldId id="267" r:id="rId7"/>
    <p:sldId id="269" r:id="rId8"/>
    <p:sldId id="275" r:id="rId9"/>
    <p:sldId id="271" r:id="rId10"/>
    <p:sldId id="270" r:id="rId11"/>
    <p:sldId id="274" r:id="rId12"/>
    <p:sldId id="268" r:id="rId13"/>
    <p:sldId id="272"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Betsy Gans" initials="BG" lastIdx="2" clrIdx="1">
    <p:extLst>
      <p:ext uri="{19B8F6BF-5375-455C-9EA6-DF929625EA0E}">
        <p15:presenceInfo xmlns:p15="http://schemas.microsoft.com/office/powerpoint/2012/main" userId="S-1-5-21-3838001524-2532167733-2738084025-1539" providerId="AD"/>
      </p:ext>
    </p:extLst>
  </p:cmAuthor>
  <p:cmAuthor id="3" name="Liz Robbins" initials="LR" lastIdx="3" clrIdx="2">
    <p:extLst>
      <p:ext uri="{19B8F6BF-5375-455C-9EA6-DF929625EA0E}">
        <p15:presenceInfo xmlns:p15="http://schemas.microsoft.com/office/powerpoint/2012/main" userId="S-1-5-21-3838001524-2532167733-2738084025-7535" providerId="AD"/>
      </p:ext>
    </p:extLst>
  </p:cmAuthor>
  <p:cmAuthor id="4" name="Karen Sokohl" initials="KS" lastIdx="4" clrIdx="3">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4529" autoAdjust="0"/>
  </p:normalViewPr>
  <p:slideViewPr>
    <p:cSldViewPr snapToGrid="0" snapToObjects="1">
      <p:cViewPr varScale="1">
        <p:scale>
          <a:sx n="74" d="100"/>
          <a:sy n="74" d="100"/>
        </p:scale>
        <p:origin x="1956"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1B8BB-8708-4151-9626-F4766C14F433}"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ADE567B3-3F94-4937-BE18-8E2D82B1329D}">
      <dgm:prSet custT="1"/>
      <dgm:spPr/>
      <dgm:t>
        <a:bodyPr/>
        <a:lstStyle/>
        <a:p>
          <a:pPr rtl="0"/>
          <a:r>
            <a:rPr lang="en-US" sz="3200" b="0" i="0" dirty="0" smtClean="0">
              <a:latin typeface="Arial" panose="020B0604020202020204" pitchFamily="34" charset="0"/>
              <a:cs typeface="Arial" panose="020B0604020202020204" pitchFamily="34" charset="0"/>
            </a:rPr>
            <a:t>HLA data entered manually into UNet must be entered twice (by same person)</a:t>
          </a:r>
          <a:endParaRPr lang="en-US" sz="3200" dirty="0">
            <a:latin typeface="Arial" panose="020B0604020202020204" pitchFamily="34" charset="0"/>
            <a:cs typeface="Arial" panose="020B0604020202020204" pitchFamily="34" charset="0"/>
          </a:endParaRPr>
        </a:p>
      </dgm:t>
    </dgm:pt>
    <dgm:pt modelId="{BAA63BE0-AD52-40A1-BD12-11917BE5ED49}" type="parTrans" cxnId="{5DF84961-DB83-4DA5-A5DA-F6AB75EF229D}">
      <dgm:prSet/>
      <dgm:spPr/>
      <dgm:t>
        <a:bodyPr/>
        <a:lstStyle/>
        <a:p>
          <a:endParaRPr lang="en-US" sz="2000">
            <a:latin typeface="Arial" panose="020B0604020202020204" pitchFamily="34" charset="0"/>
            <a:cs typeface="Arial" panose="020B0604020202020204" pitchFamily="34" charset="0"/>
          </a:endParaRPr>
        </a:p>
      </dgm:t>
    </dgm:pt>
    <dgm:pt modelId="{559EF952-BACA-48B4-B67A-1E8F021E8015}" type="sibTrans" cxnId="{5DF84961-DB83-4DA5-A5DA-F6AB75EF229D}">
      <dgm:prSet/>
      <dgm:spPr/>
      <dgm:t>
        <a:bodyPr/>
        <a:lstStyle/>
        <a:p>
          <a:endParaRPr lang="en-US" sz="2000">
            <a:latin typeface="Arial" panose="020B0604020202020204" pitchFamily="34" charset="0"/>
            <a:cs typeface="Arial" panose="020B0604020202020204" pitchFamily="34" charset="0"/>
          </a:endParaRPr>
        </a:p>
      </dgm:t>
    </dgm:pt>
    <dgm:pt modelId="{4AF0B377-F603-4284-BE65-1CBFEB211D42}">
      <dgm:prSet custT="1"/>
      <dgm:spPr/>
      <dgm:t>
        <a:bodyPr/>
        <a:lstStyle/>
        <a:p>
          <a:pPr rtl="0"/>
          <a:r>
            <a:rPr lang="en-US" sz="3200" b="0" i="0" dirty="0" smtClean="0">
              <a:latin typeface="Arial" panose="020B0604020202020204" pitchFamily="34" charset="0"/>
              <a:cs typeface="Arial" panose="020B0604020202020204" pitchFamily="34" charset="0"/>
            </a:rPr>
            <a:t>Members must have a process for verifying data uploaded directly into UNet</a:t>
          </a:r>
          <a:endParaRPr lang="en-US" sz="3200" dirty="0">
            <a:latin typeface="Arial" panose="020B0604020202020204" pitchFamily="34" charset="0"/>
            <a:cs typeface="Arial" panose="020B0604020202020204" pitchFamily="34" charset="0"/>
          </a:endParaRPr>
        </a:p>
      </dgm:t>
    </dgm:pt>
    <dgm:pt modelId="{AB72C9A6-8D9D-4416-9646-8DD773BE48A2}" type="parTrans" cxnId="{7666326C-DFD2-4268-A4ED-E6EEB533D7EC}">
      <dgm:prSet/>
      <dgm:spPr/>
      <dgm:t>
        <a:bodyPr/>
        <a:lstStyle/>
        <a:p>
          <a:endParaRPr lang="en-US" sz="2000">
            <a:latin typeface="Arial" panose="020B0604020202020204" pitchFamily="34" charset="0"/>
            <a:cs typeface="Arial" panose="020B0604020202020204" pitchFamily="34" charset="0"/>
          </a:endParaRPr>
        </a:p>
      </dgm:t>
    </dgm:pt>
    <dgm:pt modelId="{C8EFCAC8-5795-4133-A95B-FEFA4D92DD2E}" type="sibTrans" cxnId="{7666326C-DFD2-4268-A4ED-E6EEB533D7EC}">
      <dgm:prSet/>
      <dgm:spPr/>
      <dgm:t>
        <a:bodyPr/>
        <a:lstStyle/>
        <a:p>
          <a:endParaRPr lang="en-US" sz="2000">
            <a:latin typeface="Arial" panose="020B0604020202020204" pitchFamily="34" charset="0"/>
            <a:cs typeface="Arial" panose="020B0604020202020204" pitchFamily="34" charset="0"/>
          </a:endParaRPr>
        </a:p>
      </dgm:t>
    </dgm:pt>
    <dgm:pt modelId="{E4B8A2A2-4A73-4317-8D62-B4726F8000A1}">
      <dgm:prSet custT="1"/>
      <dgm:spPr/>
      <dgm:t>
        <a:bodyPr/>
        <a:lstStyle/>
        <a:p>
          <a:pPr rtl="0"/>
          <a:r>
            <a:rPr lang="en-US" sz="3200" b="0" i="0" dirty="0" smtClean="0">
              <a:latin typeface="Arial" panose="020B0604020202020204" pitchFamily="34" charset="0"/>
              <a:cs typeface="Arial" panose="020B0604020202020204" pitchFamily="34" charset="0"/>
            </a:rPr>
            <a:t>Raw HLA typing must be attached in the system for verification of lab results</a:t>
          </a:r>
          <a:endParaRPr lang="en-US" sz="3200" dirty="0">
            <a:latin typeface="Arial" panose="020B0604020202020204" pitchFamily="34" charset="0"/>
            <a:cs typeface="Arial" panose="020B0604020202020204" pitchFamily="34" charset="0"/>
          </a:endParaRPr>
        </a:p>
      </dgm:t>
    </dgm:pt>
    <dgm:pt modelId="{A24D0172-5747-489E-BBDD-D077FF827E87}" type="parTrans" cxnId="{CDF49FA2-A44F-48FC-B7F5-67E69D22995B}">
      <dgm:prSet/>
      <dgm:spPr/>
      <dgm:t>
        <a:bodyPr/>
        <a:lstStyle/>
        <a:p>
          <a:endParaRPr lang="en-US" sz="2000">
            <a:latin typeface="Arial" panose="020B0604020202020204" pitchFamily="34" charset="0"/>
            <a:cs typeface="Arial" panose="020B0604020202020204" pitchFamily="34" charset="0"/>
          </a:endParaRPr>
        </a:p>
      </dgm:t>
    </dgm:pt>
    <dgm:pt modelId="{35DC6DA2-3880-4271-AD86-E577C7D67CAE}" type="sibTrans" cxnId="{CDF49FA2-A44F-48FC-B7F5-67E69D22995B}">
      <dgm:prSet/>
      <dgm:spPr/>
      <dgm:t>
        <a:bodyPr/>
        <a:lstStyle/>
        <a:p>
          <a:endParaRPr lang="en-US" sz="2000">
            <a:latin typeface="Arial" panose="020B0604020202020204" pitchFamily="34" charset="0"/>
            <a:cs typeface="Arial" panose="020B0604020202020204" pitchFamily="34" charset="0"/>
          </a:endParaRPr>
        </a:p>
      </dgm:t>
    </dgm:pt>
    <dgm:pt modelId="{77DAA304-CE7C-47A0-B0CF-EFA73F4BEE14}" type="pres">
      <dgm:prSet presAssocID="{4101B8BB-8708-4151-9626-F4766C14F433}" presName="Name0" presStyleCnt="0">
        <dgm:presLayoutVars>
          <dgm:chMax val="7"/>
          <dgm:chPref val="7"/>
          <dgm:dir/>
        </dgm:presLayoutVars>
      </dgm:prSet>
      <dgm:spPr/>
      <dgm:t>
        <a:bodyPr/>
        <a:lstStyle/>
        <a:p>
          <a:endParaRPr lang="en-US"/>
        </a:p>
      </dgm:t>
    </dgm:pt>
    <dgm:pt modelId="{E53E1CFB-2DD1-44E2-91B8-76B1B62142EE}" type="pres">
      <dgm:prSet presAssocID="{4101B8BB-8708-4151-9626-F4766C14F433}" presName="Name1" presStyleCnt="0"/>
      <dgm:spPr/>
    </dgm:pt>
    <dgm:pt modelId="{F470B4BB-9C91-4C72-B9B0-75998A113FE5}" type="pres">
      <dgm:prSet presAssocID="{4101B8BB-8708-4151-9626-F4766C14F433}" presName="cycle" presStyleCnt="0"/>
      <dgm:spPr/>
    </dgm:pt>
    <dgm:pt modelId="{7CA4404C-D72E-476D-ABC0-8619FB4AB17A}" type="pres">
      <dgm:prSet presAssocID="{4101B8BB-8708-4151-9626-F4766C14F433}" presName="srcNode" presStyleLbl="node1" presStyleIdx="0" presStyleCnt="3"/>
      <dgm:spPr/>
    </dgm:pt>
    <dgm:pt modelId="{1F628E97-6407-4856-A285-AE772C428935}" type="pres">
      <dgm:prSet presAssocID="{4101B8BB-8708-4151-9626-F4766C14F433}" presName="conn" presStyleLbl="parChTrans1D2" presStyleIdx="0" presStyleCnt="1"/>
      <dgm:spPr/>
      <dgm:t>
        <a:bodyPr/>
        <a:lstStyle/>
        <a:p>
          <a:endParaRPr lang="en-US"/>
        </a:p>
      </dgm:t>
    </dgm:pt>
    <dgm:pt modelId="{C5C7EBF0-9B65-41B9-88AD-B957656EA355}" type="pres">
      <dgm:prSet presAssocID="{4101B8BB-8708-4151-9626-F4766C14F433}" presName="extraNode" presStyleLbl="node1" presStyleIdx="0" presStyleCnt="3"/>
      <dgm:spPr/>
    </dgm:pt>
    <dgm:pt modelId="{5580322A-4C69-450B-8C79-E1CA9BC6C82F}" type="pres">
      <dgm:prSet presAssocID="{4101B8BB-8708-4151-9626-F4766C14F433}" presName="dstNode" presStyleLbl="node1" presStyleIdx="0" presStyleCnt="3"/>
      <dgm:spPr/>
    </dgm:pt>
    <dgm:pt modelId="{2231B5D7-E116-41DC-9E04-32BE14ABE531}" type="pres">
      <dgm:prSet presAssocID="{ADE567B3-3F94-4937-BE18-8E2D82B1329D}" presName="text_1" presStyleLbl="node1" presStyleIdx="0" presStyleCnt="3">
        <dgm:presLayoutVars>
          <dgm:bulletEnabled val="1"/>
        </dgm:presLayoutVars>
      </dgm:prSet>
      <dgm:spPr/>
      <dgm:t>
        <a:bodyPr/>
        <a:lstStyle/>
        <a:p>
          <a:endParaRPr lang="en-US"/>
        </a:p>
      </dgm:t>
    </dgm:pt>
    <dgm:pt modelId="{7298C7C6-5783-4EED-AA52-CE4616B14D1E}" type="pres">
      <dgm:prSet presAssocID="{ADE567B3-3F94-4937-BE18-8E2D82B1329D}" presName="accent_1" presStyleCnt="0"/>
      <dgm:spPr/>
    </dgm:pt>
    <dgm:pt modelId="{67E99AA3-BE6E-4A14-9DA3-499488BB238C}" type="pres">
      <dgm:prSet presAssocID="{ADE567B3-3F94-4937-BE18-8E2D82B1329D}" presName="accentRepeatNode" presStyleLbl="solidFgAcc1" presStyleIdx="0" presStyleCnt="3"/>
      <dgm:spPr>
        <a:solidFill>
          <a:schemeClr val="accent2">
            <a:lumMod val="50000"/>
          </a:schemeClr>
        </a:solidFill>
      </dgm:spPr>
    </dgm:pt>
    <dgm:pt modelId="{8ABFE3A1-BA9C-46D5-B328-0DFB49545DF6}" type="pres">
      <dgm:prSet presAssocID="{4AF0B377-F603-4284-BE65-1CBFEB211D42}" presName="text_2" presStyleLbl="node1" presStyleIdx="1" presStyleCnt="3">
        <dgm:presLayoutVars>
          <dgm:bulletEnabled val="1"/>
        </dgm:presLayoutVars>
      </dgm:prSet>
      <dgm:spPr/>
      <dgm:t>
        <a:bodyPr/>
        <a:lstStyle/>
        <a:p>
          <a:endParaRPr lang="en-US"/>
        </a:p>
      </dgm:t>
    </dgm:pt>
    <dgm:pt modelId="{A13F06DC-EE83-4491-9B78-3D5EE011FA14}" type="pres">
      <dgm:prSet presAssocID="{4AF0B377-F603-4284-BE65-1CBFEB211D42}" presName="accent_2" presStyleCnt="0"/>
      <dgm:spPr/>
    </dgm:pt>
    <dgm:pt modelId="{117A8674-39E7-4DE0-8083-06B905E3273E}" type="pres">
      <dgm:prSet presAssocID="{4AF0B377-F603-4284-BE65-1CBFEB211D42}" presName="accentRepeatNode" presStyleLbl="solidFgAcc1" presStyleIdx="1" presStyleCnt="3"/>
      <dgm:spPr>
        <a:solidFill>
          <a:schemeClr val="accent3">
            <a:lumMod val="75000"/>
          </a:schemeClr>
        </a:solidFill>
      </dgm:spPr>
    </dgm:pt>
    <dgm:pt modelId="{F12FACCE-F5F2-40B8-9D16-FB367AB97357}" type="pres">
      <dgm:prSet presAssocID="{E4B8A2A2-4A73-4317-8D62-B4726F8000A1}" presName="text_3" presStyleLbl="node1" presStyleIdx="2" presStyleCnt="3">
        <dgm:presLayoutVars>
          <dgm:bulletEnabled val="1"/>
        </dgm:presLayoutVars>
      </dgm:prSet>
      <dgm:spPr/>
      <dgm:t>
        <a:bodyPr/>
        <a:lstStyle/>
        <a:p>
          <a:endParaRPr lang="en-US"/>
        </a:p>
      </dgm:t>
    </dgm:pt>
    <dgm:pt modelId="{85C446EF-5384-42F7-A680-6901D0B8EBD0}" type="pres">
      <dgm:prSet presAssocID="{E4B8A2A2-4A73-4317-8D62-B4726F8000A1}" presName="accent_3" presStyleCnt="0"/>
      <dgm:spPr/>
    </dgm:pt>
    <dgm:pt modelId="{03EE8D1C-D1D0-499B-9BBE-885F2D6B87CC}" type="pres">
      <dgm:prSet presAssocID="{E4B8A2A2-4A73-4317-8D62-B4726F8000A1}" presName="accentRepeatNode" presStyleLbl="solidFgAcc1" presStyleIdx="2" presStyleCnt="3"/>
      <dgm:spPr>
        <a:solidFill>
          <a:schemeClr val="accent4">
            <a:lumMod val="75000"/>
          </a:schemeClr>
        </a:solidFill>
      </dgm:spPr>
    </dgm:pt>
  </dgm:ptLst>
  <dgm:cxnLst>
    <dgm:cxn modelId="{2C5FA0CF-F6E1-4B1C-A09E-F5D5AA93F758}" type="presOf" srcId="{ADE567B3-3F94-4937-BE18-8E2D82B1329D}" destId="{2231B5D7-E116-41DC-9E04-32BE14ABE531}" srcOrd="0" destOrd="0" presId="urn:microsoft.com/office/officeart/2008/layout/VerticalCurvedList"/>
    <dgm:cxn modelId="{9FC0C890-A5F6-4C69-8FEC-F2A02E5DF24C}" type="presOf" srcId="{4101B8BB-8708-4151-9626-F4766C14F433}" destId="{77DAA304-CE7C-47A0-B0CF-EFA73F4BEE14}" srcOrd="0" destOrd="0" presId="urn:microsoft.com/office/officeart/2008/layout/VerticalCurvedList"/>
    <dgm:cxn modelId="{312ECA99-B3F3-4762-97B1-363EC4EC45B9}" type="presOf" srcId="{E4B8A2A2-4A73-4317-8D62-B4726F8000A1}" destId="{F12FACCE-F5F2-40B8-9D16-FB367AB97357}" srcOrd="0" destOrd="0" presId="urn:microsoft.com/office/officeart/2008/layout/VerticalCurvedList"/>
    <dgm:cxn modelId="{DB087477-1527-432E-BA36-790E050CFC82}" type="presOf" srcId="{559EF952-BACA-48B4-B67A-1E8F021E8015}" destId="{1F628E97-6407-4856-A285-AE772C428935}" srcOrd="0" destOrd="0" presId="urn:microsoft.com/office/officeart/2008/layout/VerticalCurvedList"/>
    <dgm:cxn modelId="{0EBFCC9F-BD58-463C-8546-B4B9A0A74BA1}" type="presOf" srcId="{4AF0B377-F603-4284-BE65-1CBFEB211D42}" destId="{8ABFE3A1-BA9C-46D5-B328-0DFB49545DF6}" srcOrd="0" destOrd="0" presId="urn:microsoft.com/office/officeart/2008/layout/VerticalCurvedList"/>
    <dgm:cxn modelId="{5DF84961-DB83-4DA5-A5DA-F6AB75EF229D}" srcId="{4101B8BB-8708-4151-9626-F4766C14F433}" destId="{ADE567B3-3F94-4937-BE18-8E2D82B1329D}" srcOrd="0" destOrd="0" parTransId="{BAA63BE0-AD52-40A1-BD12-11917BE5ED49}" sibTransId="{559EF952-BACA-48B4-B67A-1E8F021E8015}"/>
    <dgm:cxn modelId="{7666326C-DFD2-4268-A4ED-E6EEB533D7EC}" srcId="{4101B8BB-8708-4151-9626-F4766C14F433}" destId="{4AF0B377-F603-4284-BE65-1CBFEB211D42}" srcOrd="1" destOrd="0" parTransId="{AB72C9A6-8D9D-4416-9646-8DD773BE48A2}" sibTransId="{C8EFCAC8-5795-4133-A95B-FEFA4D92DD2E}"/>
    <dgm:cxn modelId="{CDF49FA2-A44F-48FC-B7F5-67E69D22995B}" srcId="{4101B8BB-8708-4151-9626-F4766C14F433}" destId="{E4B8A2A2-4A73-4317-8D62-B4726F8000A1}" srcOrd="2" destOrd="0" parTransId="{A24D0172-5747-489E-BBDD-D077FF827E87}" sibTransId="{35DC6DA2-3880-4271-AD86-E577C7D67CAE}"/>
    <dgm:cxn modelId="{C6EAB492-F245-4BA9-9285-F3ADC55EED8A}" type="presParOf" srcId="{77DAA304-CE7C-47A0-B0CF-EFA73F4BEE14}" destId="{E53E1CFB-2DD1-44E2-91B8-76B1B62142EE}" srcOrd="0" destOrd="0" presId="urn:microsoft.com/office/officeart/2008/layout/VerticalCurvedList"/>
    <dgm:cxn modelId="{7F32A7C5-C1B4-4C19-A081-8A0CF6CF5818}" type="presParOf" srcId="{E53E1CFB-2DD1-44E2-91B8-76B1B62142EE}" destId="{F470B4BB-9C91-4C72-B9B0-75998A113FE5}" srcOrd="0" destOrd="0" presId="urn:microsoft.com/office/officeart/2008/layout/VerticalCurvedList"/>
    <dgm:cxn modelId="{D31EF266-56A7-4BCC-B2BD-6E1C1D4B346B}" type="presParOf" srcId="{F470B4BB-9C91-4C72-B9B0-75998A113FE5}" destId="{7CA4404C-D72E-476D-ABC0-8619FB4AB17A}" srcOrd="0" destOrd="0" presId="urn:microsoft.com/office/officeart/2008/layout/VerticalCurvedList"/>
    <dgm:cxn modelId="{EAD570F0-E59A-491B-A77F-1FE5588729AB}" type="presParOf" srcId="{F470B4BB-9C91-4C72-B9B0-75998A113FE5}" destId="{1F628E97-6407-4856-A285-AE772C428935}" srcOrd="1" destOrd="0" presId="urn:microsoft.com/office/officeart/2008/layout/VerticalCurvedList"/>
    <dgm:cxn modelId="{6348C0E9-A175-4099-996F-393A3E5B9BDD}" type="presParOf" srcId="{F470B4BB-9C91-4C72-B9B0-75998A113FE5}" destId="{C5C7EBF0-9B65-41B9-88AD-B957656EA355}" srcOrd="2" destOrd="0" presId="urn:microsoft.com/office/officeart/2008/layout/VerticalCurvedList"/>
    <dgm:cxn modelId="{ADEB7F8C-9685-417B-A52A-192433DD35D9}" type="presParOf" srcId="{F470B4BB-9C91-4C72-B9B0-75998A113FE5}" destId="{5580322A-4C69-450B-8C79-E1CA9BC6C82F}" srcOrd="3" destOrd="0" presId="urn:microsoft.com/office/officeart/2008/layout/VerticalCurvedList"/>
    <dgm:cxn modelId="{C27CB001-2272-4A40-85D8-4CE8D045EC7C}" type="presParOf" srcId="{E53E1CFB-2DD1-44E2-91B8-76B1B62142EE}" destId="{2231B5D7-E116-41DC-9E04-32BE14ABE531}" srcOrd="1" destOrd="0" presId="urn:microsoft.com/office/officeart/2008/layout/VerticalCurvedList"/>
    <dgm:cxn modelId="{8AE8BB79-CE2D-4D9C-BF19-5A43831D5DCF}" type="presParOf" srcId="{E53E1CFB-2DD1-44E2-91B8-76B1B62142EE}" destId="{7298C7C6-5783-4EED-AA52-CE4616B14D1E}" srcOrd="2" destOrd="0" presId="urn:microsoft.com/office/officeart/2008/layout/VerticalCurvedList"/>
    <dgm:cxn modelId="{1BF946C2-9862-4F25-80B6-AA8F73378ED3}" type="presParOf" srcId="{7298C7C6-5783-4EED-AA52-CE4616B14D1E}" destId="{67E99AA3-BE6E-4A14-9DA3-499488BB238C}" srcOrd="0" destOrd="0" presId="urn:microsoft.com/office/officeart/2008/layout/VerticalCurvedList"/>
    <dgm:cxn modelId="{EF667DAC-AE99-41A2-9BCF-7B80FA513036}" type="presParOf" srcId="{E53E1CFB-2DD1-44E2-91B8-76B1B62142EE}" destId="{8ABFE3A1-BA9C-46D5-B328-0DFB49545DF6}" srcOrd="3" destOrd="0" presId="urn:microsoft.com/office/officeart/2008/layout/VerticalCurvedList"/>
    <dgm:cxn modelId="{1BC13B4A-B56F-4F01-99B0-184E51FC08A3}" type="presParOf" srcId="{E53E1CFB-2DD1-44E2-91B8-76B1B62142EE}" destId="{A13F06DC-EE83-4491-9B78-3D5EE011FA14}" srcOrd="4" destOrd="0" presId="urn:microsoft.com/office/officeart/2008/layout/VerticalCurvedList"/>
    <dgm:cxn modelId="{F5CB4DF8-3D23-45DC-B9AB-F0D685BD2E49}" type="presParOf" srcId="{A13F06DC-EE83-4491-9B78-3D5EE011FA14}" destId="{117A8674-39E7-4DE0-8083-06B905E3273E}" srcOrd="0" destOrd="0" presId="urn:microsoft.com/office/officeart/2008/layout/VerticalCurvedList"/>
    <dgm:cxn modelId="{EDBCB5D2-A17C-4C8A-B136-C451F7C17A4D}" type="presParOf" srcId="{E53E1CFB-2DD1-44E2-91B8-76B1B62142EE}" destId="{F12FACCE-F5F2-40B8-9D16-FB367AB97357}" srcOrd="5" destOrd="0" presId="urn:microsoft.com/office/officeart/2008/layout/VerticalCurvedList"/>
    <dgm:cxn modelId="{5EEDD0CA-86E5-4853-9762-2FE1569D00DF}" type="presParOf" srcId="{E53E1CFB-2DD1-44E2-91B8-76B1B62142EE}" destId="{85C446EF-5384-42F7-A680-6901D0B8EBD0}" srcOrd="6" destOrd="0" presId="urn:microsoft.com/office/officeart/2008/layout/VerticalCurvedList"/>
    <dgm:cxn modelId="{97F06D42-A167-4992-904E-5C0BF75D438F}" type="presParOf" srcId="{85C446EF-5384-42F7-A680-6901D0B8EBD0}" destId="{03EE8D1C-D1D0-499B-9BBE-885F2D6B87C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28E97-6407-4856-A285-AE772C428935}">
      <dsp:nvSpPr>
        <dsp:cNvPr id="0" name=""/>
        <dsp:cNvSpPr/>
      </dsp:nvSpPr>
      <dsp:spPr>
        <a:xfrm>
          <a:off x="-5683721" y="-870179"/>
          <a:ext cx="6768145" cy="6768145"/>
        </a:xfrm>
        <a:prstGeom prst="blockArc">
          <a:avLst>
            <a:gd name="adj1" fmla="val 18900000"/>
            <a:gd name="adj2" fmla="val 2700000"/>
            <a:gd name="adj3" fmla="val 319"/>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31B5D7-E116-41DC-9E04-32BE14ABE531}">
      <dsp:nvSpPr>
        <dsp:cNvPr id="0" name=""/>
        <dsp:cNvSpPr/>
      </dsp:nvSpPr>
      <dsp:spPr>
        <a:xfrm>
          <a:off x="697856" y="502778"/>
          <a:ext cx="10627676" cy="1005557"/>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8161" tIns="81280" rIns="81280" bIns="81280" numCol="1" spcCol="1270" anchor="ctr" anchorCtr="0">
          <a:noAutofit/>
        </a:bodyPr>
        <a:lstStyle/>
        <a:p>
          <a:pPr lvl="0" algn="l" defTabSz="1422400" rtl="0">
            <a:lnSpc>
              <a:spcPct val="90000"/>
            </a:lnSpc>
            <a:spcBef>
              <a:spcPct val="0"/>
            </a:spcBef>
            <a:spcAft>
              <a:spcPct val="35000"/>
            </a:spcAft>
          </a:pPr>
          <a:r>
            <a:rPr lang="en-US" sz="3200" b="0" i="0" kern="1200" dirty="0" smtClean="0">
              <a:latin typeface="Arial" panose="020B0604020202020204" pitchFamily="34" charset="0"/>
              <a:cs typeface="Arial" panose="020B0604020202020204" pitchFamily="34" charset="0"/>
            </a:rPr>
            <a:t>HLA data entered manually into UNet must be entered twice (by same person)</a:t>
          </a:r>
          <a:endParaRPr lang="en-US" sz="3200" kern="1200" dirty="0">
            <a:latin typeface="Arial" panose="020B0604020202020204" pitchFamily="34" charset="0"/>
            <a:cs typeface="Arial" panose="020B0604020202020204" pitchFamily="34" charset="0"/>
          </a:endParaRPr>
        </a:p>
      </dsp:txBody>
      <dsp:txXfrm>
        <a:off x="697856" y="502778"/>
        <a:ext cx="10627676" cy="1005557"/>
      </dsp:txXfrm>
    </dsp:sp>
    <dsp:sp modelId="{67E99AA3-BE6E-4A14-9DA3-499488BB238C}">
      <dsp:nvSpPr>
        <dsp:cNvPr id="0" name=""/>
        <dsp:cNvSpPr/>
      </dsp:nvSpPr>
      <dsp:spPr>
        <a:xfrm>
          <a:off x="69383" y="377084"/>
          <a:ext cx="1256946" cy="1256946"/>
        </a:xfrm>
        <a:prstGeom prst="ellipse">
          <a:avLst/>
        </a:prstGeom>
        <a:solidFill>
          <a:schemeClr val="accent2">
            <a:lumMod val="5000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BFE3A1-BA9C-46D5-B328-0DFB49545DF6}">
      <dsp:nvSpPr>
        <dsp:cNvPr id="0" name=""/>
        <dsp:cNvSpPr/>
      </dsp:nvSpPr>
      <dsp:spPr>
        <a:xfrm>
          <a:off x="1063376" y="2011114"/>
          <a:ext cx="10262156" cy="1005557"/>
        </a:xfrm>
        <a:prstGeom prst="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8161" tIns="81280" rIns="81280" bIns="81280" numCol="1" spcCol="1270" anchor="ctr" anchorCtr="0">
          <a:noAutofit/>
        </a:bodyPr>
        <a:lstStyle/>
        <a:p>
          <a:pPr lvl="0" algn="l" defTabSz="1422400" rtl="0">
            <a:lnSpc>
              <a:spcPct val="90000"/>
            </a:lnSpc>
            <a:spcBef>
              <a:spcPct val="0"/>
            </a:spcBef>
            <a:spcAft>
              <a:spcPct val="35000"/>
            </a:spcAft>
          </a:pPr>
          <a:r>
            <a:rPr lang="en-US" sz="3200" b="0" i="0" kern="1200" dirty="0" smtClean="0">
              <a:latin typeface="Arial" panose="020B0604020202020204" pitchFamily="34" charset="0"/>
              <a:cs typeface="Arial" panose="020B0604020202020204" pitchFamily="34" charset="0"/>
            </a:rPr>
            <a:t>Members must have a process for verifying data uploaded directly into UNet</a:t>
          </a:r>
          <a:endParaRPr lang="en-US" sz="3200" kern="1200" dirty="0">
            <a:latin typeface="Arial" panose="020B0604020202020204" pitchFamily="34" charset="0"/>
            <a:cs typeface="Arial" panose="020B0604020202020204" pitchFamily="34" charset="0"/>
          </a:endParaRPr>
        </a:p>
      </dsp:txBody>
      <dsp:txXfrm>
        <a:off x="1063376" y="2011114"/>
        <a:ext cx="10262156" cy="1005557"/>
      </dsp:txXfrm>
    </dsp:sp>
    <dsp:sp modelId="{117A8674-39E7-4DE0-8083-06B905E3273E}">
      <dsp:nvSpPr>
        <dsp:cNvPr id="0" name=""/>
        <dsp:cNvSpPr/>
      </dsp:nvSpPr>
      <dsp:spPr>
        <a:xfrm>
          <a:off x="434903" y="1885420"/>
          <a:ext cx="1256946" cy="1256946"/>
        </a:xfrm>
        <a:prstGeom prst="ellipse">
          <a:avLst/>
        </a:prstGeom>
        <a:solidFill>
          <a:schemeClr val="accent3">
            <a:lumMod val="7500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FACCE-F5F2-40B8-9D16-FB367AB97357}">
      <dsp:nvSpPr>
        <dsp:cNvPr id="0" name=""/>
        <dsp:cNvSpPr/>
      </dsp:nvSpPr>
      <dsp:spPr>
        <a:xfrm>
          <a:off x="697856" y="3519450"/>
          <a:ext cx="10627676" cy="1005557"/>
        </a:xfrm>
        <a:prstGeom prst="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8161" tIns="81280" rIns="81280" bIns="81280" numCol="1" spcCol="1270" anchor="ctr" anchorCtr="0">
          <a:noAutofit/>
        </a:bodyPr>
        <a:lstStyle/>
        <a:p>
          <a:pPr lvl="0" algn="l" defTabSz="1422400" rtl="0">
            <a:lnSpc>
              <a:spcPct val="90000"/>
            </a:lnSpc>
            <a:spcBef>
              <a:spcPct val="0"/>
            </a:spcBef>
            <a:spcAft>
              <a:spcPct val="35000"/>
            </a:spcAft>
          </a:pPr>
          <a:r>
            <a:rPr lang="en-US" sz="3200" b="0" i="0" kern="1200" dirty="0" smtClean="0">
              <a:latin typeface="Arial" panose="020B0604020202020204" pitchFamily="34" charset="0"/>
              <a:cs typeface="Arial" panose="020B0604020202020204" pitchFamily="34" charset="0"/>
            </a:rPr>
            <a:t>Raw HLA typing must be attached in the system for verification of lab results</a:t>
          </a:r>
          <a:endParaRPr lang="en-US" sz="3200" kern="1200" dirty="0">
            <a:latin typeface="Arial" panose="020B0604020202020204" pitchFamily="34" charset="0"/>
            <a:cs typeface="Arial" panose="020B0604020202020204" pitchFamily="34" charset="0"/>
          </a:endParaRPr>
        </a:p>
      </dsp:txBody>
      <dsp:txXfrm>
        <a:off x="697856" y="3519450"/>
        <a:ext cx="10627676" cy="1005557"/>
      </dsp:txXfrm>
    </dsp:sp>
    <dsp:sp modelId="{03EE8D1C-D1D0-499B-9BBE-885F2D6B87CC}">
      <dsp:nvSpPr>
        <dsp:cNvPr id="0" name=""/>
        <dsp:cNvSpPr/>
      </dsp:nvSpPr>
      <dsp:spPr>
        <a:xfrm>
          <a:off x="69383" y="3393756"/>
          <a:ext cx="1256946" cy="1256946"/>
        </a:xfrm>
        <a:prstGeom prst="ellipse">
          <a:avLst/>
        </a:prstGeom>
        <a:solidFill>
          <a:schemeClr val="accent4">
            <a:lumMod val="7500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8/20/2018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8/20/2018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Histocompatibility Committee reviewed discrepant HLA typing data over many years and discovered that one of the biggest reasons for discrepant typing was human error.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Committee was concerned that these discrepancies could cause significant patient safety risks if recipients were transplanted with an organ that had incorrect HLA entered.  This risk could result in unanticipated graft loss or accelerated rejection.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Along with the patient safety risks, if HLA data is entered incorrectly there are other consequences such as: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increased cold ischemia time while laboratory results are confirmed or rerun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discards from organs shipped far distances with incorrect HLA typing,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possible missed transplant opportunities for other candidates who may have been screened off of a match run because of incorrect HLA typing.</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476226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will be a system enhancement that will lock down the “Crossmatch and HLA” tab in DonorNet.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The Committee is proposing 3 additional</a:t>
            </a:r>
            <a:r>
              <a:rPr lang="en-US" baseline="0" dirty="0" smtClean="0"/>
              <a:t> changes:</a:t>
            </a:r>
          </a:p>
          <a:p>
            <a:endParaRPr lang="en-US" baseline="0" dirty="0" smtClean="0"/>
          </a:p>
          <a:p>
            <a:pPr marL="171450" indent="-171450">
              <a:buFontTx/>
              <a:buChar char="-"/>
            </a:pPr>
            <a:r>
              <a:rPr lang="en-US" baseline="0" dirty="0" smtClean="0"/>
              <a:t>When a person manually enters HLA data into UNet, they must enter the data twice. Unlike ABO, this second entry can be done by the same person which will decrease center burden.</a:t>
            </a:r>
          </a:p>
          <a:p>
            <a:pPr marL="171450" indent="-171450">
              <a:buFontTx/>
              <a:buChar char="-"/>
            </a:pPr>
            <a:r>
              <a:rPr lang="en-US" baseline="0" dirty="0" smtClean="0"/>
              <a:t>If a center uses HLA data uploading software, they must have a process in place for verifying that the data is entered accurately into their software program</a:t>
            </a:r>
          </a:p>
          <a:p>
            <a:pPr marL="171450" indent="-171450">
              <a:buFontTx/>
              <a:buChar char="-"/>
            </a:pPr>
            <a:r>
              <a:rPr lang="en-US" baseline="0" dirty="0" smtClean="0"/>
              <a:t>Raw HLA data must be attached in UNet for verification purposes. The Committee believes many centers are already doing this, so it should not be a big change for members.</a:t>
            </a:r>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3969919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will need to familiarize themselves with the double</a:t>
            </a:r>
            <a:r>
              <a:rPr lang="en-US" baseline="0" dirty="0" smtClean="0"/>
              <a:t> entry change in UNet: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Labs may need to work with the</a:t>
            </a:r>
            <a:r>
              <a:rPr lang="en-US" sz="1200" kern="1200" baseline="0" dirty="0" smtClean="0">
                <a:solidFill>
                  <a:schemeClr val="tx1"/>
                </a:solidFill>
                <a:effectLst/>
                <a:latin typeface="+mn-lt"/>
                <a:ea typeface="+mn-ea"/>
                <a:cs typeface="+mn-cs"/>
              </a:rPr>
              <a:t> OPO or Transplant Hospital they serve to modify their written agreements to include who will upload the raw data into UNet. Because policy requires OPOs to maintain this source documentation, they should be sure this process is clear.</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next slide shows the general process for double entry.</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2710151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person entering the HLA data would enter the data a first time.  The person would then be prompted to re-enter the same data. If any data differed between the first and second entries, a message would pop up identifying the discrepancy. Resolution of the discrepancy would be required in order for the user to proceed, and the user would only be required to re-enter the discrepant fields and not the entire HLA information.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131061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UNOS</a:t>
            </a:r>
            <a:r>
              <a:rPr lang="en-US" baseline="0" dirty="0" smtClean="0"/>
              <a:t> IT will program the double entry change in any UNet system where HLA data is entered. UNOS will also provide education to members ahead of this change, and communicate these changes to the community.</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274645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3359539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review of patient safety cases by the Operations</a:t>
            </a:r>
            <a:r>
              <a:rPr lang="en-US" baseline="0" dirty="0" smtClean="0"/>
              <a:t> and Safety Committee, </a:t>
            </a:r>
            <a:r>
              <a:rPr lang="en-US" sz="1200" kern="1200" dirty="0" smtClean="0">
                <a:solidFill>
                  <a:schemeClr val="tx1"/>
                </a:solidFill>
                <a:effectLst/>
                <a:latin typeface="+mn-lt"/>
                <a:ea typeface="+mn-ea"/>
                <a:cs typeface="+mn-cs"/>
              </a:rPr>
              <a:t>DonorNet HLA and WaitList data entry errors made up over a quarter of all the reviewed cases categorized as data entry related.</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dirty="0"/>
          </a:p>
        </p:txBody>
      </p:sp>
    </p:spTree>
    <p:extLst>
      <p:ext uri="{BB962C8B-B14F-4D97-AF65-F5344CB8AC3E}">
        <p14:creationId xmlns:p14="http://schemas.microsoft.com/office/powerpoint/2010/main" val="80533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rate of discrepancies across 2015-2017.</a:t>
            </a:r>
            <a:r>
              <a:rPr lang="en-US" baseline="0" dirty="0" smtClean="0"/>
              <a:t> Keep in mind that the Committee started using a new, more strict “critical discrepancy” definition in the second quarter of 2017 so the rates should be lower overall for those quarters.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dirty="0"/>
          </a:p>
        </p:txBody>
      </p:sp>
    </p:spTree>
    <p:extLst>
      <p:ext uri="{BB962C8B-B14F-4D97-AF65-F5344CB8AC3E}">
        <p14:creationId xmlns:p14="http://schemas.microsoft.com/office/powerpoint/2010/main" val="3608918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Addressing HLA Typing Errors</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Histocompatibility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45304710"/>
              </p:ext>
            </p:extLst>
          </p:nvPr>
        </p:nvGraphicFramePr>
        <p:xfrm>
          <a:off x="224590" y="272721"/>
          <a:ext cx="11505053" cy="6289706"/>
        </p:xfrm>
        <a:graphic>
          <a:graphicData uri="http://schemas.openxmlformats.org/drawingml/2006/table">
            <a:tbl>
              <a:tblPr firstRow="1" firstCol="1" bandRow="1">
                <a:tableStyleId>{21E4AEA4-8DFA-4A89-87EB-49C32662AFE0}</a:tableStyleId>
              </a:tblPr>
              <a:tblGrid>
                <a:gridCol w="2014160">
                  <a:extLst>
                    <a:ext uri="{9D8B030D-6E8A-4147-A177-3AD203B41FA5}">
                      <a16:colId xmlns:a16="http://schemas.microsoft.com/office/drawing/2014/main" val="626424086"/>
                    </a:ext>
                  </a:extLst>
                </a:gridCol>
                <a:gridCol w="1975976">
                  <a:extLst>
                    <a:ext uri="{9D8B030D-6E8A-4147-A177-3AD203B41FA5}">
                      <a16:colId xmlns:a16="http://schemas.microsoft.com/office/drawing/2014/main" val="2691413737"/>
                    </a:ext>
                  </a:extLst>
                </a:gridCol>
                <a:gridCol w="3176359">
                  <a:extLst>
                    <a:ext uri="{9D8B030D-6E8A-4147-A177-3AD203B41FA5}">
                      <a16:colId xmlns:a16="http://schemas.microsoft.com/office/drawing/2014/main" val="3872708004"/>
                    </a:ext>
                  </a:extLst>
                </a:gridCol>
                <a:gridCol w="2070542">
                  <a:extLst>
                    <a:ext uri="{9D8B030D-6E8A-4147-A177-3AD203B41FA5}">
                      <a16:colId xmlns:a16="http://schemas.microsoft.com/office/drawing/2014/main" val="775546495"/>
                    </a:ext>
                  </a:extLst>
                </a:gridCol>
                <a:gridCol w="2268016">
                  <a:extLst>
                    <a:ext uri="{9D8B030D-6E8A-4147-A177-3AD203B41FA5}">
                      <a16:colId xmlns:a16="http://schemas.microsoft.com/office/drawing/2014/main" val="2441673896"/>
                    </a:ext>
                  </a:extLst>
                </a:gridCol>
              </a:tblGrid>
              <a:tr h="1162355">
                <a:tc>
                  <a:txBody>
                    <a:bodyPr/>
                    <a:lstStyle/>
                    <a:p>
                      <a:pPr marL="0" marR="0" algn="ctr">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Year</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Quarter</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N of Donors Typed by Lab with HLA in DonorNet and on DHF</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N of Discrepancies</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 of Discrepancies</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146762293"/>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Q1</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2,102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59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2.80%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88721572"/>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2,236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56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67260575"/>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2,294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38</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1.70%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393940892"/>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2,210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42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1.90%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715748142"/>
                  </a:ext>
                </a:extLst>
              </a:tr>
              <a:tr h="462389">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2015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All</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8,842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195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2.20%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40711089"/>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Q1</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2,350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119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5.10%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99648645"/>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2,455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115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4.70%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831851300"/>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2,453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86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3.50%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852301151"/>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2,543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79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3.10%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462911616"/>
                  </a:ext>
                </a:extLst>
              </a:tr>
              <a:tr h="462389">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2016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All</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9,801</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399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4.10%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579794358"/>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2017</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Q1</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2,509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56</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2.20%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935724019"/>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2017</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2,539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34*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723279778"/>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2017</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Q3</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2,570</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45*</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1.8%*</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1070534"/>
                  </a:ext>
                </a:extLst>
              </a:tr>
              <a:tr h="311682">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2017</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Q4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2,509</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54*</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solidFill>
                            <a:schemeClr val="tx1"/>
                          </a:solidFill>
                          <a:effectLst/>
                          <a:latin typeface="Arial" panose="020B0604020202020204" pitchFamily="34" charset="0"/>
                          <a:cs typeface="Arial" panose="020B0604020202020204" pitchFamily="34" charset="0"/>
                        </a:rPr>
                        <a:t>2.2%*</a:t>
                      </a:r>
                      <a:endParaRPr lang="en-US" sz="18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34835172"/>
                  </a:ext>
                </a:extLst>
              </a:tr>
              <a:tr h="462389">
                <a:tc>
                  <a:txBody>
                    <a:bodyPr/>
                    <a:lstStyle/>
                    <a:p>
                      <a:pPr marL="0" marR="0" algn="ctr">
                        <a:lnSpc>
                          <a:spcPct val="115000"/>
                        </a:lnSpc>
                        <a:spcBef>
                          <a:spcPts val="0"/>
                        </a:spcBef>
                        <a:spcAft>
                          <a:spcPts val="0"/>
                        </a:spcAft>
                      </a:pPr>
                      <a:r>
                        <a:rPr lang="en-US" sz="2400" dirty="0" smtClean="0">
                          <a:solidFill>
                            <a:schemeClr val="tx1"/>
                          </a:solidFill>
                          <a:effectLst/>
                          <a:latin typeface="Arial" panose="020B0604020202020204" pitchFamily="34" charset="0"/>
                          <a:ea typeface="Cambria" panose="02040503050406030204" pitchFamily="18" charset="0"/>
                          <a:cs typeface="Arial" panose="020B0604020202020204" pitchFamily="34" charset="0"/>
                        </a:rPr>
                        <a:t>2017</a:t>
                      </a:r>
                      <a:endParaRPr lang="en-US" sz="2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tx1"/>
                          </a:solidFill>
                          <a:effectLst/>
                          <a:latin typeface="Arial" panose="020B0604020202020204" pitchFamily="34" charset="0"/>
                          <a:ea typeface="Cambria" panose="02040503050406030204" pitchFamily="18" charset="0"/>
                          <a:cs typeface="Arial" panose="020B0604020202020204" pitchFamily="34" charset="0"/>
                        </a:rPr>
                        <a:t>All</a:t>
                      </a:r>
                      <a:endParaRPr lang="en-US" sz="2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tx1"/>
                          </a:solidFill>
                          <a:effectLst/>
                          <a:latin typeface="Arial" panose="020B0604020202020204" pitchFamily="34" charset="0"/>
                          <a:ea typeface="Cambria" panose="02040503050406030204" pitchFamily="18" charset="0"/>
                          <a:cs typeface="Arial" panose="020B0604020202020204" pitchFamily="34" charset="0"/>
                        </a:rPr>
                        <a:t>10,127</a:t>
                      </a:r>
                      <a:endParaRPr lang="en-US" sz="2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tx1"/>
                          </a:solidFill>
                          <a:effectLst/>
                          <a:latin typeface="Arial" panose="020B0604020202020204" pitchFamily="34" charset="0"/>
                          <a:ea typeface="Cambria" panose="02040503050406030204" pitchFamily="18" charset="0"/>
                          <a:cs typeface="Arial" panose="020B0604020202020204" pitchFamily="34" charset="0"/>
                        </a:rPr>
                        <a:t>189*</a:t>
                      </a:r>
                      <a:endParaRPr lang="en-US" sz="2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smtClean="0">
                          <a:solidFill>
                            <a:schemeClr val="tx1"/>
                          </a:solidFill>
                          <a:effectLst/>
                          <a:latin typeface="Arial" panose="020B0604020202020204" pitchFamily="34" charset="0"/>
                          <a:ea typeface="Cambria" panose="02040503050406030204" pitchFamily="18" charset="0"/>
                          <a:cs typeface="Arial" panose="020B0604020202020204" pitchFamily="34" charset="0"/>
                        </a:rPr>
                        <a:t>1.85%*</a:t>
                      </a:r>
                      <a:endParaRPr lang="en-US" sz="2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41738316"/>
                  </a:ext>
                </a:extLst>
              </a:tr>
            </a:tbl>
          </a:graphicData>
        </a:graphic>
      </p:graphicFrame>
      <p:sp>
        <p:nvSpPr>
          <p:cNvPr id="6" name="Rectangle 5"/>
          <p:cNvSpPr/>
          <p:nvPr/>
        </p:nvSpPr>
        <p:spPr>
          <a:xfrm>
            <a:off x="4043376" y="6526560"/>
            <a:ext cx="4365298" cy="369332"/>
          </a:xfrm>
          <a:prstGeom prst="rect">
            <a:avLst/>
          </a:prstGeom>
        </p:spPr>
        <p:txBody>
          <a:bodyPr wrap="none">
            <a:spAutoFit/>
          </a:bodyPr>
          <a:lstStyle/>
          <a:p>
            <a:r>
              <a:rPr lang="en-US" b="1" dirty="0">
                <a:solidFill>
                  <a:srgbClr val="000000"/>
                </a:solidFill>
                <a:latin typeface="Arial" panose="020B0604020202020204" pitchFamily="34" charset="0"/>
                <a:ea typeface="Cambria" panose="02040503050406030204" pitchFamily="18" charset="0"/>
              </a:rPr>
              <a:t>* New “critical discrepancy” definition</a:t>
            </a:r>
            <a:endParaRPr lang="en-US" b="1" dirty="0"/>
          </a:p>
        </p:txBody>
      </p:sp>
    </p:spTree>
    <p:extLst>
      <p:ext uri="{BB962C8B-B14F-4D97-AF65-F5344CB8AC3E}">
        <p14:creationId xmlns:p14="http://schemas.microsoft.com/office/powerpoint/2010/main" val="979975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548524"/>
            <a:ext cx="11394917" cy="4194550"/>
          </a:xfrm>
        </p:spPr>
        <p:txBody>
          <a:bodyPr>
            <a:noAutofit/>
          </a:bodyPr>
          <a:lstStyle/>
          <a:p>
            <a:r>
              <a:rPr lang="en-US" altLang="en-US" sz="3600" dirty="0" smtClean="0">
                <a:latin typeface="Arial" panose="020B0604020202020204" pitchFamily="34" charset="0"/>
                <a:cs typeface="Arial" panose="020B0604020202020204" pitchFamily="34" charset="0"/>
              </a:rPr>
              <a:t>Incorrectly entered HLA data in UNet is a patient safety risk</a:t>
            </a:r>
          </a:p>
          <a:p>
            <a:pPr lvl="1"/>
            <a:r>
              <a:rPr lang="en-US" altLang="en-US" sz="2800" dirty="0">
                <a:latin typeface="Arial" panose="020B0604020202020204" pitchFamily="34" charset="0"/>
                <a:cs typeface="Arial" panose="020B0604020202020204" pitchFamily="34" charset="0"/>
              </a:rPr>
              <a:t>E</a:t>
            </a:r>
            <a:r>
              <a:rPr lang="en-US" altLang="en-US" sz="2800" dirty="0" smtClean="0">
                <a:latin typeface="Arial" panose="020B0604020202020204" pitchFamily="34" charset="0"/>
                <a:cs typeface="Arial" panose="020B0604020202020204" pitchFamily="34" charset="0"/>
              </a:rPr>
              <a:t>xample: A23 instead of A32</a:t>
            </a:r>
          </a:p>
          <a:p>
            <a:r>
              <a:rPr lang="en-US" altLang="en-US" sz="3600" dirty="0" smtClean="0">
                <a:latin typeface="Arial" panose="020B0604020202020204" pitchFamily="34" charset="0"/>
                <a:cs typeface="Arial" panose="020B0604020202020204" pitchFamily="34" charset="0"/>
              </a:rPr>
              <a:t>Creates system inefficiencies </a:t>
            </a:r>
            <a:endParaRPr lang="en-US" altLang="en-US" sz="3600" dirty="0">
              <a:latin typeface="Arial" panose="020B0604020202020204" pitchFamily="34" charset="0"/>
              <a:cs typeface="Arial" panose="020B0604020202020204" pitchFamily="34" charset="0"/>
            </a:endParaRPr>
          </a:p>
          <a:p>
            <a:pPr lvl="1"/>
            <a:r>
              <a:rPr lang="en-US" altLang="en-US" sz="2800" dirty="0" smtClean="0">
                <a:latin typeface="Arial" panose="020B0604020202020204" pitchFamily="34" charset="0"/>
                <a:cs typeface="Arial" panose="020B0604020202020204" pitchFamily="34" charset="0"/>
              </a:rPr>
              <a:t>increase cold ischemia time </a:t>
            </a:r>
          </a:p>
          <a:p>
            <a:pPr lvl="1"/>
            <a:r>
              <a:rPr lang="en-US" altLang="en-US" sz="2800" dirty="0">
                <a:latin typeface="Arial" panose="020B0604020202020204" pitchFamily="34" charset="0"/>
                <a:cs typeface="Arial" panose="020B0604020202020204" pitchFamily="34" charset="0"/>
              </a:rPr>
              <a:t>i</a:t>
            </a:r>
            <a:r>
              <a:rPr lang="en-US" altLang="en-US" sz="2800" dirty="0" smtClean="0">
                <a:latin typeface="Arial" panose="020B0604020202020204" pitchFamily="34" charset="0"/>
                <a:cs typeface="Arial" panose="020B0604020202020204" pitchFamily="34" charset="0"/>
              </a:rPr>
              <a:t>ncrease discards</a:t>
            </a:r>
          </a:p>
          <a:p>
            <a:pPr lvl="1"/>
            <a:r>
              <a:rPr lang="en-US" altLang="en-US" sz="2800" dirty="0" smtClean="0">
                <a:latin typeface="Arial" panose="020B0604020202020204" pitchFamily="34" charset="0"/>
                <a:cs typeface="Arial" panose="020B0604020202020204" pitchFamily="34" charset="0"/>
              </a:rPr>
              <a:t>missed transplant opportunities</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58160418"/>
              </p:ext>
            </p:extLst>
          </p:nvPr>
        </p:nvGraphicFramePr>
        <p:xfrm>
          <a:off x="385278" y="1348828"/>
          <a:ext cx="11394917" cy="5027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7" name="TextBox 6"/>
          <p:cNvSpPr txBox="1"/>
          <p:nvPr/>
        </p:nvSpPr>
        <p:spPr>
          <a:xfrm>
            <a:off x="753979" y="1925053"/>
            <a:ext cx="593558" cy="830997"/>
          </a:xfrm>
          <a:prstGeom prst="rect">
            <a:avLst/>
          </a:prstGeom>
          <a:noFill/>
        </p:spPr>
        <p:txBody>
          <a:bodyPr wrap="square" rtlCol="0">
            <a:spAutoFit/>
          </a:bodyPr>
          <a:lstStyle/>
          <a:p>
            <a:r>
              <a:rPr lang="en-US" sz="4800" dirty="0" smtClean="0">
                <a:solidFill>
                  <a:schemeClr val="bg1"/>
                </a:solidFill>
                <a:latin typeface="Arial" panose="020B0604020202020204" pitchFamily="34" charset="0"/>
                <a:cs typeface="Arial" panose="020B0604020202020204" pitchFamily="34" charset="0"/>
              </a:rPr>
              <a:t>1</a:t>
            </a:r>
            <a:endParaRPr lang="en-US" sz="48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1155032" y="3447222"/>
            <a:ext cx="641684" cy="830997"/>
          </a:xfrm>
          <a:prstGeom prst="rect">
            <a:avLst/>
          </a:prstGeom>
          <a:noFill/>
        </p:spPr>
        <p:txBody>
          <a:bodyPr wrap="square" rtlCol="0">
            <a:spAutoFit/>
          </a:bodyPr>
          <a:lstStyle/>
          <a:p>
            <a:r>
              <a:rPr lang="en-US" sz="4800" dirty="0" smtClean="0">
                <a:solidFill>
                  <a:schemeClr val="bg1"/>
                </a:solidFill>
                <a:latin typeface="Arial" panose="020B0604020202020204" pitchFamily="34" charset="0"/>
                <a:cs typeface="Arial" panose="020B0604020202020204" pitchFamily="34" charset="0"/>
              </a:rPr>
              <a:t>2</a:t>
            </a:r>
            <a:endParaRPr lang="en-US" sz="48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818148" y="4969391"/>
            <a:ext cx="786063" cy="830997"/>
          </a:xfrm>
          <a:prstGeom prst="rect">
            <a:avLst/>
          </a:prstGeom>
          <a:noFill/>
        </p:spPr>
        <p:txBody>
          <a:bodyPr wrap="square" rtlCol="0">
            <a:spAutoFit/>
          </a:bodyPr>
          <a:lstStyle/>
          <a:p>
            <a:r>
              <a:rPr lang="en-US" sz="4800" dirty="0" smtClean="0">
                <a:solidFill>
                  <a:schemeClr val="bg1"/>
                </a:solidFill>
                <a:latin typeface="Arial" panose="020B0604020202020204" pitchFamily="34" charset="0"/>
                <a:cs typeface="Arial" panose="020B0604020202020204" pitchFamily="34" charset="0"/>
              </a:rPr>
              <a:t>3</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b="1" dirty="0" smtClean="0">
                <a:latin typeface="Arial" panose="020B0604020202020204" pitchFamily="34" charset="0"/>
                <a:cs typeface="Arial" panose="020B0604020202020204" pitchFamily="34" charset="0"/>
              </a:rPr>
              <a:t>Members:</a:t>
            </a:r>
            <a:r>
              <a:rPr lang="en-US" altLang="en-US" dirty="0" smtClean="0">
                <a:latin typeface="Arial" panose="020B0604020202020204" pitchFamily="34" charset="0"/>
                <a:cs typeface="Arial" panose="020B0604020202020204" pitchFamily="34" charset="0"/>
              </a:rPr>
              <a:t> understand new requirements of double entry</a:t>
            </a:r>
          </a:p>
          <a:p>
            <a:r>
              <a:rPr lang="en-US" altLang="en-US" b="1" dirty="0" smtClean="0">
                <a:latin typeface="Arial" panose="020B0604020202020204" pitchFamily="34" charset="0"/>
                <a:cs typeface="Arial" panose="020B0604020202020204" pitchFamily="34" charset="0"/>
              </a:rPr>
              <a:t>Labs: </a:t>
            </a:r>
            <a:r>
              <a:rPr lang="en-US" altLang="en-US" dirty="0" smtClean="0">
                <a:latin typeface="Arial" panose="020B0604020202020204" pitchFamily="34" charset="0"/>
                <a:cs typeface="Arial" panose="020B0604020202020204" pitchFamily="34" charset="0"/>
              </a:rPr>
              <a:t>need to work with their OPO/Transplant Hospital if written agreement needs to be modified</a:t>
            </a:r>
          </a:p>
          <a:p>
            <a:r>
              <a:rPr lang="en-US" altLang="en-US" b="1" dirty="0" smtClean="0">
                <a:latin typeface="Arial" panose="020B0604020202020204" pitchFamily="34" charset="0"/>
                <a:cs typeface="Arial" panose="020B0604020202020204" pitchFamily="34" charset="0"/>
              </a:rPr>
              <a:t>OPOs: </a:t>
            </a:r>
            <a:r>
              <a:rPr lang="en-US" altLang="en-US" dirty="0" smtClean="0">
                <a:latin typeface="Arial" panose="020B0604020202020204" pitchFamily="34" charset="0"/>
                <a:cs typeface="Arial" panose="020B0604020202020204" pitchFamily="34" charset="0"/>
              </a:rPr>
              <a:t>ensure process in place for submitting source documentation</a:t>
            </a: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Double Entry Process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pic>
        <p:nvPicPr>
          <p:cNvPr id="3" name="Picture 2"/>
          <p:cNvPicPr>
            <a:picLocks noChangeAspect="1"/>
          </p:cNvPicPr>
          <p:nvPr/>
        </p:nvPicPr>
        <p:blipFill>
          <a:blip r:embed="rId3"/>
          <a:stretch>
            <a:fillRect/>
          </a:stretch>
        </p:blipFill>
        <p:spPr>
          <a:xfrm>
            <a:off x="1996847" y="1007242"/>
            <a:ext cx="8428632" cy="5667320"/>
          </a:xfrm>
          <a:prstGeom prst="rect">
            <a:avLst/>
          </a:prstGeom>
        </p:spPr>
      </p:pic>
    </p:spTree>
    <p:extLst>
      <p:ext uri="{BB962C8B-B14F-4D97-AF65-F5344CB8AC3E}">
        <p14:creationId xmlns:p14="http://schemas.microsoft.com/office/powerpoint/2010/main" val="267523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Programming – implement double entry model for all HLA fields in UNet</a:t>
            </a:r>
            <a:r>
              <a:rPr lang="en-US" baseline="30000" dirty="0" smtClean="0"/>
              <a:t>SM</a:t>
            </a:r>
          </a:p>
          <a:p>
            <a:r>
              <a:rPr lang="en-US" dirty="0" smtClean="0"/>
              <a:t>Education offering to members</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56540" y="2379353"/>
            <a:ext cx="11073631" cy="1619250"/>
          </a:xfrm>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56540" y="2299142"/>
            <a:ext cx="11073631" cy="1619250"/>
          </a:xfrm>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70459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48275006"/>
              </p:ext>
            </p:extLst>
          </p:nvPr>
        </p:nvGraphicFramePr>
        <p:xfrm>
          <a:off x="680923" y="86818"/>
          <a:ext cx="10521934" cy="6606644"/>
        </p:xfrm>
        <a:graphic>
          <a:graphicData uri="http://schemas.openxmlformats.org/drawingml/2006/table">
            <a:tbl>
              <a:tblPr firstRow="1" firstCol="1" bandRow="1">
                <a:tableStyleId>{7DF18680-E054-41AD-8BC1-D1AEF772440D}</a:tableStyleId>
              </a:tblPr>
              <a:tblGrid>
                <a:gridCol w="5779158">
                  <a:extLst>
                    <a:ext uri="{9D8B030D-6E8A-4147-A177-3AD203B41FA5}">
                      <a16:colId xmlns:a16="http://schemas.microsoft.com/office/drawing/2014/main" val="2860978299"/>
                    </a:ext>
                  </a:extLst>
                </a:gridCol>
                <a:gridCol w="1573341">
                  <a:extLst>
                    <a:ext uri="{9D8B030D-6E8A-4147-A177-3AD203B41FA5}">
                      <a16:colId xmlns:a16="http://schemas.microsoft.com/office/drawing/2014/main" val="101039469"/>
                    </a:ext>
                  </a:extLst>
                </a:gridCol>
                <a:gridCol w="1573341">
                  <a:extLst>
                    <a:ext uri="{9D8B030D-6E8A-4147-A177-3AD203B41FA5}">
                      <a16:colId xmlns:a16="http://schemas.microsoft.com/office/drawing/2014/main" val="1649385622"/>
                    </a:ext>
                  </a:extLst>
                </a:gridCol>
                <a:gridCol w="1596094">
                  <a:extLst>
                    <a:ext uri="{9D8B030D-6E8A-4147-A177-3AD203B41FA5}">
                      <a16:colId xmlns:a16="http://schemas.microsoft.com/office/drawing/2014/main" val="1311439147"/>
                    </a:ext>
                  </a:extLst>
                </a:gridCol>
              </a:tblGrid>
              <a:tr h="516223">
                <a:tc>
                  <a:txBody>
                    <a:bodyPr/>
                    <a:lstStyle/>
                    <a:p>
                      <a:pPr marL="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Data Entry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2016</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2017</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Total</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609882275"/>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ABO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827759030"/>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ABO Subtyping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1133545795"/>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Demographics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3879887924"/>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HLA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11</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7</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18</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extLst>
                  <a:ext uri="{0D108BD9-81ED-4DB2-BD59-A6C34878D82A}">
                    <a16:rowId xmlns:a16="http://schemas.microsoft.com/office/drawing/2014/main" val="235033193"/>
                  </a:ext>
                </a:extLst>
              </a:tr>
              <a:tr h="7177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Increased risk (or high risk) status of donor</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2718053672"/>
                  </a:ext>
                </a:extLst>
              </a:tr>
              <a:tr h="510690">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Infectious disease test result(s)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4</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4290862839"/>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Labs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531190411"/>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DonorNet- Other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2941897296"/>
                  </a:ext>
                </a:extLst>
              </a:tr>
              <a:tr h="510690">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Other (Not Related to DonorNet or Waitlist)</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7</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7</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3227816747"/>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Waitlist- ABO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2330516541"/>
                  </a:ext>
                </a:extLst>
              </a:tr>
              <a:tr h="342957">
                <a:tc>
                  <a:txBody>
                    <a:bodyPr/>
                    <a:lstStyle/>
                    <a:p>
                      <a:pPr marL="457200" marR="0">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Waitlist- HLA </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0</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1</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tc>
                  <a:txBody>
                    <a:bodyPr/>
                    <a:lstStyle/>
                    <a:p>
                      <a:pPr marL="457200" marR="0" algn="r">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1</a:t>
                      </a:r>
                      <a:endParaRPr lang="en-US" sz="1600" b="1"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solidFill>
                      <a:srgbClr val="FFFF00"/>
                    </a:solidFill>
                  </a:tcPr>
                </a:tc>
                <a:extLst>
                  <a:ext uri="{0D108BD9-81ED-4DB2-BD59-A6C34878D82A}">
                    <a16:rowId xmlns:a16="http://schemas.microsoft.com/office/drawing/2014/main" val="3451336251"/>
                  </a:ext>
                </a:extLst>
              </a:tr>
              <a:tr h="510690">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Waitlist- Inaccurate patient priority status</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3724092059"/>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Waitlist- Labs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0</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1894394629"/>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Waitlist- Other </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7</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11</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18</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995208077"/>
                  </a:ext>
                </a:extLst>
              </a:tr>
              <a:tr h="342957">
                <a:tc>
                  <a:txBody>
                    <a:bodyPr/>
                    <a:lstStyle/>
                    <a:p>
                      <a:pPr marL="457200" marR="0">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Total</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38</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28</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tc>
                  <a:txBody>
                    <a:bodyPr/>
                    <a:lstStyle/>
                    <a:p>
                      <a:pPr marL="457200" marR="0" algn="r">
                        <a:lnSpc>
                          <a:spcPct val="115000"/>
                        </a:lnSpc>
                        <a:spcBef>
                          <a:spcPts val="0"/>
                        </a:spcBef>
                        <a:spcAft>
                          <a:spcPts val="0"/>
                        </a:spcAft>
                      </a:pPr>
                      <a:r>
                        <a:rPr lang="en-US" sz="2000" dirty="0">
                          <a:effectLst/>
                          <a:latin typeface="Arial" panose="020B0604020202020204" pitchFamily="34" charset="0"/>
                          <a:cs typeface="Arial" panose="020B0604020202020204" pitchFamily="34" charset="0"/>
                        </a:rPr>
                        <a:t>66</a:t>
                      </a:r>
                      <a:endParaRPr lang="en-US" sz="16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4213840260"/>
                  </a:ext>
                </a:extLst>
              </a:tr>
            </a:tbl>
          </a:graphicData>
        </a:graphic>
      </p:graphicFrame>
    </p:spTree>
    <p:extLst>
      <p:ext uri="{BB962C8B-B14F-4D97-AF65-F5344CB8AC3E}">
        <p14:creationId xmlns:p14="http://schemas.microsoft.com/office/powerpoint/2010/main" val="3869570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8F1EF6DE-D1AF-4DF5-9700-3A4B06FE0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B4DD36-3E77-48C1-BD50-FF15F831F4D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eb91da90-ef78-48fa-8294-c2e3b9c4157a"/>
    <ds:schemaRef ds:uri="http://purl.org/dc/terms/"/>
    <ds:schemaRef ds:uri="http://www.w3.org/XML/1998/namespace"/>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1207</TotalTime>
  <Words>934</Words>
  <Application>Microsoft Office PowerPoint</Application>
  <PresentationFormat>Custom</PresentationFormat>
  <Paragraphs>214</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Myriad Pro</vt:lpstr>
      <vt:lpstr>Wingdings</vt:lpstr>
      <vt:lpstr>Expo</vt:lpstr>
      <vt:lpstr>Addressing HLA Typing Errors</vt:lpstr>
      <vt:lpstr>What problem will the proposal solve? </vt:lpstr>
      <vt:lpstr>What are the proposed solutions?</vt:lpstr>
      <vt:lpstr>How will members implement this proposal?</vt:lpstr>
      <vt:lpstr>Double Entry Process</vt:lpstr>
      <vt:lpstr>How will the OPTN implement this proposal?</vt:lpstr>
      <vt:lpstr>Questions?</vt:lpstr>
      <vt:lpstr>Extra Slides</vt:lpstr>
      <vt:lpstr>PowerPoint Presentation</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68</cp:revision>
  <dcterms:created xsi:type="dcterms:W3CDTF">2010-09-17T15:26:33Z</dcterms:created>
  <dcterms:modified xsi:type="dcterms:W3CDTF">2018-08-20T19:25:44Z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