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2" r:id="rId4"/>
  </p:sldMasterIdLst>
  <p:notesMasterIdLst>
    <p:notesMasterId r:id="rId12"/>
  </p:notesMasterIdLst>
  <p:handoutMasterIdLst>
    <p:handoutMasterId r:id="rId13"/>
  </p:handoutMasterIdLst>
  <p:sldIdLst>
    <p:sldId id="261" r:id="rId5"/>
    <p:sldId id="262" r:id="rId6"/>
    <p:sldId id="267" r:id="rId7"/>
    <p:sldId id="272" r:id="rId8"/>
    <p:sldId id="269" r:id="rId9"/>
    <p:sldId id="271" r:id="rId10"/>
    <p:sldId id="270" r:id="rId11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nnon F. Edwards" initials="SFE" lastIdx="7" clrIdx="0">
    <p:extLst>
      <p:ext uri="{19B8F6BF-5375-455C-9EA6-DF929625EA0E}">
        <p15:presenceInfo xmlns:p15="http://schemas.microsoft.com/office/powerpoint/2012/main" userId="S-1-5-21-3838001524-2532167733-2738084025-1549" providerId="AD"/>
      </p:ext>
    </p:extLst>
  </p:cmAuthor>
  <p:cmAuthor id="2" name="Melinda C. Woodbury" initials="MCW" lastIdx="6" clrIdx="1"/>
  <p:cmAuthor id="3" name="Robert Hunter" initials="RH" lastIdx="11" clrIdx="2">
    <p:extLst>
      <p:ext uri="{19B8F6BF-5375-455C-9EA6-DF929625EA0E}">
        <p15:presenceInfo xmlns:p15="http://schemas.microsoft.com/office/powerpoint/2012/main" userId="S-1-5-21-3838001524-2532167733-2738084025-15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45"/>
    <a:srgbClr val="001B37"/>
    <a:srgbClr val="D76600"/>
    <a:srgbClr val="0B76BC"/>
    <a:srgbClr val="283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60522" autoAdjust="0"/>
  </p:normalViewPr>
  <p:slideViewPr>
    <p:cSldViewPr snapToGrid="0" snapToObjects="1">
      <p:cViewPr varScale="1">
        <p:scale>
          <a:sx n="59" d="100"/>
          <a:sy n="59" d="100"/>
        </p:scale>
        <p:origin x="1746" y="7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97554-EDE7-C740-8201-C9DDA9E9AA56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BA865-CC10-C149-9C90-415BB2048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99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705A-8FF2-604C-8E1D-7FD5CF39FB92}" type="datetimeFigureOut">
              <a:rPr lang="en-US" smtClean="0"/>
              <a:t>1/31/2018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34781-6EDE-5B4E-B103-71F0AC490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17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changes to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Policy 2.12: Requested Deceased Donor Information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en-U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made during the policy review by the System Optimizations Work Group. The group decided that the policy should be eliminated since the information was not required, although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was some concerns raised about the information no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longer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being available as a reference. </a:t>
            </a:r>
            <a:r>
              <a:rPr lang="en-US" sz="1200" b="0" i="0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Board of Directors voted to eliminate this policy during its December 2017 meeting and the change will go into effect on March 1, 2018. </a:t>
            </a: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purpose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this guidance document is to address those concerns and provide members with a resource that outlines some of the common requested information. The current policy only contains requested information for kidney, heart, and lung.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kidney – the requested information addresses the biopsy information for high KDPI donors (greater than 85%)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heart – the requested information addresses additional testing such as coronary angiography, central venous pressure or Swan Ganz, cardiology consult and cardiac enzymes. It also the criteria for requesting a heart catheterization.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lung – the requested information addresses chest measurements, mycology sputum smear, and CT scan of the chest.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2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OPO Committee agreed that while the requested information should not be included in policy, </a:t>
            </a:r>
            <a:r>
              <a:rPr lang="en-US" sz="1200" b="0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 be available to OPOs and transplant hospitals if needed.  The guidance document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includes an updated version of the deceased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donor information being removed from 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Policy 2.12: Requested Deceased Donor Information</a:t>
            </a:r>
            <a:r>
              <a:rPr lang="en-U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 well as new information for liver and pancreas donors. </a:t>
            </a:r>
            <a:endParaRPr lang="en-US" b="0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79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slide outlines some of the changes to the requested information. 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Kidney information </a:t>
            </a:r>
            <a:r>
              <a:rPr lang="en-US" baseline="0" dirty="0" smtClean="0"/>
              <a:t>– removed wedge biopsy recommendations since the biopsy sample can be obtained by method of choice.  Added recommendation for machine perfusion information such as the pump parameters (e.g. flow and resistance).</a:t>
            </a:r>
          </a:p>
          <a:p>
            <a:r>
              <a:rPr lang="en-US" b="1" baseline="0" dirty="0" smtClean="0"/>
              <a:t>Liver information</a:t>
            </a:r>
            <a:r>
              <a:rPr lang="en-US" baseline="0" dirty="0" smtClean="0"/>
              <a:t> – this includes liver biopsy information (indications and contraindications) and a recommendation for a CT scan if the liver is being considered for a split.</a:t>
            </a:r>
          </a:p>
          <a:p>
            <a:r>
              <a:rPr lang="en-US" b="1" baseline="0" dirty="0" smtClean="0"/>
              <a:t>Heart information </a:t>
            </a:r>
            <a:r>
              <a:rPr lang="en-US" baseline="0" dirty="0" smtClean="0"/>
              <a:t>– this has updated information for additional testing (stroke volume variation, transesophageal echocardiography), added troponin and serum creatinine kinase MB to the cardiac enzyme panel, and updated the heart catheterization section. </a:t>
            </a:r>
          </a:p>
          <a:p>
            <a:r>
              <a:rPr lang="en-US" b="1" baseline="0" dirty="0" smtClean="0"/>
              <a:t>Lung Information </a:t>
            </a:r>
            <a:r>
              <a:rPr lang="en-US" baseline="0" dirty="0" smtClean="0"/>
              <a:t>– we added indications for CT scan and recommendations for bronchoscopy and other tests such as an echo or Swan Ganz if suspected pulmonary hypertension in the donor.</a:t>
            </a:r>
          </a:p>
          <a:p>
            <a:r>
              <a:rPr lang="en-US" b="1" baseline="0" dirty="0" smtClean="0"/>
              <a:t>Pancreas information</a:t>
            </a:r>
            <a:r>
              <a:rPr lang="en-US" baseline="0" dirty="0" smtClean="0"/>
              <a:t> – the only thing recommendation added for pancreas donors is for images of organ – there is a recommendation for images included for all the organ types.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25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guidance does not require any member action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it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would be for voluntary use, if approved.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28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</a:t>
            </a:r>
            <a:r>
              <a:rPr lang="en-US" b="0" baseline="0" dirty="0" smtClean="0"/>
              <a:t> guidance document would be reviewed by the Board of Directors in June 2018.  </a:t>
            </a:r>
            <a:r>
              <a:rPr lang="en-US" b="0" dirty="0" smtClean="0"/>
              <a:t>If approved by the Board of Directors </a:t>
            </a:r>
            <a:r>
              <a:rPr lang="en-US" b="0" strike="noStrike" baseline="0" dirty="0" smtClean="0"/>
              <a:t>you’ll be able to access this document on </a:t>
            </a:r>
            <a:r>
              <a:rPr lang="en-US" b="0" dirty="0" smtClean="0"/>
              <a:t>the OPTN website.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34781-6EDE-5B4E-B103-71F0AC4907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1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540" y="1721629"/>
            <a:ext cx="11073631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6540" y="3810000"/>
            <a:ext cx="11073631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800" i="1">
                <a:solidFill>
                  <a:schemeClr val="bg2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 style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385278" y="1348828"/>
            <a:ext cx="11394917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5279" y="156310"/>
            <a:ext cx="11651769" cy="8509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278" y="1348828"/>
            <a:ext cx="11394917" cy="4405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7417" y="6376615"/>
            <a:ext cx="2066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AFEF8753-48E3-DC43-B5AB-733E5321FD2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unos_optn_logo_blue_rgb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6" y="6326538"/>
            <a:ext cx="1780858" cy="4219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800" b="0" i="0" kern="1200">
          <a:solidFill>
            <a:schemeClr val="tx2"/>
          </a:solidFill>
          <a:latin typeface="Arial"/>
          <a:ea typeface="+mj-ea"/>
          <a:cs typeface="Myriad Pro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bg2"/>
        </a:buClr>
        <a:buSzPct val="80000"/>
        <a:buFont typeface="Wingdings" charset="2"/>
        <a:buChar char="§"/>
        <a:defRPr sz="2800" b="0" i="0" kern="1200">
          <a:solidFill>
            <a:srgbClr val="002045"/>
          </a:solidFill>
          <a:latin typeface="Arial"/>
          <a:ea typeface="+mn-ea"/>
          <a:cs typeface="Myriad Pro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bg2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bg2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3pPr>
      <a:lvl4pPr marL="9144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4pPr>
      <a:lvl5pPr marL="1143000" indent="-228600" algn="l" defTabSz="914400" rtl="0" eaLnBrk="1" latinLnBrk="0" hangingPunct="1">
        <a:spcBef>
          <a:spcPts val="600"/>
        </a:spcBef>
        <a:buClr>
          <a:srgbClr val="002045"/>
        </a:buClr>
        <a:buSzPct val="70000"/>
        <a:buFont typeface="Wingdings" charset="2"/>
        <a:buChar char="§"/>
        <a:defRPr sz="2000" b="0" i="0" kern="1200">
          <a:solidFill>
            <a:schemeClr val="tx1"/>
          </a:solidFill>
          <a:latin typeface="Arial"/>
          <a:ea typeface="+mn-ea"/>
          <a:cs typeface="Myriad Pro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hunter@unos.org" TargetMode="External"/><Relationship Id="rId2" Type="http://schemas.openxmlformats.org/officeDocument/2006/relationships/hyperlink" Target="mailto:jprinz@donoralliance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56540" y="1721629"/>
            <a:ext cx="11073631" cy="1619250"/>
          </a:xfrm>
        </p:spPr>
        <p:txBody>
          <a:bodyPr/>
          <a:lstStyle/>
          <a:p>
            <a:r>
              <a:rPr lang="en-US" sz="6000" dirty="0" smtClean="0"/>
              <a:t>Guidance on Requested Deceased Donor Information</a:t>
            </a:r>
            <a:endParaRPr lang="en-US" sz="60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85090" y="4105711"/>
            <a:ext cx="11073631" cy="7530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OPO Committee</a:t>
            </a:r>
          </a:p>
        </p:txBody>
      </p:sp>
    </p:spTree>
    <p:extLst>
      <p:ext uri="{BB962C8B-B14F-4D97-AF65-F5344CB8AC3E}">
        <p14:creationId xmlns:p14="http://schemas.microsoft.com/office/powerpoint/2010/main" val="34708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8580" y="462568"/>
            <a:ext cx="11651768" cy="859690"/>
          </a:xfrm>
        </p:spPr>
        <p:txBody>
          <a:bodyPr/>
          <a:lstStyle/>
          <a:p>
            <a:r>
              <a:rPr lang="en-US" sz="4400" dirty="0" smtClean="0"/>
              <a:t>What </a:t>
            </a:r>
            <a:r>
              <a:rPr lang="en-US" sz="4400" dirty="0"/>
              <a:t>p</a:t>
            </a:r>
            <a:r>
              <a:rPr lang="en-US" sz="4400" dirty="0" smtClean="0"/>
              <a:t>roblem will the proposal solve? </a:t>
            </a:r>
            <a:endParaRPr lang="en-US" sz="4400" dirty="0"/>
          </a:p>
        </p:txBody>
      </p:sp>
      <p:sp>
        <p:nvSpPr>
          <p:cNvPr id="6" name="Content Placeholder 7"/>
          <p:cNvSpPr>
            <a:spLocks noGrp="1"/>
          </p:cNvSpPr>
          <p:nvPr>
            <p:ph idx="1"/>
          </p:nvPr>
        </p:nvSpPr>
        <p:spPr>
          <a:xfrm>
            <a:off x="385278" y="1905000"/>
            <a:ext cx="11394917" cy="4160520"/>
          </a:xfrm>
        </p:spPr>
        <p:txBody>
          <a:bodyPr>
            <a:normAutofit/>
          </a:bodyPr>
          <a:lstStyle/>
          <a:p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Change initiated during review of </a:t>
            </a:r>
            <a:r>
              <a:rPr lang="en-US" alt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Policy 2: Deceased Donor Information</a:t>
            </a:r>
          </a:p>
          <a:p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Address concerns with eliminating </a:t>
            </a:r>
            <a:r>
              <a:rPr lang="en-US" alt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Policy 2.12: Requested Deceased Donor Information</a:t>
            </a:r>
          </a:p>
          <a:p>
            <a:pPr lvl="1"/>
            <a:r>
              <a:rPr lang="en-US" altLang="en-US" sz="2800" dirty="0" smtClean="0">
                <a:solidFill>
                  <a:srgbClr val="001B3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Contains requested information for kidney, heart, and lung</a:t>
            </a:r>
          </a:p>
          <a:p>
            <a:pPr marL="228600" lvl="1" indent="0">
              <a:buNone/>
            </a:pPr>
            <a:endParaRPr lang="en-US" altLang="en-US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0">
              <a:buNone/>
            </a:pPr>
            <a:endParaRPr lang="en-US" alt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75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278" y="1877786"/>
            <a:ext cx="11394917" cy="3876289"/>
          </a:xfrm>
        </p:spPr>
        <p:txBody>
          <a:bodyPr/>
          <a:lstStyle/>
          <a:p>
            <a:pPr>
              <a:defRPr/>
            </a:pP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guidance document</a:t>
            </a:r>
          </a:p>
          <a:p>
            <a:pPr>
              <a:defRPr/>
            </a:pP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 and update donor information previously located in Policy 2.12</a:t>
            </a:r>
          </a:p>
          <a:p>
            <a:pPr>
              <a:defRPr/>
            </a:pPr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Add new information for liver and pancreas</a:t>
            </a:r>
          </a:p>
          <a:p>
            <a:pPr marL="0" indent="0">
              <a:buNone/>
              <a:defRPr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8" y="404314"/>
            <a:ext cx="11651769" cy="850932"/>
          </a:xfrm>
        </p:spPr>
        <p:txBody>
          <a:bodyPr/>
          <a:lstStyle/>
          <a:p>
            <a:r>
              <a:rPr lang="en-US" sz="4400" dirty="0" smtClean="0"/>
              <a:t>What are the proposed solutions?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4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278" y="1273628"/>
            <a:ext cx="11394917" cy="49239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Kidney information – removed wedge biopsy requirements and added recommendation for machine perfusion information</a:t>
            </a:r>
          </a:p>
          <a:p>
            <a:r>
              <a:rPr lang="en-US" dirty="0" smtClean="0"/>
              <a:t>Liver – includes liver biopsy information and CT scan recommendation</a:t>
            </a:r>
          </a:p>
          <a:p>
            <a:r>
              <a:rPr lang="en-US" dirty="0" smtClean="0"/>
              <a:t>Heart – updated information for additional testing and heart catheterization</a:t>
            </a:r>
          </a:p>
          <a:p>
            <a:r>
              <a:rPr lang="en-US" dirty="0" smtClean="0"/>
              <a:t>Lung – Added indications for CT scan and recommendations for bronchoscopy and other tests</a:t>
            </a:r>
          </a:p>
          <a:p>
            <a:r>
              <a:rPr lang="en-US" dirty="0" smtClean="0"/>
              <a:t>Pancreas – recommended images of organ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9" y="130629"/>
            <a:ext cx="11651769" cy="1142999"/>
          </a:xfrm>
        </p:spPr>
        <p:txBody>
          <a:bodyPr/>
          <a:lstStyle/>
          <a:p>
            <a:r>
              <a:rPr lang="en-US" dirty="0"/>
              <a:t>What are the proposed solutions?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8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278" y="2108718"/>
            <a:ext cx="11394917" cy="3645357"/>
          </a:xfrm>
        </p:spPr>
        <p:txBody>
          <a:bodyPr>
            <a:normAutofit/>
          </a:bodyPr>
          <a:lstStyle/>
          <a:p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Voluntary guidance only</a:t>
            </a:r>
          </a:p>
          <a:p>
            <a:r>
              <a:rPr lang="en-US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OPOs and transplant hospitals could use this guidance to identify information to assist with the evaluation of organ offer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8" y="417569"/>
            <a:ext cx="11651769" cy="850932"/>
          </a:xfrm>
        </p:spPr>
        <p:txBody>
          <a:bodyPr/>
          <a:lstStyle/>
          <a:p>
            <a:r>
              <a:rPr lang="en-US" sz="4400" dirty="0" smtClean="0"/>
              <a:t>How will </a:t>
            </a:r>
            <a:r>
              <a:rPr lang="en-US" sz="4400" dirty="0"/>
              <a:t>m</a:t>
            </a:r>
            <a:r>
              <a:rPr lang="en-US" sz="4400" dirty="0" smtClean="0"/>
              <a:t>embers </a:t>
            </a:r>
            <a:r>
              <a:rPr lang="en-US" sz="4400" dirty="0"/>
              <a:t>i</a:t>
            </a:r>
            <a:r>
              <a:rPr lang="en-US" sz="4400" dirty="0" smtClean="0"/>
              <a:t>mplement </a:t>
            </a:r>
            <a:r>
              <a:rPr lang="en-US" sz="4400" dirty="0"/>
              <a:t>t</a:t>
            </a:r>
            <a:r>
              <a:rPr lang="en-US" sz="4400" dirty="0" smtClean="0"/>
              <a:t>his </a:t>
            </a:r>
            <a:r>
              <a:rPr lang="en-US" sz="4400" dirty="0"/>
              <a:t>p</a:t>
            </a:r>
            <a:r>
              <a:rPr lang="en-US" sz="4400" dirty="0" smtClean="0"/>
              <a:t>roposal?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55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278" y="1779814"/>
            <a:ext cx="11394917" cy="397426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Board review date: June 2018</a:t>
            </a:r>
          </a:p>
          <a:p>
            <a:r>
              <a:rPr lang="en-US" sz="3200" dirty="0" smtClean="0"/>
              <a:t>Post on the OPTN website</a:t>
            </a:r>
          </a:p>
          <a:p>
            <a:r>
              <a:rPr lang="en-US" sz="3200" dirty="0" smtClean="0"/>
              <a:t>No policy compliance requirements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9" y="156309"/>
            <a:ext cx="11651769" cy="1231619"/>
          </a:xfrm>
        </p:spPr>
        <p:txBody>
          <a:bodyPr/>
          <a:lstStyle/>
          <a:p>
            <a:r>
              <a:rPr lang="en-US" sz="4400" dirty="0" smtClean="0"/>
              <a:t>How will the OPTN implement this proposal?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916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5278" y="1645920"/>
            <a:ext cx="11394917" cy="410815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Jennifer Prinz, RN, BSN, MPH, CPTC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Committee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Chair                                             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jprinz@donoralliance.org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Robert Hunter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Committee Liaison                                           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obert.hunter@unos.org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5278" y="362050"/>
            <a:ext cx="11651769" cy="850932"/>
          </a:xfrm>
        </p:spPr>
        <p:txBody>
          <a:bodyPr/>
          <a:lstStyle/>
          <a:p>
            <a:r>
              <a:rPr lang="en-US" sz="4400" dirty="0" smtClean="0"/>
              <a:t>Questions?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FEF8753-48E3-DC43-B5AB-733E5321FD2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00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Custom 4">
      <a:dk1>
        <a:srgbClr val="000000"/>
      </a:dk1>
      <a:lt1>
        <a:sysClr val="window" lastClr="FFFFFF"/>
      </a:lt1>
      <a:dk2>
        <a:srgbClr val="0A468C"/>
      </a:dk2>
      <a:lt2>
        <a:srgbClr val="0FA0E4"/>
      </a:lt2>
      <a:accent1>
        <a:srgbClr val="FBC01E"/>
      </a:accent1>
      <a:accent2>
        <a:srgbClr val="78B43C"/>
      </a:accent2>
      <a:accent3>
        <a:srgbClr val="FA8716"/>
      </a:accent3>
      <a:accent4>
        <a:srgbClr val="BE0204"/>
      </a:accent4>
      <a:accent5>
        <a:srgbClr val="800040"/>
      </a:accent5>
      <a:accent6>
        <a:srgbClr val="7E13E3"/>
      </a:accent6>
      <a:hlink>
        <a:srgbClr val="0FA0E4"/>
      </a:hlink>
      <a:folHlink>
        <a:srgbClr val="D0B9F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ue_x0020_Date xmlns="eb91da90-ef78-48fa-8294-c2e3b9c4157a" xsi:nil="true"/>
    <Note xmlns="eb91da90-ef78-48fa-8294-c2e3b9c4157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016BBB36FB9644B4DC5A4168E0CC9B" ma:contentTypeVersion="2" ma:contentTypeDescription="Create a new document." ma:contentTypeScope="" ma:versionID="153c61b9d62639d5fba16c15d24230f8">
  <xsd:schema xmlns:xsd="http://www.w3.org/2001/XMLSchema" xmlns:xs="http://www.w3.org/2001/XMLSchema" xmlns:p="http://schemas.microsoft.com/office/2006/metadata/properties" xmlns:ns2="eb91da90-ef78-48fa-8294-c2e3b9c4157a" targetNamespace="http://schemas.microsoft.com/office/2006/metadata/properties" ma:root="true" ma:fieldsID="0720fbe528f39436e7d2e4027fd66aeb" ns2:_="">
    <xsd:import namespace="eb91da90-ef78-48fa-8294-c2e3b9c4157a"/>
    <xsd:element name="properties">
      <xsd:complexType>
        <xsd:sequence>
          <xsd:element name="documentManagement">
            <xsd:complexType>
              <xsd:all>
                <xsd:element ref="ns2:Note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91da90-ef78-48fa-8294-c2e3b9c4157a" elementFormDefault="qualified">
    <xsd:import namespace="http://schemas.microsoft.com/office/2006/documentManagement/types"/>
    <xsd:import namespace="http://schemas.microsoft.com/office/infopath/2007/PartnerControls"/>
    <xsd:element name="Note" ma:index="8" nillable="true" ma:displayName="Notes" ma:internalName="Note">
      <xsd:simpleType>
        <xsd:restriction base="dms:Note">
          <xsd:maxLength value="255"/>
        </xsd:restriction>
      </xsd:simpleType>
    </xsd:element>
    <xsd:element name="Due_x0020_Date" ma:index="9" nillable="true" ma:displayName="Due Date" ma:format="DateOnly" ma:internalName="Due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AC5259-4682-454A-9542-9B6F82E2C3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B4DD36-3E77-48C1-BD50-FF15F831F4D8}">
  <ds:schemaRefs>
    <ds:schemaRef ds:uri="http://purl.org/dc/terms/"/>
    <ds:schemaRef ds:uri="http://purl.org/dc/dcmitype/"/>
    <ds:schemaRef ds:uri="http://purl.org/dc/elements/1.1/"/>
    <ds:schemaRef ds:uri="eb91da90-ef78-48fa-8294-c2e3b9c4157a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CC847485-F9ED-455C-A5B8-37F935DE75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91da90-ef78-48fa-8294-c2e3b9c415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</TotalTime>
  <Words>710</Words>
  <Application>Microsoft Office PowerPoint</Application>
  <PresentationFormat>Custom</PresentationFormat>
  <Paragraphs>59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Wingdings</vt:lpstr>
      <vt:lpstr>Expo</vt:lpstr>
      <vt:lpstr>Guidance on Requested Deceased Donor Information</vt:lpstr>
      <vt:lpstr>What problem will the proposal solve? </vt:lpstr>
      <vt:lpstr>What are the proposed solutions?</vt:lpstr>
      <vt:lpstr>What are the proposed solutions?</vt:lpstr>
      <vt:lpstr>How will members implement this proposal?</vt:lpstr>
      <vt:lpstr>How will the OPTN implement this proposal?</vt:lpstr>
      <vt:lpstr>Questions?</vt:lpstr>
    </vt:vector>
  </TitlesOfParts>
  <Company>UNOS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Smolen</dc:creator>
  <cp:lastModifiedBy>Desiree Tenenbaum</cp:lastModifiedBy>
  <cp:revision>70</cp:revision>
  <dcterms:created xsi:type="dcterms:W3CDTF">2010-09-17T15:26:33Z</dcterms:created>
  <dcterms:modified xsi:type="dcterms:W3CDTF">2018-01-31T13:50:16Z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0x010100B9016BBB36FB9644B4DC5A4168E0CC9B</vt:lpwstr>
  </property>
  <property fmtid="{D5CDD505-2E9C-101B-9397-08002B2CF9AE}" pid="3" name="_dlc_DocIdItemGuid">
    <vt:lpwstr>4b5e162d-cc3d-4aa8-86d4-27de9de93b0a</vt:lpwstr>
  </property>
  <property fmtid="{D5CDD505-2E9C-101B-9397-08002B2CF9AE}" pid="4" name="Committee">
    <vt:lpwstr/>
  </property>
</Properties>
</file>