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2"/>
  </p:notesMasterIdLst>
  <p:handoutMasterIdLst>
    <p:handoutMasterId r:id="rId13"/>
  </p:handoutMasterIdLst>
  <p:sldIdLst>
    <p:sldId id="261" r:id="rId5"/>
    <p:sldId id="262" r:id="rId6"/>
    <p:sldId id="267" r:id="rId7"/>
    <p:sldId id="269" r:id="rId8"/>
    <p:sldId id="280" r:id="rId9"/>
    <p:sldId id="271" r:id="rId10"/>
    <p:sldId id="270" r:id="rId1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8" clrIdx="0">
    <p:extLst>
      <p:ext uri="{19B8F6BF-5375-455C-9EA6-DF929625EA0E}">
        <p15:presenceInfo xmlns:p15="http://schemas.microsoft.com/office/powerpoint/2012/main" userId="S-1-5-21-3838001524-2532167733-2738084025-1549" providerId="AD"/>
      </p:ext>
    </p:extLst>
  </p:cmAuthor>
  <p:cmAuthor id="2" name="Karen Sokohl" initials="KS" lastIdx="3" clrIdx="1">
    <p:extLst>
      <p:ext uri="{19B8F6BF-5375-455C-9EA6-DF929625EA0E}">
        <p15:presenceInfo xmlns:p15="http://schemas.microsoft.com/office/powerpoint/2012/main" userId="S-1-5-21-3838001524-2532167733-2738084025-1811" providerId="AD"/>
      </p:ext>
    </p:extLst>
  </p:cmAuthor>
  <p:cmAuthor id="3" name="Liz Robbins Callahan" initials="LRC" lastIdx="2" clrIdx="2">
    <p:extLst>
      <p:ext uri="{19B8F6BF-5375-455C-9EA6-DF929625EA0E}">
        <p15:presenceInfo xmlns:p15="http://schemas.microsoft.com/office/powerpoint/2012/main" userId="Liz Robbins Calla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B37"/>
    <a:srgbClr val="002045"/>
    <a:srgbClr val="D76600"/>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4833" autoAdjust="0"/>
  </p:normalViewPr>
  <p:slideViewPr>
    <p:cSldViewPr snapToGrid="0" snapToObjects="1">
      <p:cViewPr varScale="1">
        <p:scale>
          <a:sx n="64" d="100"/>
          <a:sy n="64" d="100"/>
        </p:scale>
        <p:origin x="1548"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1/31/2018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1/31/2018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a:t>
            </a:r>
            <a:r>
              <a:rPr lang="en-US" baseline="0" dirty="0" smtClean="0"/>
              <a:t> my name is ____________ from [name of organization]. Today, I’ll be presenting the revised “Guidance for ABO Subtyping Organ Donors for Blood Groups A and AB” proposal put forward by the Operations and Safety Committee.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1124422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The Board of Directors originally approved “Guidance for ABO Subtyping Organ Donors for Blood Groups A and AB in June 2011.</a:t>
            </a:r>
            <a:r>
              <a:rPr lang="en-US" sz="1200" b="0" i="0" kern="12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We need to make sure the available information is still relevant and up to date. We know that there have been policy changes since 2011. The current guidance </a:t>
            </a:r>
            <a:r>
              <a:rPr lang="en-US" sz="1200" kern="1200" baseline="0" smtClean="0">
                <a:solidFill>
                  <a:schemeClr val="tx1"/>
                </a:solidFill>
                <a:effectLst/>
                <a:latin typeface="+mn-lt"/>
                <a:ea typeface="+mn-ea"/>
                <a:cs typeface="+mn-cs"/>
              </a:rPr>
              <a:t>still references </a:t>
            </a:r>
            <a:r>
              <a:rPr lang="en-US" sz="1200" kern="1200" baseline="0" dirty="0" smtClean="0">
                <a:solidFill>
                  <a:schemeClr val="tx1"/>
                </a:solidFill>
                <a:effectLst/>
                <a:latin typeface="+mn-lt"/>
                <a:ea typeface="+mn-ea"/>
                <a:cs typeface="+mn-cs"/>
              </a:rPr>
              <a:t>kidney variance policies which no longer exist. The Committee has revised the guidance to address these issues and can provide an up to date resource that can be used to guide subtyping practices.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We know the guidance  is still relevant because </a:t>
            </a:r>
            <a:r>
              <a:rPr lang="en-US" sz="1200" b="0" strike="noStrike" kern="1200" baseline="0" dirty="0" smtClean="0">
                <a:solidFill>
                  <a:schemeClr val="tx1"/>
                </a:solidFill>
                <a:effectLst/>
                <a:latin typeface="+mn-lt"/>
                <a:ea typeface="+mn-ea"/>
                <a:cs typeface="+mn-cs"/>
              </a:rPr>
              <a:t>when we rewrote </a:t>
            </a:r>
            <a:r>
              <a:rPr lang="en-US" sz="1200" b="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ABO policies several years ago we found that many in the community still had subtyping questions. We also know that site surveyors have found a number of issues during recent OPO review cycles.</a:t>
            </a:r>
            <a:endParaRPr lang="en-US" sz="1200" strike="sng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3542830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Most of the guidance has not changed in terms of content. But we propose</a:t>
            </a:r>
            <a:r>
              <a:rPr lang="en-US" baseline="0" dirty="0" smtClean="0"/>
              <a:t> changing the following: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1.) We have updated OPTN policy references. We have several policies in kidney, kidney-paired donation, and liver that use subtyping for allocation. These references are included.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2.) We also know that the community has questions about certain considerations that can impact subtyping accuracy. They want to know what time frame is used to define a pre-red blood cell transfusion, </a:t>
            </a:r>
            <a:r>
              <a:rPr lang="en-US" strike="noStrike" baseline="0" dirty="0" smtClean="0"/>
              <a:t>and w</a:t>
            </a:r>
            <a:r>
              <a:rPr lang="en-US" baseline="0" dirty="0" smtClean="0"/>
              <a:t>hen neonates can be subtyped. Neonates do not fully express red blood cell antigens at birth. We do not provide specific time frames on these but we do encourage all programs, both OPOs and transplant hospitals, to develop relationships with their blood banks as these professionals are the experts for these types of questions. Some OPOs have worked with their labs to develop consistent local practices. When an OPO determines that subtyping cannot be done accurately then it must be documented. We have also added information on common issues observed by site survey.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3.) We also point out complementary resources that did not exist in 2011. UNOSConnect contains two learning modules for ABO including subtyping as well as one specifically devoted to subtyping. The OPTN/UNOS Board of Directors also recently approved guidance that is now published to increase use of non-A1 and non-A1B kidneys. Together these resources can help programs and we want to make sure our guidance complements the other available resources.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4.) We also reorganized the guidance </a:t>
            </a:r>
            <a:r>
              <a:rPr lang="en-US" strike="noStrike" baseline="0" dirty="0" smtClean="0"/>
              <a:t>to include an up front s</a:t>
            </a:r>
            <a:r>
              <a:rPr lang="en-US" baseline="0" dirty="0" smtClean="0"/>
              <a:t>ummary of key points for those who just want a quick reference.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trike="sngStrike"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u="none" strike="noStrike" baseline="0" dirty="0" smtClean="0"/>
              <a:t>5) </a:t>
            </a:r>
            <a:r>
              <a:rPr lang="en-US" strike="noStrike" baseline="0" dirty="0" smtClean="0"/>
              <a:t>Finally, we used m</a:t>
            </a:r>
            <a:r>
              <a:rPr lang="en-US" baseline="0" dirty="0" smtClean="0"/>
              <a:t>ore plain language to make it easier to understand. </a:t>
            </a:r>
            <a:endParaRPr lang="en-US" strike="sngStrike"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44150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Guidance</a:t>
            </a:r>
            <a:r>
              <a:rPr lang="en-US" baseline="0" dirty="0" smtClean="0"/>
              <a:t> is not the same as a policy requirement. Use of the guidance for training and to educate staff is encouraged but not mandated.</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7767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want to know if the guidance provides enough direction on issues such as pre-re</a:t>
            </a:r>
            <a:r>
              <a:rPr lang="en-US" baseline="0" dirty="0" smtClean="0"/>
              <a:t>d blood cell transfusion specimens and neonates. We also want to know if there are other concerns that the guidance should include.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839512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anticipate that this guidance will be considered at the June Board of Directors meeting. If approved, the guidance will be effective once posted on the OPTN website.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273940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ptn.transplant.hrsa.gov/resources/guid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a:t>Guidance for ABO Subtyping Organ Donors for Blood Groups A and AB </a:t>
            </a:r>
          </a:p>
        </p:txBody>
      </p:sp>
      <p:sp>
        <p:nvSpPr>
          <p:cNvPr id="6" name="Subtitle 2"/>
          <p:cNvSpPr>
            <a:spLocks noGrp="1"/>
          </p:cNvSpPr>
          <p:nvPr>
            <p:ph type="subTitle" idx="1"/>
          </p:nvPr>
        </p:nvSpPr>
        <p:spPr>
          <a:xfrm>
            <a:off x="556540" y="4482229"/>
            <a:ext cx="11073631" cy="753036"/>
          </a:xfrm>
        </p:spPr>
        <p:txBody>
          <a:bodyPr>
            <a:normAutofit/>
          </a:bodyPr>
          <a:lstStyle/>
          <a:p>
            <a:r>
              <a:rPr lang="en-US" sz="3600" dirty="0" smtClean="0"/>
              <a:t>OPTN/UNOS Operations and Safety Committee </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38581" y="1224643"/>
            <a:ext cx="11651768" cy="5845343"/>
          </a:xfrm>
        </p:spPr>
        <p:txBody>
          <a:bodyPr>
            <a:normAutofit/>
          </a:bodyPr>
          <a:lstStyle/>
          <a:p>
            <a:pPr lvl="1">
              <a:lnSpc>
                <a:spcPct val="110000"/>
              </a:lnSpc>
              <a:spcBef>
                <a:spcPts val="2000"/>
              </a:spcBef>
            </a:pPr>
            <a:r>
              <a:rPr lang="en-US" sz="2800" dirty="0" smtClean="0"/>
              <a:t>Update guidance to keep it </a:t>
            </a:r>
            <a:r>
              <a:rPr lang="en-US" sz="2800" dirty="0"/>
              <a:t>relevant and timely</a:t>
            </a:r>
          </a:p>
          <a:p>
            <a:pPr lvl="1">
              <a:lnSpc>
                <a:spcPct val="110000"/>
              </a:lnSpc>
              <a:spcBef>
                <a:spcPts val="2000"/>
              </a:spcBef>
            </a:pPr>
            <a:r>
              <a:rPr lang="en-US" sz="2800" dirty="0" smtClean="0">
                <a:solidFill>
                  <a:srgbClr val="001B37"/>
                </a:solidFill>
              </a:rPr>
              <a:t>Address need and questions raised within transplant community </a:t>
            </a:r>
          </a:p>
          <a:p>
            <a:pPr lvl="1">
              <a:lnSpc>
                <a:spcPct val="110000"/>
              </a:lnSpc>
              <a:spcBef>
                <a:spcPts val="2000"/>
              </a:spcBef>
            </a:pPr>
            <a:r>
              <a:rPr lang="en-US" sz="2800" dirty="0" smtClean="0">
                <a:solidFill>
                  <a:srgbClr val="001B37"/>
                </a:solidFill>
              </a:rPr>
              <a:t>Address issues observed in site survey</a:t>
            </a: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202108"/>
            <a:ext cx="11394917" cy="5392912"/>
          </a:xfrm>
        </p:spPr>
        <p:txBody>
          <a:bodyPr>
            <a:normAutofit/>
          </a:bodyPr>
          <a:lstStyle/>
          <a:p>
            <a:pPr marL="0" marR="0" lvl="0" indent="0">
              <a:lnSpc>
                <a:spcPct val="110000"/>
              </a:lnSpc>
              <a:spcBef>
                <a:spcPts val="0"/>
              </a:spcBef>
              <a:spcAft>
                <a:spcPts val="2000"/>
              </a:spcAft>
              <a:buNone/>
            </a:pPr>
            <a:r>
              <a:rPr lang="en-US" dirty="0" smtClean="0">
                <a:latin typeface="Arial" panose="020B0604020202020204" pitchFamily="34" charset="0"/>
                <a:ea typeface="Calibri" panose="020F0502020204030204" pitchFamily="34" charset="0"/>
                <a:cs typeface="Arial" panose="020B0604020202020204" pitchFamily="34" charset="0"/>
              </a:rPr>
              <a:t>Guidance revisions:</a:t>
            </a:r>
          </a:p>
          <a:p>
            <a:pPr marL="342900" marR="0" lvl="0" indent="-342900">
              <a:lnSpc>
                <a:spcPct val="110000"/>
              </a:lnSpc>
              <a:spcBef>
                <a:spcPts val="0"/>
              </a:spcBef>
              <a:spcAft>
                <a:spcPts val="2000"/>
              </a:spcAft>
              <a:buFont typeface="Symbol" panose="05050102010706020507" pitchFamily="18" charset="2"/>
              <a:buChar char=""/>
            </a:pPr>
            <a:r>
              <a:rPr lang="en-US" dirty="0" smtClean="0">
                <a:latin typeface="Arial" panose="020B0604020202020204" pitchFamily="34" charset="0"/>
                <a:ea typeface="Calibri" panose="020F0502020204030204" pitchFamily="34" charset="0"/>
                <a:cs typeface="Arial" panose="020B0604020202020204" pitchFamily="34" charset="0"/>
              </a:rPr>
              <a:t>Updated </a:t>
            </a:r>
            <a:r>
              <a:rPr lang="en-US" dirty="0">
                <a:latin typeface="Arial" panose="020B0604020202020204" pitchFamily="34" charset="0"/>
                <a:ea typeface="Calibri" panose="020F0502020204030204" pitchFamily="34" charset="0"/>
                <a:cs typeface="Arial" panose="020B0604020202020204" pitchFamily="34" charset="0"/>
              </a:rPr>
              <a:t>OPTN Policy references</a:t>
            </a:r>
          </a:p>
          <a:p>
            <a:pPr marL="342900" marR="0" lvl="0" indent="-342900">
              <a:lnSpc>
                <a:spcPct val="110000"/>
              </a:lnSpc>
              <a:spcBef>
                <a:spcPts val="0"/>
              </a:spcBef>
              <a:spcAft>
                <a:spcPts val="2000"/>
              </a:spcAft>
              <a:buFont typeface="Symbol" panose="05050102010706020507" pitchFamily="18" charset="2"/>
              <a:buChar char=""/>
            </a:pPr>
            <a:r>
              <a:rPr lang="en-US" dirty="0">
                <a:latin typeface="Arial" panose="020B0604020202020204" pitchFamily="34" charset="0"/>
                <a:ea typeface="Calibri" panose="020F0502020204030204" pitchFamily="34" charset="0"/>
                <a:cs typeface="Arial" panose="020B0604020202020204" pitchFamily="34" charset="0"/>
              </a:rPr>
              <a:t>Amended information </a:t>
            </a:r>
            <a:r>
              <a:rPr lang="en-US" dirty="0" smtClean="0">
                <a:solidFill>
                  <a:schemeClr val="tx1"/>
                </a:solidFill>
                <a:latin typeface="Arial" panose="020B0604020202020204" pitchFamily="34" charset="0"/>
                <a:ea typeface="Calibri" panose="020F0502020204030204" pitchFamily="34" charset="0"/>
                <a:cs typeface="Arial" panose="020B0604020202020204" pitchFamily="34" charset="0"/>
              </a:rPr>
              <a:t>concerning</a:t>
            </a:r>
            <a:r>
              <a:rPr lang="en-US"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dirty="0" smtClean="0">
                <a:latin typeface="Arial" panose="020B0604020202020204" pitchFamily="34" charset="0"/>
                <a:ea typeface="Calibri" panose="020F0502020204030204" pitchFamily="34" charset="0"/>
                <a:cs typeface="Arial" panose="020B0604020202020204" pitchFamily="34" charset="0"/>
              </a:rPr>
              <a:t>special </a:t>
            </a:r>
            <a:r>
              <a:rPr lang="en-US" dirty="0">
                <a:latin typeface="Arial" panose="020B0604020202020204" pitchFamily="34" charset="0"/>
                <a:ea typeface="Calibri" panose="020F0502020204030204" pitchFamily="34" charset="0"/>
                <a:cs typeface="Arial" panose="020B0604020202020204" pitchFamily="34" charset="0"/>
              </a:rPr>
              <a:t>considerations </a:t>
            </a:r>
            <a:endParaRPr lang="en-US" dirty="0" smtClean="0">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0000"/>
              </a:lnSpc>
              <a:spcBef>
                <a:spcPts val="0"/>
              </a:spcBef>
              <a:spcAft>
                <a:spcPts val="2000"/>
              </a:spcAft>
              <a:buFont typeface="Symbol" panose="05050102010706020507" pitchFamily="18" charset="2"/>
              <a:buChar char=""/>
            </a:pPr>
            <a:r>
              <a:rPr lang="en-US" dirty="0" smtClean="0">
                <a:latin typeface="Arial" panose="020B0604020202020204" pitchFamily="34" charset="0"/>
                <a:ea typeface="Calibri" panose="020F0502020204030204" pitchFamily="34" charset="0"/>
                <a:cs typeface="Arial" panose="020B0604020202020204" pitchFamily="34" charset="0"/>
              </a:rPr>
              <a:t>Updated </a:t>
            </a:r>
            <a:r>
              <a:rPr lang="en-US" dirty="0">
                <a:latin typeface="Arial" panose="020B0604020202020204" pitchFamily="34" charset="0"/>
                <a:ea typeface="Calibri" panose="020F0502020204030204" pitchFamily="34" charset="0"/>
                <a:cs typeface="Arial" panose="020B0604020202020204" pitchFamily="34" charset="0"/>
              </a:rPr>
              <a:t>additional complementary resources</a:t>
            </a:r>
          </a:p>
          <a:p>
            <a:pPr marL="342900" marR="0" lvl="0" indent="-342900">
              <a:lnSpc>
                <a:spcPct val="110000"/>
              </a:lnSpc>
              <a:spcBef>
                <a:spcPts val="0"/>
              </a:spcBef>
              <a:spcAft>
                <a:spcPts val="2000"/>
              </a:spcAft>
              <a:buFont typeface="Symbol" panose="05050102010706020507" pitchFamily="18" charset="2"/>
              <a:buChar char=""/>
            </a:pPr>
            <a:r>
              <a:rPr lang="en-US" dirty="0">
                <a:latin typeface="Arial" panose="020B0604020202020204" pitchFamily="34" charset="0"/>
                <a:ea typeface="Calibri" panose="020F0502020204030204" pitchFamily="34" charset="0"/>
                <a:cs typeface="Arial" panose="020B0604020202020204" pitchFamily="34" charset="0"/>
              </a:rPr>
              <a:t>Revised structure and addition of key points</a:t>
            </a:r>
          </a:p>
          <a:p>
            <a:pPr marL="342900" marR="0" lvl="0" indent="-342900">
              <a:lnSpc>
                <a:spcPct val="110000"/>
              </a:lnSpc>
              <a:spcBef>
                <a:spcPts val="0"/>
              </a:spcBef>
              <a:spcAft>
                <a:spcPts val="2000"/>
              </a:spcAft>
              <a:buFont typeface="Symbol" panose="05050102010706020507" pitchFamily="18" charset="2"/>
              <a:buChar char=""/>
            </a:pPr>
            <a:r>
              <a:rPr lang="en-US" dirty="0" smtClean="0">
                <a:latin typeface="Arial" panose="020B0604020202020204" pitchFamily="34" charset="0"/>
                <a:ea typeface="Calibri" panose="020F0502020204030204" pitchFamily="34" charset="0"/>
                <a:cs typeface="Arial" panose="020B0604020202020204" pitchFamily="34" charset="0"/>
              </a:rPr>
              <a:t>Made plain </a:t>
            </a:r>
            <a:r>
              <a:rPr lang="en-US" dirty="0">
                <a:latin typeface="Arial" panose="020B0604020202020204" pitchFamily="34" charset="0"/>
                <a:ea typeface="Calibri" panose="020F0502020204030204" pitchFamily="34" charset="0"/>
                <a:cs typeface="Arial" panose="020B0604020202020204" pitchFamily="34" charset="0"/>
              </a:rPr>
              <a:t>language </a:t>
            </a:r>
            <a:r>
              <a:rPr lang="en-US" dirty="0" smtClean="0">
                <a:latin typeface="Arial" panose="020B0604020202020204" pitchFamily="34" charset="0"/>
                <a:ea typeface="Calibri" panose="020F0502020204030204" pitchFamily="34" charset="0"/>
                <a:cs typeface="Arial" panose="020B0604020202020204" pitchFamily="34" charset="0"/>
              </a:rPr>
              <a:t>edits </a:t>
            </a:r>
            <a:r>
              <a:rPr lang="en-US" sz="2000" strike="sngStrike" dirty="0">
                <a:solidFill>
                  <a:srgbClr val="000000"/>
                </a:solidFill>
                <a:latin typeface="Arial" panose="020B0604020202020204" pitchFamily="34" charset="0"/>
                <a:ea typeface="Cambria" panose="02040503050406030204" pitchFamily="18" charset="0"/>
                <a:cs typeface="Arial" panose="020B0604020202020204" pitchFamily="34" charset="0"/>
              </a:rPr>
              <a:t> </a:t>
            </a:r>
            <a:endParaRPr lang="en-US" strike="sngStrike" dirty="0">
              <a:latin typeface="Arial" panose="020B0604020202020204" pitchFamily="34" charset="0"/>
              <a:ea typeface="Calibri" panose="020F0502020204030204" pitchFamily="34" charset="0"/>
              <a:cs typeface="Arial" panose="020B0604020202020204" pitchFamily="34" charset="0"/>
            </a:endParaRPr>
          </a:p>
          <a:p>
            <a:pPr marL="0" marR="0" lvl="0" indent="0">
              <a:spcBef>
                <a:spcPts val="0"/>
              </a:spcBef>
              <a:spcAft>
                <a:spcPts val="0"/>
              </a:spcAft>
              <a:buNone/>
            </a:pPr>
            <a:endParaRPr lang="en-US" dirty="0" smtClean="0">
              <a:latin typeface="Arial" panose="020B0604020202020204" pitchFamily="34" charset="0"/>
              <a:ea typeface="Calibri" panose="020F050202020403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819960"/>
          </a:xfrm>
        </p:spPr>
        <p:txBody>
          <a:bodyPr>
            <a:normAutofit/>
          </a:bodyPr>
          <a:lstStyle/>
          <a:p>
            <a:pPr marL="0" indent="0">
              <a:buNone/>
            </a:pPr>
            <a:r>
              <a:rPr lang="en-US" b="1" dirty="0"/>
              <a:t>Transplant </a:t>
            </a:r>
            <a:r>
              <a:rPr lang="en-US" b="1" dirty="0" smtClean="0"/>
              <a:t>Hospitals and OPOs</a:t>
            </a:r>
            <a:endParaRPr lang="en-US" b="1" dirty="0"/>
          </a:p>
          <a:p>
            <a:r>
              <a:rPr lang="en-US" dirty="0" smtClean="0"/>
              <a:t>Using guidance is voluntary</a:t>
            </a:r>
          </a:p>
          <a:p>
            <a:r>
              <a:rPr lang="en-US" dirty="0" smtClean="0"/>
              <a:t>May be helpful for staff training and questions</a:t>
            </a:r>
          </a:p>
          <a:p>
            <a:endParaRPr lang="en-US" sz="2400" dirty="0" smtClean="0"/>
          </a:p>
          <a:p>
            <a:endParaRPr lang="en-US" sz="2400"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nSpc>
                <a:spcPct val="110000"/>
              </a:lnSpc>
              <a:spcBef>
                <a:spcPts val="0"/>
              </a:spcBef>
              <a:spcAft>
                <a:spcPts val="2000"/>
              </a:spcAft>
            </a:pPr>
            <a:r>
              <a:rPr lang="en-US" dirty="0" smtClean="0">
                <a:latin typeface="Arial" panose="020B0604020202020204" pitchFamily="34" charset="0"/>
                <a:ea typeface="Calibri" panose="020F0502020204030204" pitchFamily="34" charset="0"/>
                <a:cs typeface="Arial" panose="020B0604020202020204" pitchFamily="34" charset="0"/>
              </a:rPr>
              <a:t>Is guidance sufficient for special considerations (red blood cell transfusions, neonates)? Do you need more </a:t>
            </a:r>
            <a:r>
              <a:rPr lang="en-US" dirty="0">
                <a:latin typeface="Arial" panose="020B0604020202020204" pitchFamily="34" charset="0"/>
                <a:ea typeface="Calibri" panose="020F0502020204030204" pitchFamily="34" charset="0"/>
                <a:cs typeface="Arial" panose="020B0604020202020204" pitchFamily="34" charset="0"/>
              </a:rPr>
              <a:t>detail or </a:t>
            </a:r>
            <a:r>
              <a:rPr lang="en-US" dirty="0" smtClean="0">
                <a:latin typeface="Arial" panose="020B0604020202020204" pitchFamily="34" charset="0"/>
                <a:ea typeface="Calibri" panose="020F0502020204030204" pitchFamily="34" charset="0"/>
                <a:cs typeface="Arial" panose="020B0604020202020204" pitchFamily="34" charset="0"/>
              </a:rPr>
              <a:t>policy? </a:t>
            </a:r>
          </a:p>
          <a:p>
            <a:pPr marL="0" marR="0">
              <a:lnSpc>
                <a:spcPct val="110000"/>
              </a:lnSpc>
              <a:spcBef>
                <a:spcPts val="0"/>
              </a:spcBef>
              <a:spcAft>
                <a:spcPts val="2000"/>
              </a:spcAft>
            </a:pPr>
            <a:r>
              <a:rPr lang="en-US" dirty="0" smtClean="0">
                <a:latin typeface="Arial" panose="020B0604020202020204" pitchFamily="34" charset="0"/>
                <a:ea typeface="Calibri" panose="020F0502020204030204" pitchFamily="34" charset="0"/>
                <a:cs typeface="Arial" panose="020B0604020202020204" pitchFamily="34" charset="0"/>
              </a:rPr>
              <a:t>Did we fail to address any other concerns?</a:t>
            </a:r>
            <a:endParaRPr lang="en-US" strike="sngStrike" dirty="0" smtClean="0">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
            </a:pPr>
            <a:endParaRPr lang="en-US" dirty="0" smtClean="0"/>
          </a:p>
          <a:p>
            <a:pPr lvl="1"/>
            <a:endParaRPr lang="en-US" dirty="0"/>
          </a:p>
        </p:txBody>
      </p:sp>
      <p:sp>
        <p:nvSpPr>
          <p:cNvPr id="3" name="Title 2"/>
          <p:cNvSpPr>
            <a:spLocks noGrp="1"/>
          </p:cNvSpPr>
          <p:nvPr>
            <p:ph type="title"/>
          </p:nvPr>
        </p:nvSpPr>
        <p:spPr/>
        <p:txBody>
          <a:bodyPr/>
          <a:lstStyle/>
          <a:p>
            <a:r>
              <a:rPr lang="en-US" dirty="0" smtClean="0"/>
              <a:t>Specific Feedback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105287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055" y="1265149"/>
            <a:ext cx="11651770" cy="5850758"/>
          </a:xfrm>
        </p:spPr>
        <p:txBody>
          <a:bodyPr>
            <a:normAutofit/>
          </a:bodyPr>
          <a:lstStyle/>
          <a:p>
            <a:r>
              <a:rPr lang="en-US" dirty="0" smtClean="0"/>
              <a:t>Anticipated Board Review date: June 11-12, 2018</a:t>
            </a:r>
          </a:p>
          <a:p>
            <a:pPr>
              <a:lnSpc>
                <a:spcPct val="120000"/>
              </a:lnSpc>
            </a:pPr>
            <a:r>
              <a:rPr lang="en-US" dirty="0" smtClean="0"/>
              <a:t>Anticipated Implementation date: June 15, 2018 </a:t>
            </a:r>
          </a:p>
          <a:p>
            <a:r>
              <a:rPr lang="en-US" dirty="0" smtClean="0"/>
              <a:t>No programming in UNet</a:t>
            </a:r>
            <a:endParaRPr lang="en-US" sz="2800" dirty="0" smtClean="0"/>
          </a:p>
          <a:p>
            <a:r>
              <a:rPr lang="en-US" dirty="0" smtClean="0"/>
              <a:t>No policy compliance requirements</a:t>
            </a:r>
          </a:p>
          <a:p>
            <a:r>
              <a:rPr lang="en-US" smtClean="0"/>
              <a:t>Current </a:t>
            </a:r>
            <a:r>
              <a:rPr lang="en-US" dirty="0" smtClean="0"/>
              <a:t>guidance is </a:t>
            </a:r>
            <a:r>
              <a:rPr lang="en-US" dirty="0"/>
              <a:t>available </a:t>
            </a:r>
            <a:r>
              <a:rPr lang="en-US" dirty="0" smtClean="0">
                <a:hlinkClick r:id="rId3"/>
              </a:rPr>
              <a:t>here</a:t>
            </a:r>
            <a:r>
              <a:rPr lang="en-US" dirty="0" smtClean="0"/>
              <a:t> under “Other”</a:t>
            </a:r>
          </a:p>
          <a:p>
            <a:r>
              <a:rPr lang="en-US" dirty="0" smtClean="0"/>
              <a:t>Updated guidance, if approved, will be posted on this site.</a:t>
            </a:r>
          </a:p>
          <a:p>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917916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David Marshman, CPTC</a:t>
            </a:r>
          </a:p>
          <a:p>
            <a:pPr marL="0" indent="0">
              <a:spcBef>
                <a:spcPts val="0"/>
              </a:spcBef>
              <a:buNone/>
              <a:defRPr/>
            </a:pPr>
            <a:r>
              <a:rPr lang="en-US" dirty="0" smtClean="0">
                <a:latin typeface="Arial" panose="020B0604020202020204" pitchFamily="34" charset="0"/>
                <a:cs typeface="Arial" panose="020B0604020202020204" pitchFamily="34" charset="0"/>
              </a:rPr>
              <a:t>Operations and Safety Committee Chair                                              </a:t>
            </a:r>
          </a:p>
          <a:p>
            <a:pPr marL="0" indent="0">
              <a:spcBef>
                <a:spcPts val="0"/>
              </a:spcBef>
              <a:buNone/>
              <a:defRPr/>
            </a:pPr>
            <a:r>
              <a:rPr lang="en-US" dirty="0" smtClean="0">
                <a:latin typeface="Arial" panose="020B0604020202020204" pitchFamily="34" charset="0"/>
                <a:cs typeface="Arial" panose="020B0604020202020204" pitchFamily="34" charset="0"/>
              </a:rPr>
              <a:t>David.Marshman@lifelinkfound.org</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Susan Tlusty</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Operations and Safety Committee </a:t>
            </a:r>
            <a:r>
              <a:rPr lang="en-US" dirty="0">
                <a:latin typeface="Arial" panose="020B0604020202020204" pitchFamily="34" charset="0"/>
                <a:cs typeface="Arial" panose="020B0604020202020204" pitchFamily="34" charset="0"/>
              </a:rPr>
              <a:t>Liaison                                               </a:t>
            </a:r>
          </a:p>
          <a:p>
            <a:pPr marL="0" indent="0">
              <a:spcBef>
                <a:spcPts val="0"/>
              </a:spcBef>
              <a:buNone/>
              <a:defRPr/>
            </a:pPr>
            <a:r>
              <a:rPr lang="en-US" dirty="0" smtClean="0">
                <a:latin typeface="Arial" panose="020B0604020202020204" pitchFamily="34" charset="0"/>
                <a:cs typeface="Arial" panose="020B0604020202020204" pitchFamily="34" charset="0"/>
              </a:rPr>
              <a:t>Susan.tlusty@unos.org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7CB4DD36-3E77-48C1-BD50-FF15F831F4D8}">
  <ds:schemaRefs>
    <ds:schemaRef ds:uri="http://schemas.microsoft.com/office/infopath/2007/PartnerControls"/>
    <ds:schemaRef ds:uri="eb91da90-ef78-48fa-8294-c2e3b9c4157a"/>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4B34FF4-C9E3-4129-B431-0D0D031924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2676</TotalTime>
  <Words>805</Words>
  <Application>Microsoft Office PowerPoint</Application>
  <PresentationFormat>Custom</PresentationFormat>
  <Paragraphs>68</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vt:lpstr>
      <vt:lpstr>Myriad Pro</vt:lpstr>
      <vt:lpstr>Symbol</vt:lpstr>
      <vt:lpstr>Wingdings</vt:lpstr>
      <vt:lpstr>Expo</vt:lpstr>
      <vt:lpstr>Guidance for ABO Subtyping Organ Donors for Blood Groups A and AB </vt:lpstr>
      <vt:lpstr>What problem will the proposal solve? </vt:lpstr>
      <vt:lpstr>What are the proposed solutions?</vt:lpstr>
      <vt:lpstr>How will members implement this proposal?</vt:lpstr>
      <vt:lpstr>Specific Feedback </vt:lpstr>
      <vt:lpstr>How will the OPTN implement this proposal?</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164</cp:revision>
  <dcterms:created xsi:type="dcterms:W3CDTF">2010-09-17T15:26:33Z</dcterms:created>
  <dcterms:modified xsi:type="dcterms:W3CDTF">2018-01-31T13:49:16Z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12;#Operations and Safety|1ad761e2-44b3-49be-a1a9-35bfa5efec01</vt:lpwstr>
  </property>
</Properties>
</file>