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ags/tag2.xml" ContentType="application/vnd.openxmlformats-officedocument.presentationml.tag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61"/>
  </p:notesMasterIdLst>
  <p:sldIdLst>
    <p:sldId id="409" r:id="rId2"/>
    <p:sldId id="385" r:id="rId3"/>
    <p:sldId id="383" r:id="rId4"/>
    <p:sldId id="411" r:id="rId5"/>
    <p:sldId id="373" r:id="rId6"/>
    <p:sldId id="268" r:id="rId7"/>
    <p:sldId id="371" r:id="rId8"/>
    <p:sldId id="369" r:id="rId9"/>
    <p:sldId id="368" r:id="rId10"/>
    <p:sldId id="381" r:id="rId11"/>
    <p:sldId id="413" r:id="rId12"/>
    <p:sldId id="348" r:id="rId13"/>
    <p:sldId id="374" r:id="rId14"/>
    <p:sldId id="375" r:id="rId15"/>
    <p:sldId id="362" r:id="rId16"/>
    <p:sldId id="377" r:id="rId17"/>
    <p:sldId id="391" r:id="rId18"/>
    <p:sldId id="427" r:id="rId19"/>
    <p:sldId id="366" r:id="rId20"/>
    <p:sldId id="340" r:id="rId21"/>
    <p:sldId id="367" r:id="rId22"/>
    <p:sldId id="341" r:id="rId23"/>
    <p:sldId id="379" r:id="rId24"/>
    <p:sldId id="342" r:id="rId25"/>
    <p:sldId id="321" r:id="rId26"/>
    <p:sldId id="322" r:id="rId27"/>
    <p:sldId id="323" r:id="rId28"/>
    <p:sldId id="344" r:id="rId29"/>
    <p:sldId id="380" r:id="rId30"/>
    <p:sldId id="324" r:id="rId31"/>
    <p:sldId id="429" r:id="rId32"/>
    <p:sldId id="445" r:id="rId33"/>
    <p:sldId id="447" r:id="rId34"/>
    <p:sldId id="431" r:id="rId35"/>
    <p:sldId id="448" r:id="rId36"/>
    <p:sldId id="443" r:id="rId37"/>
    <p:sldId id="432" r:id="rId38"/>
    <p:sldId id="434" r:id="rId39"/>
    <p:sldId id="435" r:id="rId40"/>
    <p:sldId id="436" r:id="rId41"/>
    <p:sldId id="452" r:id="rId42"/>
    <p:sldId id="415" r:id="rId43"/>
    <p:sldId id="414" r:id="rId44"/>
    <p:sldId id="393" r:id="rId45"/>
    <p:sldId id="394" r:id="rId46"/>
    <p:sldId id="395" r:id="rId47"/>
    <p:sldId id="396" r:id="rId48"/>
    <p:sldId id="398" r:id="rId49"/>
    <p:sldId id="397" r:id="rId50"/>
    <p:sldId id="399" r:id="rId51"/>
    <p:sldId id="400" r:id="rId52"/>
    <p:sldId id="421" r:id="rId53"/>
    <p:sldId id="423" r:id="rId54"/>
    <p:sldId id="425" r:id="rId55"/>
    <p:sldId id="419" r:id="rId56"/>
    <p:sldId id="441" r:id="rId57"/>
    <p:sldId id="418" r:id="rId58"/>
    <p:sldId id="437" r:id="rId59"/>
    <p:sldId id="442" r:id="rId6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88AA"/>
    <a:srgbClr val="FF5050"/>
    <a:srgbClr val="8EBEE6"/>
    <a:srgbClr val="66CCFF"/>
    <a:srgbClr val="3399FF"/>
    <a:srgbClr val="6699FF"/>
    <a:srgbClr val="AEBE12"/>
    <a:srgbClr val="78A5EE"/>
    <a:srgbClr val="0066FF"/>
    <a:srgbClr val="174D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6916" autoAdjust="0"/>
  </p:normalViewPr>
  <p:slideViewPr>
    <p:cSldViewPr snapToGrid="0">
      <p:cViewPr varScale="1">
        <p:scale>
          <a:sx n="61" d="100"/>
          <a:sy n="61" d="100"/>
        </p:scale>
        <p:origin x="871" y="26"/>
      </p:cViewPr>
      <p:guideLst/>
    </p:cSldViewPr>
  </p:slideViewPr>
  <p:notesTextViewPr>
    <p:cViewPr>
      <p:scale>
        <a:sx n="1" d="1"/>
        <a:sy n="1" d="1"/>
      </p:scale>
      <p:origin x="0" y="0"/>
    </p:cViewPr>
  </p:notesTextViewPr>
  <p:sorterViewPr>
    <p:cViewPr varScale="1">
      <p:scale>
        <a:sx n="100" d="100"/>
        <a:sy n="100" d="100"/>
      </p:scale>
      <p:origin x="0" y="-2083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200" b="1" dirty="0"/>
              <a:t>Transplants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850652147630668"/>
          <c:y val="0.17920484278369456"/>
          <c:w val="0.83831888739495275"/>
          <c:h val="0.6639382551119335"/>
        </c:manualLayout>
      </c:layout>
      <c:barChart>
        <c:barDir val="col"/>
        <c:grouping val="stacked"/>
        <c:varyColors val="0"/>
        <c:ser>
          <c:idx val="0"/>
          <c:order val="0"/>
          <c:tx>
            <c:strRef>
              <c:f>Sheet4!$A$16</c:f>
              <c:strCache>
                <c:ptCount val="1"/>
                <c:pt idx="0">
                  <c:v>transplants</c:v>
                </c:pt>
              </c:strCache>
            </c:strRef>
          </c:tx>
          <c:spPr>
            <a:solidFill>
              <a:schemeClr val="accent1"/>
            </a:solidFill>
            <a:ln>
              <a:noFill/>
            </a:ln>
            <a:effectLst/>
          </c:spPr>
          <c:invertIfNegative val="0"/>
          <c:val>
            <c:numRef>
              <c:f>Sheet4!$B$16:$I$16</c:f>
              <c:numCache>
                <c:formatCode>General</c:formatCode>
                <c:ptCount val="8"/>
                <c:pt idx="0">
                  <c:v>28540</c:v>
                </c:pt>
                <c:pt idx="1">
                  <c:v>28053</c:v>
                </c:pt>
                <c:pt idx="2">
                  <c:v>28955</c:v>
                </c:pt>
                <c:pt idx="3">
                  <c:v>29539</c:v>
                </c:pt>
                <c:pt idx="4">
                  <c:v>30974</c:v>
                </c:pt>
                <c:pt idx="5">
                  <c:v>33611</c:v>
                </c:pt>
                <c:pt idx="6">
                  <c:v>34770</c:v>
                </c:pt>
                <c:pt idx="7">
                  <c:v>21043</c:v>
                </c:pt>
              </c:numCache>
            </c:numRef>
          </c:val>
          <c:extLst>
            <c:ext xmlns:c16="http://schemas.microsoft.com/office/drawing/2014/chart" uri="{C3380CC4-5D6E-409C-BE32-E72D297353CC}">
              <c16:uniqueId val="{00000000-D607-4CBB-95BB-1D43B7ED0553}"/>
            </c:ext>
          </c:extLst>
        </c:ser>
        <c:ser>
          <c:idx val="1"/>
          <c:order val="1"/>
          <c:tx>
            <c:strRef>
              <c:f>Sheet4!$A$17</c:f>
              <c:strCache>
                <c:ptCount val="1"/>
                <c:pt idx="0">
                  <c:v>(proj)</c:v>
                </c:pt>
              </c:strCache>
            </c:strRef>
          </c:tx>
          <c:spPr>
            <a:solidFill>
              <a:schemeClr val="accent2"/>
            </a:solidFill>
            <a:ln>
              <a:noFill/>
            </a:ln>
            <a:effectLst/>
          </c:spPr>
          <c:invertIfNegative val="0"/>
          <c:val>
            <c:numRef>
              <c:f>Sheet4!$B$17:$I$17</c:f>
              <c:numCache>
                <c:formatCode>General</c:formatCode>
                <c:ptCount val="8"/>
                <c:pt idx="0">
                  <c:v>0</c:v>
                </c:pt>
                <c:pt idx="1">
                  <c:v>0</c:v>
                </c:pt>
                <c:pt idx="2">
                  <c:v>0</c:v>
                </c:pt>
                <c:pt idx="3">
                  <c:v>0</c:v>
                </c:pt>
                <c:pt idx="4">
                  <c:v>0</c:v>
                </c:pt>
                <c:pt idx="5">
                  <c:v>0</c:v>
                </c:pt>
                <c:pt idx="6">
                  <c:v>0</c:v>
                </c:pt>
                <c:pt idx="7">
                  <c:v>15000</c:v>
                </c:pt>
              </c:numCache>
            </c:numRef>
          </c:val>
          <c:extLst>
            <c:ext xmlns:c16="http://schemas.microsoft.com/office/drawing/2014/chart" uri="{C3380CC4-5D6E-409C-BE32-E72D297353CC}">
              <c16:uniqueId val="{00000001-D607-4CBB-95BB-1D43B7ED0553}"/>
            </c:ext>
          </c:extLst>
        </c:ser>
        <c:dLbls>
          <c:showLegendKey val="0"/>
          <c:showVal val="0"/>
          <c:showCatName val="0"/>
          <c:showSerName val="0"/>
          <c:showPercent val="0"/>
          <c:showBubbleSize val="0"/>
        </c:dLbls>
        <c:gapWidth val="150"/>
        <c:overlap val="100"/>
        <c:axId val="293254096"/>
        <c:axId val="293244944"/>
      </c:barChart>
      <c:catAx>
        <c:axId val="293254096"/>
        <c:scaling>
          <c:orientation val="minMax"/>
        </c:scaling>
        <c:delete val="0"/>
        <c:axPos val="b"/>
        <c:numFmt formatCode="\20\1#"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3244944"/>
        <c:crosses val="autoZero"/>
        <c:auto val="0"/>
        <c:lblAlgn val="ctr"/>
        <c:lblOffset val="100"/>
        <c:noMultiLvlLbl val="0"/>
      </c:catAx>
      <c:valAx>
        <c:axId val="293244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32540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b="1" dirty="0"/>
              <a:t>Deceased Donors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216104158650644"/>
          <c:y val="0.1908068885712341"/>
          <c:w val="0.83790415762154369"/>
          <c:h val="0.6775391736437274"/>
        </c:manualLayout>
      </c:layout>
      <c:barChart>
        <c:barDir val="col"/>
        <c:grouping val="stacked"/>
        <c:varyColors val="0"/>
        <c:ser>
          <c:idx val="0"/>
          <c:order val="0"/>
          <c:tx>
            <c:strRef>
              <c:f>Sheet4!$A$16</c:f>
              <c:strCache>
                <c:ptCount val="1"/>
                <c:pt idx="0">
                  <c:v>Deceased donors</c:v>
                </c:pt>
              </c:strCache>
            </c:strRef>
          </c:tx>
          <c:spPr>
            <a:solidFill>
              <a:schemeClr val="accent1"/>
            </a:solidFill>
            <a:ln>
              <a:noFill/>
            </a:ln>
            <a:effectLst/>
          </c:spPr>
          <c:invertIfNegative val="0"/>
          <c:val>
            <c:numRef>
              <c:f>Sheet4!$B$16:$I$16</c:f>
              <c:numCache>
                <c:formatCode>General</c:formatCode>
                <c:ptCount val="8"/>
                <c:pt idx="0">
                  <c:v>8126</c:v>
                </c:pt>
                <c:pt idx="1">
                  <c:v>8143</c:v>
                </c:pt>
                <c:pt idx="2">
                  <c:v>8269</c:v>
                </c:pt>
                <c:pt idx="3">
                  <c:v>8596</c:v>
                </c:pt>
                <c:pt idx="4">
                  <c:v>9079</c:v>
                </c:pt>
                <c:pt idx="5">
                  <c:v>9971</c:v>
                </c:pt>
                <c:pt idx="6">
                  <c:v>10286</c:v>
                </c:pt>
                <c:pt idx="7">
                  <c:v>6195</c:v>
                </c:pt>
              </c:numCache>
            </c:numRef>
          </c:val>
          <c:extLst>
            <c:ext xmlns:c16="http://schemas.microsoft.com/office/drawing/2014/chart" uri="{C3380CC4-5D6E-409C-BE32-E72D297353CC}">
              <c16:uniqueId val="{00000000-D0A6-4D8A-85F4-E61CD4C0C53B}"/>
            </c:ext>
          </c:extLst>
        </c:ser>
        <c:ser>
          <c:idx val="1"/>
          <c:order val="1"/>
          <c:tx>
            <c:strRef>
              <c:f>Sheet4!$A$17</c:f>
              <c:strCache>
                <c:ptCount val="1"/>
                <c:pt idx="0">
                  <c:v>(proj)</c:v>
                </c:pt>
              </c:strCache>
            </c:strRef>
          </c:tx>
          <c:spPr>
            <a:solidFill>
              <a:schemeClr val="accent2"/>
            </a:solidFill>
            <a:ln>
              <a:noFill/>
            </a:ln>
            <a:effectLst/>
          </c:spPr>
          <c:invertIfNegative val="0"/>
          <c:val>
            <c:numRef>
              <c:f>Sheet4!$B$17:$I$17</c:f>
              <c:numCache>
                <c:formatCode>General</c:formatCode>
                <c:ptCount val="8"/>
                <c:pt idx="0">
                  <c:v>0</c:v>
                </c:pt>
                <c:pt idx="1">
                  <c:v>0</c:v>
                </c:pt>
                <c:pt idx="2">
                  <c:v>0</c:v>
                </c:pt>
                <c:pt idx="3">
                  <c:v>0</c:v>
                </c:pt>
                <c:pt idx="4">
                  <c:v>0</c:v>
                </c:pt>
                <c:pt idx="5">
                  <c:v>0</c:v>
                </c:pt>
                <c:pt idx="6">
                  <c:v>0</c:v>
                </c:pt>
                <c:pt idx="7">
                  <c:v>4425</c:v>
                </c:pt>
              </c:numCache>
            </c:numRef>
          </c:val>
          <c:extLst>
            <c:ext xmlns:c16="http://schemas.microsoft.com/office/drawing/2014/chart" uri="{C3380CC4-5D6E-409C-BE32-E72D297353CC}">
              <c16:uniqueId val="{00000001-D0A6-4D8A-85F4-E61CD4C0C53B}"/>
            </c:ext>
          </c:extLst>
        </c:ser>
        <c:dLbls>
          <c:showLegendKey val="0"/>
          <c:showVal val="0"/>
          <c:showCatName val="0"/>
          <c:showSerName val="0"/>
          <c:showPercent val="0"/>
          <c:showBubbleSize val="0"/>
        </c:dLbls>
        <c:gapWidth val="150"/>
        <c:overlap val="100"/>
        <c:axId val="293254096"/>
        <c:axId val="293244944"/>
      </c:barChart>
      <c:catAx>
        <c:axId val="293254096"/>
        <c:scaling>
          <c:orientation val="minMax"/>
        </c:scaling>
        <c:delete val="0"/>
        <c:axPos val="b"/>
        <c:numFmt formatCode="\20\1#"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3244944"/>
        <c:crosses val="autoZero"/>
        <c:auto val="0"/>
        <c:lblAlgn val="ctr"/>
        <c:lblOffset val="100"/>
        <c:noMultiLvlLbl val="0"/>
      </c:catAx>
      <c:valAx>
        <c:axId val="293244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3254096"/>
        <c:crosses val="autoZero"/>
        <c:crossBetween val="between"/>
      </c:valAx>
      <c:spPr>
        <a:noFill/>
        <a:ln>
          <a:solidFill>
            <a:srgbClr val="FBC01E"/>
          </a:solid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b="1" dirty="0"/>
              <a:t>Living Donors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Sheet4!$A$16</c:f>
              <c:strCache>
                <c:ptCount val="1"/>
                <c:pt idx="0">
                  <c:v>Living donors</c:v>
                </c:pt>
              </c:strCache>
            </c:strRef>
          </c:tx>
          <c:spPr>
            <a:solidFill>
              <a:schemeClr val="accent1"/>
            </a:solidFill>
            <a:ln>
              <a:noFill/>
            </a:ln>
            <a:effectLst/>
          </c:spPr>
          <c:invertIfNegative val="0"/>
          <c:val>
            <c:numRef>
              <c:f>Sheet4!$B$16:$I$16</c:f>
              <c:numCache>
                <c:formatCode>General</c:formatCode>
                <c:ptCount val="8"/>
                <c:pt idx="0">
                  <c:v>6023</c:v>
                </c:pt>
                <c:pt idx="1">
                  <c:v>5867</c:v>
                </c:pt>
                <c:pt idx="2">
                  <c:v>5990</c:v>
                </c:pt>
                <c:pt idx="3">
                  <c:v>5819</c:v>
                </c:pt>
                <c:pt idx="4">
                  <c:v>5992</c:v>
                </c:pt>
                <c:pt idx="5">
                  <c:v>5974</c:v>
                </c:pt>
                <c:pt idx="6">
                  <c:v>6187</c:v>
                </c:pt>
                <c:pt idx="7">
                  <c:v>3924</c:v>
                </c:pt>
              </c:numCache>
            </c:numRef>
          </c:val>
          <c:extLst>
            <c:ext xmlns:c16="http://schemas.microsoft.com/office/drawing/2014/chart" uri="{C3380CC4-5D6E-409C-BE32-E72D297353CC}">
              <c16:uniqueId val="{00000000-C656-45B8-875D-16070CF420FF}"/>
            </c:ext>
          </c:extLst>
        </c:ser>
        <c:ser>
          <c:idx val="1"/>
          <c:order val="1"/>
          <c:tx>
            <c:strRef>
              <c:f>Sheet4!$A$17</c:f>
              <c:strCache>
                <c:ptCount val="1"/>
                <c:pt idx="0">
                  <c:v>(proj)</c:v>
                </c:pt>
              </c:strCache>
            </c:strRef>
          </c:tx>
          <c:spPr>
            <a:solidFill>
              <a:schemeClr val="accent2"/>
            </a:solidFill>
            <a:ln>
              <a:noFill/>
            </a:ln>
            <a:effectLst/>
          </c:spPr>
          <c:invertIfNegative val="0"/>
          <c:val>
            <c:numRef>
              <c:f>Sheet4!$B$17:$I$17</c:f>
              <c:numCache>
                <c:formatCode>General</c:formatCode>
                <c:ptCount val="8"/>
                <c:pt idx="0">
                  <c:v>0</c:v>
                </c:pt>
                <c:pt idx="1">
                  <c:v>0</c:v>
                </c:pt>
                <c:pt idx="2">
                  <c:v>0</c:v>
                </c:pt>
                <c:pt idx="3">
                  <c:v>0</c:v>
                </c:pt>
                <c:pt idx="4">
                  <c:v>0</c:v>
                </c:pt>
                <c:pt idx="5">
                  <c:v>0</c:v>
                </c:pt>
                <c:pt idx="6">
                  <c:v>0</c:v>
                </c:pt>
                <c:pt idx="7">
                  <c:v>2802.8571428571431</c:v>
                </c:pt>
              </c:numCache>
            </c:numRef>
          </c:val>
          <c:extLst>
            <c:ext xmlns:c16="http://schemas.microsoft.com/office/drawing/2014/chart" uri="{C3380CC4-5D6E-409C-BE32-E72D297353CC}">
              <c16:uniqueId val="{00000001-C656-45B8-875D-16070CF420FF}"/>
            </c:ext>
          </c:extLst>
        </c:ser>
        <c:dLbls>
          <c:showLegendKey val="0"/>
          <c:showVal val="0"/>
          <c:showCatName val="0"/>
          <c:showSerName val="0"/>
          <c:showPercent val="0"/>
          <c:showBubbleSize val="0"/>
        </c:dLbls>
        <c:gapWidth val="150"/>
        <c:overlap val="100"/>
        <c:axId val="293254096"/>
        <c:axId val="293244944"/>
      </c:barChart>
      <c:catAx>
        <c:axId val="293254096"/>
        <c:scaling>
          <c:orientation val="minMax"/>
        </c:scaling>
        <c:delete val="0"/>
        <c:axPos val="b"/>
        <c:numFmt formatCode="\20\1#"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3244944"/>
        <c:crosses val="autoZero"/>
        <c:auto val="0"/>
        <c:lblAlgn val="ctr"/>
        <c:lblOffset val="100"/>
        <c:noMultiLvlLbl val="0"/>
      </c:catAx>
      <c:valAx>
        <c:axId val="293244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32540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E77B37-ED39-4C6C-9417-7AB226E0B00A}" type="doc">
      <dgm:prSet loTypeId="urn:microsoft.com/office/officeart/2005/8/layout/hProcess7" loCatId="list" qsTypeId="urn:microsoft.com/office/officeart/2005/8/quickstyle/simple1" qsCatId="simple" csTypeId="urn:microsoft.com/office/officeart/2005/8/colors/accent0_3" csCatId="mainScheme" phldr="1"/>
      <dgm:spPr/>
      <dgm:t>
        <a:bodyPr/>
        <a:lstStyle/>
        <a:p>
          <a:endParaRPr lang="en-US"/>
        </a:p>
      </dgm:t>
    </dgm:pt>
    <dgm:pt modelId="{C2C3C53B-2866-44E7-A84A-24CEF2B101E2}">
      <dgm:prSet phldrT="[Text]" custT="1"/>
      <dgm:spPr>
        <a:solidFill>
          <a:srgbClr val="78A5EE"/>
        </a:solidFill>
        <a:ln>
          <a:noFill/>
        </a:ln>
      </dgm:spPr>
      <dgm:t>
        <a:bodyPr/>
        <a:lstStyle/>
        <a:p>
          <a:r>
            <a:rPr lang="en-US" sz="4800" dirty="0">
              <a:solidFill>
                <a:schemeClr val="tx1"/>
              </a:solidFill>
            </a:rPr>
            <a:t>MISSION</a:t>
          </a:r>
        </a:p>
      </dgm:t>
    </dgm:pt>
    <dgm:pt modelId="{D0C50B96-F291-4F85-BECB-59717961ECBC}" type="parTrans" cxnId="{36625790-AB4C-4491-A256-64E51F75F778}">
      <dgm:prSet/>
      <dgm:spPr/>
      <dgm:t>
        <a:bodyPr/>
        <a:lstStyle/>
        <a:p>
          <a:endParaRPr lang="en-US"/>
        </a:p>
      </dgm:t>
    </dgm:pt>
    <dgm:pt modelId="{93A681E4-A02F-4E9C-824C-6C7846657FD9}" type="sibTrans" cxnId="{36625790-AB4C-4491-A256-64E51F75F778}">
      <dgm:prSet/>
      <dgm:spPr/>
      <dgm:t>
        <a:bodyPr/>
        <a:lstStyle/>
        <a:p>
          <a:endParaRPr lang="en-US"/>
        </a:p>
      </dgm:t>
    </dgm:pt>
    <dgm:pt modelId="{C710F67C-D7A6-4D23-AD74-4202078BDB64}">
      <dgm:prSet phldrT="[Text]"/>
      <dgm:spPr>
        <a:ln>
          <a:noFill/>
        </a:ln>
      </dgm:spPr>
      <dgm:t>
        <a:bodyPr/>
        <a:lstStyle/>
        <a:p>
          <a:r>
            <a:rPr lang="en-US" dirty="0">
              <a:solidFill>
                <a:schemeClr val="tx1"/>
              </a:solidFill>
            </a:rPr>
            <a:t>Advance organ availability and transplantation by uniting and supporting our communities, including transplant and organ donation professionals, patients and donor and recipient families, for the benefit of patients through education, technology and policy development.</a:t>
          </a:r>
        </a:p>
      </dgm:t>
    </dgm:pt>
    <dgm:pt modelId="{570E9DDE-BB15-4C09-9227-3C7813B37189}" type="parTrans" cxnId="{17205B4A-D723-4DF5-A6CD-C0711CAA13DE}">
      <dgm:prSet/>
      <dgm:spPr/>
      <dgm:t>
        <a:bodyPr/>
        <a:lstStyle/>
        <a:p>
          <a:endParaRPr lang="en-US"/>
        </a:p>
      </dgm:t>
    </dgm:pt>
    <dgm:pt modelId="{31696377-1711-4135-A59C-1F3A8DA5F13E}" type="sibTrans" cxnId="{17205B4A-D723-4DF5-A6CD-C0711CAA13DE}">
      <dgm:prSet/>
      <dgm:spPr/>
      <dgm:t>
        <a:bodyPr/>
        <a:lstStyle/>
        <a:p>
          <a:endParaRPr lang="en-US"/>
        </a:p>
      </dgm:t>
    </dgm:pt>
    <dgm:pt modelId="{3A667F61-0914-40D7-8B6A-50E5CD8A5744}">
      <dgm:prSet phldrT="[Text]" custT="1"/>
      <dgm:spPr>
        <a:solidFill>
          <a:srgbClr val="78A5EE"/>
        </a:solidFill>
        <a:ln>
          <a:noFill/>
        </a:ln>
      </dgm:spPr>
      <dgm:t>
        <a:bodyPr/>
        <a:lstStyle/>
        <a:p>
          <a:r>
            <a:rPr lang="en-US" sz="4800" dirty="0">
              <a:solidFill>
                <a:schemeClr val="tx1"/>
              </a:solidFill>
            </a:rPr>
            <a:t>VISION</a:t>
          </a:r>
        </a:p>
      </dgm:t>
    </dgm:pt>
    <dgm:pt modelId="{A6BC1199-CA5F-4860-8781-34CFA95A0C45}" type="parTrans" cxnId="{4A2CA383-40EC-48C1-9570-4575243C937B}">
      <dgm:prSet/>
      <dgm:spPr/>
      <dgm:t>
        <a:bodyPr/>
        <a:lstStyle/>
        <a:p>
          <a:endParaRPr lang="en-US"/>
        </a:p>
      </dgm:t>
    </dgm:pt>
    <dgm:pt modelId="{7C66B50C-A8B6-4C7B-AD69-C83335E40F2F}" type="sibTrans" cxnId="{4A2CA383-40EC-48C1-9570-4575243C937B}">
      <dgm:prSet/>
      <dgm:spPr/>
      <dgm:t>
        <a:bodyPr/>
        <a:lstStyle/>
        <a:p>
          <a:endParaRPr lang="en-US"/>
        </a:p>
      </dgm:t>
    </dgm:pt>
    <dgm:pt modelId="{A51DD19A-2477-4971-B722-9CF96B5AE964}">
      <dgm:prSet phldrT="[Text]"/>
      <dgm:spPr/>
      <dgm:t>
        <a:bodyPr/>
        <a:lstStyle/>
        <a:p>
          <a:r>
            <a:rPr lang="en-US" dirty="0">
              <a:solidFill>
                <a:schemeClr val="tx1"/>
              </a:solidFill>
            </a:rPr>
            <a:t>Promote long, healthy and productive lives for persons with organ failure by promoting maximized organ supply, effective and safe care, and equitable organ allocation and access to transplantation.</a:t>
          </a:r>
        </a:p>
      </dgm:t>
    </dgm:pt>
    <dgm:pt modelId="{01CCF383-C212-47F7-B78A-C69A15FE1606}" type="parTrans" cxnId="{3E4CC528-3619-45D5-8805-9AD1C79BCCB6}">
      <dgm:prSet/>
      <dgm:spPr/>
      <dgm:t>
        <a:bodyPr/>
        <a:lstStyle/>
        <a:p>
          <a:endParaRPr lang="en-US"/>
        </a:p>
      </dgm:t>
    </dgm:pt>
    <dgm:pt modelId="{4D83A851-8B18-4FA9-97B1-3DEC2AD7700D}" type="sibTrans" cxnId="{3E4CC528-3619-45D5-8805-9AD1C79BCCB6}">
      <dgm:prSet/>
      <dgm:spPr/>
      <dgm:t>
        <a:bodyPr/>
        <a:lstStyle/>
        <a:p>
          <a:endParaRPr lang="en-US"/>
        </a:p>
      </dgm:t>
    </dgm:pt>
    <dgm:pt modelId="{B67C6887-CE2B-4DC2-B89A-FA6F814A7D92}">
      <dgm:prSet phldrT="[Text]" custT="1"/>
      <dgm:spPr>
        <a:solidFill>
          <a:srgbClr val="78A5EE"/>
        </a:solidFill>
        <a:ln>
          <a:noFill/>
        </a:ln>
      </dgm:spPr>
      <dgm:t>
        <a:bodyPr/>
        <a:lstStyle/>
        <a:p>
          <a:r>
            <a:rPr lang="en-US" sz="4800" dirty="0">
              <a:solidFill>
                <a:schemeClr val="tx1"/>
              </a:solidFill>
            </a:rPr>
            <a:t>VALUES</a:t>
          </a:r>
        </a:p>
      </dgm:t>
    </dgm:pt>
    <dgm:pt modelId="{A216357D-F3CB-4F5E-9059-93259EFF0615}" type="parTrans" cxnId="{91406318-B393-4AB3-B920-FAF0ADCEDDE0}">
      <dgm:prSet/>
      <dgm:spPr/>
      <dgm:t>
        <a:bodyPr/>
        <a:lstStyle/>
        <a:p>
          <a:endParaRPr lang="en-US"/>
        </a:p>
      </dgm:t>
    </dgm:pt>
    <dgm:pt modelId="{FD08A370-C9D4-447B-8B25-D4265532B992}" type="sibTrans" cxnId="{91406318-B393-4AB3-B920-FAF0ADCEDDE0}">
      <dgm:prSet/>
      <dgm:spPr/>
      <dgm:t>
        <a:bodyPr/>
        <a:lstStyle/>
        <a:p>
          <a:endParaRPr lang="en-US"/>
        </a:p>
      </dgm:t>
    </dgm:pt>
    <dgm:pt modelId="{624D143B-6FBE-4D1F-8CF9-298AB99E0719}">
      <dgm:prSet phldrT="[Text]"/>
      <dgm:spPr/>
      <dgm:t>
        <a:bodyPr/>
        <a:lstStyle/>
        <a:p>
          <a:r>
            <a:rPr lang="en-US" dirty="0">
              <a:solidFill>
                <a:schemeClr val="tx1"/>
              </a:solidFill>
            </a:rPr>
            <a:t>Stewardship</a:t>
          </a:r>
        </a:p>
      </dgm:t>
    </dgm:pt>
    <dgm:pt modelId="{74BC0F29-0105-4506-84D0-C0A42701088B}" type="parTrans" cxnId="{CFF77B82-0DBC-4B41-B3F6-BEAA39251129}">
      <dgm:prSet/>
      <dgm:spPr/>
      <dgm:t>
        <a:bodyPr/>
        <a:lstStyle/>
        <a:p>
          <a:endParaRPr lang="en-US"/>
        </a:p>
      </dgm:t>
    </dgm:pt>
    <dgm:pt modelId="{1A2CA165-BC57-4A13-944C-589959FF9AA4}" type="sibTrans" cxnId="{CFF77B82-0DBC-4B41-B3F6-BEAA39251129}">
      <dgm:prSet/>
      <dgm:spPr/>
      <dgm:t>
        <a:bodyPr/>
        <a:lstStyle/>
        <a:p>
          <a:endParaRPr lang="en-US"/>
        </a:p>
      </dgm:t>
    </dgm:pt>
    <dgm:pt modelId="{0D61E72D-7920-4475-BE15-EA6D77BED656}">
      <dgm:prSet phldrT="[Text]"/>
      <dgm:spPr/>
      <dgm:t>
        <a:bodyPr/>
        <a:lstStyle/>
        <a:p>
          <a:r>
            <a:rPr lang="en-US" dirty="0">
              <a:solidFill>
                <a:schemeClr val="tx1"/>
              </a:solidFill>
            </a:rPr>
            <a:t>Unity</a:t>
          </a:r>
        </a:p>
      </dgm:t>
    </dgm:pt>
    <dgm:pt modelId="{4EC9FB74-943E-4F7C-85DE-F47C595D148A}" type="parTrans" cxnId="{200FE7DE-6C1C-4104-A95D-F4C5CC4460DA}">
      <dgm:prSet/>
      <dgm:spPr/>
      <dgm:t>
        <a:bodyPr/>
        <a:lstStyle/>
        <a:p>
          <a:endParaRPr lang="en-US"/>
        </a:p>
      </dgm:t>
    </dgm:pt>
    <dgm:pt modelId="{4F9077B7-C436-46DD-B6EE-D32C393D3CA6}" type="sibTrans" cxnId="{200FE7DE-6C1C-4104-A95D-F4C5CC4460DA}">
      <dgm:prSet/>
      <dgm:spPr/>
      <dgm:t>
        <a:bodyPr/>
        <a:lstStyle/>
        <a:p>
          <a:endParaRPr lang="en-US"/>
        </a:p>
      </dgm:t>
    </dgm:pt>
    <dgm:pt modelId="{C9051884-FC5B-4677-9E85-F35AB72A43AC}">
      <dgm:prSet phldrT="[Text]"/>
      <dgm:spPr/>
      <dgm:t>
        <a:bodyPr/>
        <a:lstStyle/>
        <a:p>
          <a:r>
            <a:rPr lang="en-US" dirty="0">
              <a:solidFill>
                <a:schemeClr val="tx1"/>
              </a:solidFill>
            </a:rPr>
            <a:t>Trust</a:t>
          </a:r>
        </a:p>
      </dgm:t>
    </dgm:pt>
    <dgm:pt modelId="{967CEB03-4154-4E46-8E69-4D72119E1255}" type="parTrans" cxnId="{E2715D56-FDCD-4CE3-94CA-7F31397BE7B0}">
      <dgm:prSet/>
      <dgm:spPr/>
      <dgm:t>
        <a:bodyPr/>
        <a:lstStyle/>
        <a:p>
          <a:endParaRPr lang="en-US"/>
        </a:p>
      </dgm:t>
    </dgm:pt>
    <dgm:pt modelId="{5D5958DD-82D7-4FDE-AC56-B6AE294753A4}" type="sibTrans" cxnId="{E2715D56-FDCD-4CE3-94CA-7F31397BE7B0}">
      <dgm:prSet/>
      <dgm:spPr/>
      <dgm:t>
        <a:bodyPr/>
        <a:lstStyle/>
        <a:p>
          <a:endParaRPr lang="en-US"/>
        </a:p>
      </dgm:t>
    </dgm:pt>
    <dgm:pt modelId="{04B13B37-1189-40DC-AA94-485376A28866}">
      <dgm:prSet phldrT="[Text]"/>
      <dgm:spPr/>
      <dgm:t>
        <a:bodyPr/>
        <a:lstStyle/>
        <a:p>
          <a:r>
            <a:rPr lang="en-US" dirty="0">
              <a:solidFill>
                <a:schemeClr val="tx1"/>
              </a:solidFill>
            </a:rPr>
            <a:t>Excellence</a:t>
          </a:r>
        </a:p>
      </dgm:t>
    </dgm:pt>
    <dgm:pt modelId="{531CD010-5EC5-41E3-89CF-AD6D494E5C18}" type="parTrans" cxnId="{0C7978B5-2631-4B7D-9A43-7789127DB969}">
      <dgm:prSet/>
      <dgm:spPr/>
      <dgm:t>
        <a:bodyPr/>
        <a:lstStyle/>
        <a:p>
          <a:endParaRPr lang="en-US"/>
        </a:p>
      </dgm:t>
    </dgm:pt>
    <dgm:pt modelId="{B32DECD6-A050-410B-9237-C3F76FE88DB4}" type="sibTrans" cxnId="{0C7978B5-2631-4B7D-9A43-7789127DB969}">
      <dgm:prSet/>
      <dgm:spPr/>
      <dgm:t>
        <a:bodyPr/>
        <a:lstStyle/>
        <a:p>
          <a:endParaRPr lang="en-US"/>
        </a:p>
      </dgm:t>
    </dgm:pt>
    <dgm:pt modelId="{2D7A3BDE-A035-4055-9171-E2EA896FBCF9}">
      <dgm:prSet phldrT="[Text]"/>
      <dgm:spPr/>
      <dgm:t>
        <a:bodyPr/>
        <a:lstStyle/>
        <a:p>
          <a:r>
            <a:rPr lang="en-US" dirty="0">
              <a:solidFill>
                <a:schemeClr val="tx1"/>
              </a:solidFill>
            </a:rPr>
            <a:t>Accountability</a:t>
          </a:r>
        </a:p>
      </dgm:t>
    </dgm:pt>
    <dgm:pt modelId="{77EC9899-8A28-4E82-96B2-4BC64EB8E05B}" type="parTrans" cxnId="{AAF7BF62-779B-4558-80DF-5E65FB0D0865}">
      <dgm:prSet/>
      <dgm:spPr/>
      <dgm:t>
        <a:bodyPr/>
        <a:lstStyle/>
        <a:p>
          <a:endParaRPr lang="en-US"/>
        </a:p>
      </dgm:t>
    </dgm:pt>
    <dgm:pt modelId="{11B03C6D-655C-42D6-BD07-E79BA1319878}" type="sibTrans" cxnId="{AAF7BF62-779B-4558-80DF-5E65FB0D0865}">
      <dgm:prSet/>
      <dgm:spPr/>
      <dgm:t>
        <a:bodyPr/>
        <a:lstStyle/>
        <a:p>
          <a:endParaRPr lang="en-US"/>
        </a:p>
      </dgm:t>
    </dgm:pt>
    <dgm:pt modelId="{5140A765-1D20-4511-97CB-0B7A8561ADD2}" type="pres">
      <dgm:prSet presAssocID="{BBE77B37-ED39-4C6C-9417-7AB226E0B00A}" presName="Name0" presStyleCnt="0">
        <dgm:presLayoutVars>
          <dgm:dir/>
          <dgm:animLvl val="lvl"/>
          <dgm:resizeHandles val="exact"/>
        </dgm:presLayoutVars>
      </dgm:prSet>
      <dgm:spPr/>
      <dgm:t>
        <a:bodyPr/>
        <a:lstStyle/>
        <a:p>
          <a:endParaRPr lang="en-US"/>
        </a:p>
      </dgm:t>
    </dgm:pt>
    <dgm:pt modelId="{C3078C70-9425-4212-B79E-A7340F7F2A2E}" type="pres">
      <dgm:prSet presAssocID="{C2C3C53B-2866-44E7-A84A-24CEF2B101E2}" presName="compositeNode" presStyleCnt="0">
        <dgm:presLayoutVars>
          <dgm:bulletEnabled val="1"/>
        </dgm:presLayoutVars>
      </dgm:prSet>
      <dgm:spPr/>
    </dgm:pt>
    <dgm:pt modelId="{1D3E1CD6-E874-4F7D-B0C4-B3136B51528E}" type="pres">
      <dgm:prSet presAssocID="{C2C3C53B-2866-44E7-A84A-24CEF2B101E2}" presName="bgRect" presStyleLbl="node1" presStyleIdx="0" presStyleCnt="3"/>
      <dgm:spPr/>
      <dgm:t>
        <a:bodyPr/>
        <a:lstStyle/>
        <a:p>
          <a:endParaRPr lang="en-US"/>
        </a:p>
      </dgm:t>
    </dgm:pt>
    <dgm:pt modelId="{7844D070-EB0C-4F2F-A221-FDDA77DC8CA6}" type="pres">
      <dgm:prSet presAssocID="{C2C3C53B-2866-44E7-A84A-24CEF2B101E2}" presName="parentNode" presStyleLbl="node1" presStyleIdx="0" presStyleCnt="3">
        <dgm:presLayoutVars>
          <dgm:chMax val="0"/>
          <dgm:bulletEnabled val="1"/>
        </dgm:presLayoutVars>
      </dgm:prSet>
      <dgm:spPr/>
      <dgm:t>
        <a:bodyPr/>
        <a:lstStyle/>
        <a:p>
          <a:endParaRPr lang="en-US"/>
        </a:p>
      </dgm:t>
    </dgm:pt>
    <dgm:pt modelId="{6368E6DF-C1AA-47F7-9F6D-C14B9B7F4F3A}" type="pres">
      <dgm:prSet presAssocID="{C2C3C53B-2866-44E7-A84A-24CEF2B101E2}" presName="childNode" presStyleLbl="node1" presStyleIdx="0" presStyleCnt="3">
        <dgm:presLayoutVars>
          <dgm:bulletEnabled val="1"/>
        </dgm:presLayoutVars>
      </dgm:prSet>
      <dgm:spPr/>
      <dgm:t>
        <a:bodyPr/>
        <a:lstStyle/>
        <a:p>
          <a:endParaRPr lang="en-US"/>
        </a:p>
      </dgm:t>
    </dgm:pt>
    <dgm:pt modelId="{1B5A5891-7C3E-47D5-AF73-AEE0565CDA69}" type="pres">
      <dgm:prSet presAssocID="{93A681E4-A02F-4E9C-824C-6C7846657FD9}" presName="hSp" presStyleCnt="0"/>
      <dgm:spPr/>
    </dgm:pt>
    <dgm:pt modelId="{B5C7D03B-1434-4264-8E1D-BA727E707964}" type="pres">
      <dgm:prSet presAssocID="{93A681E4-A02F-4E9C-824C-6C7846657FD9}" presName="vProcSp" presStyleCnt="0"/>
      <dgm:spPr/>
    </dgm:pt>
    <dgm:pt modelId="{B91BB85B-8EEB-46CC-9B21-07BA246FDBB7}" type="pres">
      <dgm:prSet presAssocID="{93A681E4-A02F-4E9C-824C-6C7846657FD9}" presName="vSp1" presStyleCnt="0"/>
      <dgm:spPr/>
    </dgm:pt>
    <dgm:pt modelId="{015D17E1-4CF7-4A4C-9802-C5511C817C15}" type="pres">
      <dgm:prSet presAssocID="{93A681E4-A02F-4E9C-824C-6C7846657FD9}" presName="simulatedConn" presStyleLbl="solidFgAcc1" presStyleIdx="0" presStyleCnt="2"/>
      <dgm:spPr>
        <a:solidFill>
          <a:srgbClr val="92D050"/>
        </a:solidFill>
        <a:ln>
          <a:solidFill>
            <a:srgbClr val="92D050"/>
          </a:solidFill>
        </a:ln>
      </dgm:spPr>
    </dgm:pt>
    <dgm:pt modelId="{C021E5A7-3321-4CE8-9C4A-F18411570934}" type="pres">
      <dgm:prSet presAssocID="{93A681E4-A02F-4E9C-824C-6C7846657FD9}" presName="vSp2" presStyleCnt="0"/>
      <dgm:spPr/>
    </dgm:pt>
    <dgm:pt modelId="{94C145CB-4413-4639-A9F4-C697FE691D64}" type="pres">
      <dgm:prSet presAssocID="{93A681E4-A02F-4E9C-824C-6C7846657FD9}" presName="sibTrans" presStyleCnt="0"/>
      <dgm:spPr/>
    </dgm:pt>
    <dgm:pt modelId="{5921B596-7635-411F-8857-21F44EC49D0A}" type="pres">
      <dgm:prSet presAssocID="{3A667F61-0914-40D7-8B6A-50E5CD8A5744}" presName="compositeNode" presStyleCnt="0">
        <dgm:presLayoutVars>
          <dgm:bulletEnabled val="1"/>
        </dgm:presLayoutVars>
      </dgm:prSet>
      <dgm:spPr/>
    </dgm:pt>
    <dgm:pt modelId="{E5CD8756-BB1E-408E-8D2D-4BFECEEFC6F4}" type="pres">
      <dgm:prSet presAssocID="{3A667F61-0914-40D7-8B6A-50E5CD8A5744}" presName="bgRect" presStyleLbl="node1" presStyleIdx="1" presStyleCnt="3"/>
      <dgm:spPr/>
      <dgm:t>
        <a:bodyPr/>
        <a:lstStyle/>
        <a:p>
          <a:endParaRPr lang="en-US"/>
        </a:p>
      </dgm:t>
    </dgm:pt>
    <dgm:pt modelId="{FD1A9202-F5D0-4D30-9A0D-55A2FCFBE66A}" type="pres">
      <dgm:prSet presAssocID="{3A667F61-0914-40D7-8B6A-50E5CD8A5744}" presName="parentNode" presStyleLbl="node1" presStyleIdx="1" presStyleCnt="3">
        <dgm:presLayoutVars>
          <dgm:chMax val="0"/>
          <dgm:bulletEnabled val="1"/>
        </dgm:presLayoutVars>
      </dgm:prSet>
      <dgm:spPr/>
      <dgm:t>
        <a:bodyPr/>
        <a:lstStyle/>
        <a:p>
          <a:endParaRPr lang="en-US"/>
        </a:p>
      </dgm:t>
    </dgm:pt>
    <dgm:pt modelId="{095D589E-B201-485D-AFA6-E2AA3105B6D2}" type="pres">
      <dgm:prSet presAssocID="{3A667F61-0914-40D7-8B6A-50E5CD8A5744}" presName="childNode" presStyleLbl="node1" presStyleIdx="1" presStyleCnt="3">
        <dgm:presLayoutVars>
          <dgm:bulletEnabled val="1"/>
        </dgm:presLayoutVars>
      </dgm:prSet>
      <dgm:spPr/>
      <dgm:t>
        <a:bodyPr/>
        <a:lstStyle/>
        <a:p>
          <a:endParaRPr lang="en-US"/>
        </a:p>
      </dgm:t>
    </dgm:pt>
    <dgm:pt modelId="{B57C2F5B-4848-4DA0-A6E2-AFE58272B1C0}" type="pres">
      <dgm:prSet presAssocID="{7C66B50C-A8B6-4C7B-AD69-C83335E40F2F}" presName="hSp" presStyleCnt="0"/>
      <dgm:spPr/>
    </dgm:pt>
    <dgm:pt modelId="{F6AEEEC6-6534-4716-A89D-6FF797B1C327}" type="pres">
      <dgm:prSet presAssocID="{7C66B50C-A8B6-4C7B-AD69-C83335E40F2F}" presName="vProcSp" presStyleCnt="0"/>
      <dgm:spPr/>
    </dgm:pt>
    <dgm:pt modelId="{7BC5BBF0-2416-4C4D-AFFF-B946E5CE34B2}" type="pres">
      <dgm:prSet presAssocID="{7C66B50C-A8B6-4C7B-AD69-C83335E40F2F}" presName="vSp1" presStyleCnt="0"/>
      <dgm:spPr/>
    </dgm:pt>
    <dgm:pt modelId="{2BFD1B0A-F175-48B8-BCB7-F7B77F2F8FF4}" type="pres">
      <dgm:prSet presAssocID="{7C66B50C-A8B6-4C7B-AD69-C83335E40F2F}" presName="simulatedConn" presStyleLbl="solidFgAcc1" presStyleIdx="1" presStyleCnt="2"/>
      <dgm:spPr>
        <a:solidFill>
          <a:srgbClr val="92D050"/>
        </a:solidFill>
        <a:ln>
          <a:noFill/>
        </a:ln>
      </dgm:spPr>
    </dgm:pt>
    <dgm:pt modelId="{1AA5AB36-8CE3-4BDD-944E-3D619CCCF7CB}" type="pres">
      <dgm:prSet presAssocID="{7C66B50C-A8B6-4C7B-AD69-C83335E40F2F}" presName="vSp2" presStyleCnt="0"/>
      <dgm:spPr/>
    </dgm:pt>
    <dgm:pt modelId="{06E31A5E-162C-42D0-8AD0-7A353E6708CD}" type="pres">
      <dgm:prSet presAssocID="{7C66B50C-A8B6-4C7B-AD69-C83335E40F2F}" presName="sibTrans" presStyleCnt="0"/>
      <dgm:spPr/>
    </dgm:pt>
    <dgm:pt modelId="{F7F93D10-9FA8-41CC-8965-1376E8E9437D}" type="pres">
      <dgm:prSet presAssocID="{B67C6887-CE2B-4DC2-B89A-FA6F814A7D92}" presName="compositeNode" presStyleCnt="0">
        <dgm:presLayoutVars>
          <dgm:bulletEnabled val="1"/>
        </dgm:presLayoutVars>
      </dgm:prSet>
      <dgm:spPr/>
    </dgm:pt>
    <dgm:pt modelId="{4E5A3566-7534-48AE-8F58-20E8097E3CE9}" type="pres">
      <dgm:prSet presAssocID="{B67C6887-CE2B-4DC2-B89A-FA6F814A7D92}" presName="bgRect" presStyleLbl="node1" presStyleIdx="2" presStyleCnt="3"/>
      <dgm:spPr/>
      <dgm:t>
        <a:bodyPr/>
        <a:lstStyle/>
        <a:p>
          <a:endParaRPr lang="en-US"/>
        </a:p>
      </dgm:t>
    </dgm:pt>
    <dgm:pt modelId="{61B1BB51-475E-4421-94EE-AE7F961F5501}" type="pres">
      <dgm:prSet presAssocID="{B67C6887-CE2B-4DC2-B89A-FA6F814A7D92}" presName="parentNode" presStyleLbl="node1" presStyleIdx="2" presStyleCnt="3">
        <dgm:presLayoutVars>
          <dgm:chMax val="0"/>
          <dgm:bulletEnabled val="1"/>
        </dgm:presLayoutVars>
      </dgm:prSet>
      <dgm:spPr/>
      <dgm:t>
        <a:bodyPr/>
        <a:lstStyle/>
        <a:p>
          <a:endParaRPr lang="en-US"/>
        </a:p>
      </dgm:t>
    </dgm:pt>
    <dgm:pt modelId="{2B21D487-3ADB-4D87-8D61-2D878E6FE027}" type="pres">
      <dgm:prSet presAssocID="{B67C6887-CE2B-4DC2-B89A-FA6F814A7D92}" presName="childNode" presStyleLbl="node1" presStyleIdx="2" presStyleCnt="3">
        <dgm:presLayoutVars>
          <dgm:bulletEnabled val="1"/>
        </dgm:presLayoutVars>
      </dgm:prSet>
      <dgm:spPr/>
      <dgm:t>
        <a:bodyPr/>
        <a:lstStyle/>
        <a:p>
          <a:endParaRPr lang="en-US"/>
        </a:p>
      </dgm:t>
    </dgm:pt>
  </dgm:ptLst>
  <dgm:cxnLst>
    <dgm:cxn modelId="{5BD62132-A102-4698-8644-DDCDC2AA44A9}" type="presOf" srcId="{A51DD19A-2477-4971-B722-9CF96B5AE964}" destId="{095D589E-B201-485D-AFA6-E2AA3105B6D2}" srcOrd="0" destOrd="0" presId="urn:microsoft.com/office/officeart/2005/8/layout/hProcess7"/>
    <dgm:cxn modelId="{A99B7883-CEA2-4F33-84E1-F1CAF98DF951}" type="presOf" srcId="{B67C6887-CE2B-4DC2-B89A-FA6F814A7D92}" destId="{61B1BB51-475E-4421-94EE-AE7F961F5501}" srcOrd="1" destOrd="0" presId="urn:microsoft.com/office/officeart/2005/8/layout/hProcess7"/>
    <dgm:cxn modelId="{A13BDC86-3764-40B1-90B5-B149678CCCE6}" type="presOf" srcId="{C710F67C-D7A6-4D23-AD74-4202078BDB64}" destId="{6368E6DF-C1AA-47F7-9F6D-C14B9B7F4F3A}" srcOrd="0" destOrd="0" presId="urn:microsoft.com/office/officeart/2005/8/layout/hProcess7"/>
    <dgm:cxn modelId="{0C7978B5-2631-4B7D-9A43-7789127DB969}" srcId="{B67C6887-CE2B-4DC2-B89A-FA6F814A7D92}" destId="{04B13B37-1189-40DC-AA94-485376A28866}" srcOrd="3" destOrd="0" parTransId="{531CD010-5EC5-41E3-89CF-AD6D494E5C18}" sibTransId="{B32DECD6-A050-410B-9237-C3F76FE88DB4}"/>
    <dgm:cxn modelId="{6F15D608-3C3A-403B-8CE1-A0293A866550}" type="presOf" srcId="{3A667F61-0914-40D7-8B6A-50E5CD8A5744}" destId="{FD1A9202-F5D0-4D30-9A0D-55A2FCFBE66A}" srcOrd="1" destOrd="0" presId="urn:microsoft.com/office/officeart/2005/8/layout/hProcess7"/>
    <dgm:cxn modelId="{877DCF1A-A3F8-4C26-B23D-8C0474C0ADA6}" type="presOf" srcId="{B67C6887-CE2B-4DC2-B89A-FA6F814A7D92}" destId="{4E5A3566-7534-48AE-8F58-20E8097E3CE9}" srcOrd="0" destOrd="0" presId="urn:microsoft.com/office/officeart/2005/8/layout/hProcess7"/>
    <dgm:cxn modelId="{17205B4A-D723-4DF5-A6CD-C0711CAA13DE}" srcId="{C2C3C53B-2866-44E7-A84A-24CEF2B101E2}" destId="{C710F67C-D7A6-4D23-AD74-4202078BDB64}" srcOrd="0" destOrd="0" parTransId="{570E9DDE-BB15-4C09-9227-3C7813B37189}" sibTransId="{31696377-1711-4135-A59C-1F3A8DA5F13E}"/>
    <dgm:cxn modelId="{53665153-8728-4BAA-A9F1-181185D156D1}" type="presOf" srcId="{04B13B37-1189-40DC-AA94-485376A28866}" destId="{2B21D487-3ADB-4D87-8D61-2D878E6FE027}" srcOrd="0" destOrd="3" presId="urn:microsoft.com/office/officeart/2005/8/layout/hProcess7"/>
    <dgm:cxn modelId="{1FECF9E6-5965-4D93-87D1-08A81BE26124}" type="presOf" srcId="{C2C3C53B-2866-44E7-A84A-24CEF2B101E2}" destId="{7844D070-EB0C-4F2F-A221-FDDA77DC8CA6}" srcOrd="1" destOrd="0" presId="urn:microsoft.com/office/officeart/2005/8/layout/hProcess7"/>
    <dgm:cxn modelId="{AAF7BF62-779B-4558-80DF-5E65FB0D0865}" srcId="{B67C6887-CE2B-4DC2-B89A-FA6F814A7D92}" destId="{2D7A3BDE-A035-4055-9171-E2EA896FBCF9}" srcOrd="4" destOrd="0" parTransId="{77EC9899-8A28-4E82-96B2-4BC64EB8E05B}" sibTransId="{11B03C6D-655C-42D6-BD07-E79BA1319878}"/>
    <dgm:cxn modelId="{01D262F0-7DF0-48FB-88D3-DD35844574FF}" type="presOf" srcId="{624D143B-6FBE-4D1F-8CF9-298AB99E0719}" destId="{2B21D487-3ADB-4D87-8D61-2D878E6FE027}" srcOrd="0" destOrd="0" presId="urn:microsoft.com/office/officeart/2005/8/layout/hProcess7"/>
    <dgm:cxn modelId="{91406318-B393-4AB3-B920-FAF0ADCEDDE0}" srcId="{BBE77B37-ED39-4C6C-9417-7AB226E0B00A}" destId="{B67C6887-CE2B-4DC2-B89A-FA6F814A7D92}" srcOrd="2" destOrd="0" parTransId="{A216357D-F3CB-4F5E-9059-93259EFF0615}" sibTransId="{FD08A370-C9D4-447B-8B25-D4265532B992}"/>
    <dgm:cxn modelId="{71BF41CE-47D6-49F3-AEB3-ED19A9942586}" type="presOf" srcId="{C2C3C53B-2866-44E7-A84A-24CEF2B101E2}" destId="{1D3E1CD6-E874-4F7D-B0C4-B3136B51528E}" srcOrd="0" destOrd="0" presId="urn:microsoft.com/office/officeart/2005/8/layout/hProcess7"/>
    <dgm:cxn modelId="{3E4CC528-3619-45D5-8805-9AD1C79BCCB6}" srcId="{3A667F61-0914-40D7-8B6A-50E5CD8A5744}" destId="{A51DD19A-2477-4971-B722-9CF96B5AE964}" srcOrd="0" destOrd="0" parTransId="{01CCF383-C212-47F7-B78A-C69A15FE1606}" sibTransId="{4D83A851-8B18-4FA9-97B1-3DEC2AD7700D}"/>
    <dgm:cxn modelId="{691E925A-BBE1-4599-BECA-FB1406945583}" type="presOf" srcId="{C9051884-FC5B-4677-9E85-F35AB72A43AC}" destId="{2B21D487-3ADB-4D87-8D61-2D878E6FE027}" srcOrd="0" destOrd="2" presId="urn:microsoft.com/office/officeart/2005/8/layout/hProcess7"/>
    <dgm:cxn modelId="{B76C36D8-0023-4B2D-8416-D1F9663A37C5}" type="presOf" srcId="{3A667F61-0914-40D7-8B6A-50E5CD8A5744}" destId="{E5CD8756-BB1E-408E-8D2D-4BFECEEFC6F4}" srcOrd="0" destOrd="0" presId="urn:microsoft.com/office/officeart/2005/8/layout/hProcess7"/>
    <dgm:cxn modelId="{200FE7DE-6C1C-4104-A95D-F4C5CC4460DA}" srcId="{B67C6887-CE2B-4DC2-B89A-FA6F814A7D92}" destId="{0D61E72D-7920-4475-BE15-EA6D77BED656}" srcOrd="1" destOrd="0" parTransId="{4EC9FB74-943E-4F7C-85DE-F47C595D148A}" sibTransId="{4F9077B7-C436-46DD-B6EE-D32C393D3CA6}"/>
    <dgm:cxn modelId="{CC2F654A-3ADA-4C71-8B1F-441C55B06619}" type="presOf" srcId="{2D7A3BDE-A035-4055-9171-E2EA896FBCF9}" destId="{2B21D487-3ADB-4D87-8D61-2D878E6FE027}" srcOrd="0" destOrd="4" presId="urn:microsoft.com/office/officeart/2005/8/layout/hProcess7"/>
    <dgm:cxn modelId="{CFF77B82-0DBC-4B41-B3F6-BEAA39251129}" srcId="{B67C6887-CE2B-4DC2-B89A-FA6F814A7D92}" destId="{624D143B-6FBE-4D1F-8CF9-298AB99E0719}" srcOrd="0" destOrd="0" parTransId="{74BC0F29-0105-4506-84D0-C0A42701088B}" sibTransId="{1A2CA165-BC57-4A13-944C-589959FF9AA4}"/>
    <dgm:cxn modelId="{4A2CA383-40EC-48C1-9570-4575243C937B}" srcId="{BBE77B37-ED39-4C6C-9417-7AB226E0B00A}" destId="{3A667F61-0914-40D7-8B6A-50E5CD8A5744}" srcOrd="1" destOrd="0" parTransId="{A6BC1199-CA5F-4860-8781-34CFA95A0C45}" sibTransId="{7C66B50C-A8B6-4C7B-AD69-C83335E40F2F}"/>
    <dgm:cxn modelId="{B8EEEEF2-181B-41EB-A5B6-19DF0F0B3528}" type="presOf" srcId="{0D61E72D-7920-4475-BE15-EA6D77BED656}" destId="{2B21D487-3ADB-4D87-8D61-2D878E6FE027}" srcOrd="0" destOrd="1" presId="urn:microsoft.com/office/officeart/2005/8/layout/hProcess7"/>
    <dgm:cxn modelId="{E2715D56-FDCD-4CE3-94CA-7F31397BE7B0}" srcId="{B67C6887-CE2B-4DC2-B89A-FA6F814A7D92}" destId="{C9051884-FC5B-4677-9E85-F35AB72A43AC}" srcOrd="2" destOrd="0" parTransId="{967CEB03-4154-4E46-8E69-4D72119E1255}" sibTransId="{5D5958DD-82D7-4FDE-AC56-B6AE294753A4}"/>
    <dgm:cxn modelId="{7ED8E31E-4477-4480-8C75-DF1AB04EC69B}" type="presOf" srcId="{BBE77B37-ED39-4C6C-9417-7AB226E0B00A}" destId="{5140A765-1D20-4511-97CB-0B7A8561ADD2}" srcOrd="0" destOrd="0" presId="urn:microsoft.com/office/officeart/2005/8/layout/hProcess7"/>
    <dgm:cxn modelId="{36625790-AB4C-4491-A256-64E51F75F778}" srcId="{BBE77B37-ED39-4C6C-9417-7AB226E0B00A}" destId="{C2C3C53B-2866-44E7-A84A-24CEF2B101E2}" srcOrd="0" destOrd="0" parTransId="{D0C50B96-F291-4F85-BECB-59717961ECBC}" sibTransId="{93A681E4-A02F-4E9C-824C-6C7846657FD9}"/>
    <dgm:cxn modelId="{9F9DBD67-F25C-4B39-8096-B537D3CE5107}" type="presParOf" srcId="{5140A765-1D20-4511-97CB-0B7A8561ADD2}" destId="{C3078C70-9425-4212-B79E-A7340F7F2A2E}" srcOrd="0" destOrd="0" presId="urn:microsoft.com/office/officeart/2005/8/layout/hProcess7"/>
    <dgm:cxn modelId="{1793050E-CF91-4976-95DE-013962EBB820}" type="presParOf" srcId="{C3078C70-9425-4212-B79E-A7340F7F2A2E}" destId="{1D3E1CD6-E874-4F7D-B0C4-B3136B51528E}" srcOrd="0" destOrd="0" presId="urn:microsoft.com/office/officeart/2005/8/layout/hProcess7"/>
    <dgm:cxn modelId="{7F314BD8-C9DA-460C-A493-56984E3B82BD}" type="presParOf" srcId="{C3078C70-9425-4212-B79E-A7340F7F2A2E}" destId="{7844D070-EB0C-4F2F-A221-FDDA77DC8CA6}" srcOrd="1" destOrd="0" presId="urn:microsoft.com/office/officeart/2005/8/layout/hProcess7"/>
    <dgm:cxn modelId="{F46E179C-174C-4408-AD31-ECA8C68C57DC}" type="presParOf" srcId="{C3078C70-9425-4212-B79E-A7340F7F2A2E}" destId="{6368E6DF-C1AA-47F7-9F6D-C14B9B7F4F3A}" srcOrd="2" destOrd="0" presId="urn:microsoft.com/office/officeart/2005/8/layout/hProcess7"/>
    <dgm:cxn modelId="{C69CD4F5-FF0B-4474-A8FC-BCDD9466FBAA}" type="presParOf" srcId="{5140A765-1D20-4511-97CB-0B7A8561ADD2}" destId="{1B5A5891-7C3E-47D5-AF73-AEE0565CDA69}" srcOrd="1" destOrd="0" presId="urn:microsoft.com/office/officeart/2005/8/layout/hProcess7"/>
    <dgm:cxn modelId="{7F3804FC-22B0-475F-A8F8-7AF8B6C56006}" type="presParOf" srcId="{5140A765-1D20-4511-97CB-0B7A8561ADD2}" destId="{B5C7D03B-1434-4264-8E1D-BA727E707964}" srcOrd="2" destOrd="0" presId="urn:microsoft.com/office/officeart/2005/8/layout/hProcess7"/>
    <dgm:cxn modelId="{8B5E0B00-EAFF-4101-BD80-55529FD975C5}" type="presParOf" srcId="{B5C7D03B-1434-4264-8E1D-BA727E707964}" destId="{B91BB85B-8EEB-46CC-9B21-07BA246FDBB7}" srcOrd="0" destOrd="0" presId="urn:microsoft.com/office/officeart/2005/8/layout/hProcess7"/>
    <dgm:cxn modelId="{5215551A-2BDF-47EF-8972-2E6CC57BE7C9}" type="presParOf" srcId="{B5C7D03B-1434-4264-8E1D-BA727E707964}" destId="{015D17E1-4CF7-4A4C-9802-C5511C817C15}" srcOrd="1" destOrd="0" presId="urn:microsoft.com/office/officeart/2005/8/layout/hProcess7"/>
    <dgm:cxn modelId="{EEC94E0A-EC42-4754-9955-6CF3D8C57808}" type="presParOf" srcId="{B5C7D03B-1434-4264-8E1D-BA727E707964}" destId="{C021E5A7-3321-4CE8-9C4A-F18411570934}" srcOrd="2" destOrd="0" presId="urn:microsoft.com/office/officeart/2005/8/layout/hProcess7"/>
    <dgm:cxn modelId="{073D278E-7D7D-4C82-81E3-7F71DF034415}" type="presParOf" srcId="{5140A765-1D20-4511-97CB-0B7A8561ADD2}" destId="{94C145CB-4413-4639-A9F4-C697FE691D64}" srcOrd="3" destOrd="0" presId="urn:microsoft.com/office/officeart/2005/8/layout/hProcess7"/>
    <dgm:cxn modelId="{3E1E5BC7-FEDB-4CB6-A6A9-67F8CE6221A5}" type="presParOf" srcId="{5140A765-1D20-4511-97CB-0B7A8561ADD2}" destId="{5921B596-7635-411F-8857-21F44EC49D0A}" srcOrd="4" destOrd="0" presId="urn:microsoft.com/office/officeart/2005/8/layout/hProcess7"/>
    <dgm:cxn modelId="{78217198-F08B-4D6D-890F-E55737B32943}" type="presParOf" srcId="{5921B596-7635-411F-8857-21F44EC49D0A}" destId="{E5CD8756-BB1E-408E-8D2D-4BFECEEFC6F4}" srcOrd="0" destOrd="0" presId="urn:microsoft.com/office/officeart/2005/8/layout/hProcess7"/>
    <dgm:cxn modelId="{9C445BA7-F87D-48DE-A024-4BCD8B38504A}" type="presParOf" srcId="{5921B596-7635-411F-8857-21F44EC49D0A}" destId="{FD1A9202-F5D0-4D30-9A0D-55A2FCFBE66A}" srcOrd="1" destOrd="0" presId="urn:microsoft.com/office/officeart/2005/8/layout/hProcess7"/>
    <dgm:cxn modelId="{FA183D65-5C15-4839-9543-C2C673469A6E}" type="presParOf" srcId="{5921B596-7635-411F-8857-21F44EC49D0A}" destId="{095D589E-B201-485D-AFA6-E2AA3105B6D2}" srcOrd="2" destOrd="0" presId="urn:microsoft.com/office/officeart/2005/8/layout/hProcess7"/>
    <dgm:cxn modelId="{B2B58622-28C9-409C-8E8B-BB61FDA8C7AA}" type="presParOf" srcId="{5140A765-1D20-4511-97CB-0B7A8561ADD2}" destId="{B57C2F5B-4848-4DA0-A6E2-AFE58272B1C0}" srcOrd="5" destOrd="0" presId="urn:microsoft.com/office/officeart/2005/8/layout/hProcess7"/>
    <dgm:cxn modelId="{BF5557FB-B73E-4F6C-898C-CDDEBB05DAE8}" type="presParOf" srcId="{5140A765-1D20-4511-97CB-0B7A8561ADD2}" destId="{F6AEEEC6-6534-4716-A89D-6FF797B1C327}" srcOrd="6" destOrd="0" presId="urn:microsoft.com/office/officeart/2005/8/layout/hProcess7"/>
    <dgm:cxn modelId="{A75ED41F-7802-47C9-BE18-C5CD560C644C}" type="presParOf" srcId="{F6AEEEC6-6534-4716-A89D-6FF797B1C327}" destId="{7BC5BBF0-2416-4C4D-AFFF-B946E5CE34B2}" srcOrd="0" destOrd="0" presId="urn:microsoft.com/office/officeart/2005/8/layout/hProcess7"/>
    <dgm:cxn modelId="{977197DB-DEB3-4DC2-9682-C2E04FD14785}" type="presParOf" srcId="{F6AEEEC6-6534-4716-A89D-6FF797B1C327}" destId="{2BFD1B0A-F175-48B8-BCB7-F7B77F2F8FF4}" srcOrd="1" destOrd="0" presId="urn:microsoft.com/office/officeart/2005/8/layout/hProcess7"/>
    <dgm:cxn modelId="{9FAD5C03-3419-4900-B623-E08A2FCE76C3}" type="presParOf" srcId="{F6AEEEC6-6534-4716-A89D-6FF797B1C327}" destId="{1AA5AB36-8CE3-4BDD-944E-3D619CCCF7CB}" srcOrd="2" destOrd="0" presId="urn:microsoft.com/office/officeart/2005/8/layout/hProcess7"/>
    <dgm:cxn modelId="{9FF57A17-C781-4E8B-B7F4-243F0567B60A}" type="presParOf" srcId="{5140A765-1D20-4511-97CB-0B7A8561ADD2}" destId="{06E31A5E-162C-42D0-8AD0-7A353E6708CD}" srcOrd="7" destOrd="0" presId="urn:microsoft.com/office/officeart/2005/8/layout/hProcess7"/>
    <dgm:cxn modelId="{5CE0215B-A2B3-4347-9640-EE96A6BA539D}" type="presParOf" srcId="{5140A765-1D20-4511-97CB-0B7A8561ADD2}" destId="{F7F93D10-9FA8-41CC-8965-1376E8E9437D}" srcOrd="8" destOrd="0" presId="urn:microsoft.com/office/officeart/2005/8/layout/hProcess7"/>
    <dgm:cxn modelId="{475A338E-79A0-4153-9CCC-75BB14D21D79}" type="presParOf" srcId="{F7F93D10-9FA8-41CC-8965-1376E8E9437D}" destId="{4E5A3566-7534-48AE-8F58-20E8097E3CE9}" srcOrd="0" destOrd="0" presId="urn:microsoft.com/office/officeart/2005/8/layout/hProcess7"/>
    <dgm:cxn modelId="{30C64034-2425-4672-87D0-3E60FAC5FED2}" type="presParOf" srcId="{F7F93D10-9FA8-41CC-8965-1376E8E9437D}" destId="{61B1BB51-475E-4421-94EE-AE7F961F5501}" srcOrd="1" destOrd="0" presId="urn:microsoft.com/office/officeart/2005/8/layout/hProcess7"/>
    <dgm:cxn modelId="{F72C203D-D08A-46FD-8286-4134CAA56A8D}" type="presParOf" srcId="{F7F93D10-9FA8-41CC-8965-1376E8E9437D}" destId="{2B21D487-3ADB-4D87-8D61-2D878E6FE027}"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EA487E1-7E55-4DA7-9B6E-D6610C8BCF06}"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US"/>
        </a:p>
      </dgm:t>
    </dgm:pt>
    <dgm:pt modelId="{D86D6C7A-9BBE-4695-9B30-2991A8EB4D5D}">
      <dgm:prSet phldrT="[Text]" custT="1"/>
      <dgm:spPr>
        <a:solidFill>
          <a:schemeClr val="bg2">
            <a:lumMod val="50000"/>
          </a:schemeClr>
        </a:solidFill>
      </dgm:spPr>
      <dgm:t>
        <a:bodyPr/>
        <a:lstStyle/>
        <a:p>
          <a:r>
            <a:rPr lang="en-US" sz="2600" dirty="0"/>
            <a:t>Systems Performance Committee</a:t>
          </a:r>
        </a:p>
        <a:p>
          <a:r>
            <a:rPr lang="en-US" sz="2000" i="1" dirty="0"/>
            <a:t>Diane Brockmeier</a:t>
          </a:r>
          <a:endParaRPr lang="en-US" sz="1400" i="1" dirty="0"/>
        </a:p>
        <a:p>
          <a:r>
            <a:rPr lang="en-US" sz="2000" i="1" dirty="0"/>
            <a:t>Matt Cooper</a:t>
          </a:r>
        </a:p>
      </dgm:t>
    </dgm:pt>
    <dgm:pt modelId="{1C63AFC1-3E96-418F-9155-EB5866346ED3}" type="parTrans" cxnId="{C052B9CA-CB13-4F35-B9FB-12982DFBDDAF}">
      <dgm:prSet/>
      <dgm:spPr/>
      <dgm:t>
        <a:bodyPr/>
        <a:lstStyle/>
        <a:p>
          <a:endParaRPr lang="en-US"/>
        </a:p>
      </dgm:t>
    </dgm:pt>
    <dgm:pt modelId="{7EBD330D-CFCA-4E91-B680-5A096570373D}" type="sibTrans" cxnId="{C052B9CA-CB13-4F35-B9FB-12982DFBDDAF}">
      <dgm:prSet/>
      <dgm:spPr/>
      <dgm:t>
        <a:bodyPr/>
        <a:lstStyle/>
        <a:p>
          <a:endParaRPr lang="en-US"/>
        </a:p>
      </dgm:t>
    </dgm:pt>
    <dgm:pt modelId="{0AB9C6CC-072C-41B2-A6C5-513941907111}">
      <dgm:prSet phldrT="[Text]" custT="1"/>
      <dgm:spPr>
        <a:solidFill>
          <a:schemeClr val="bg2">
            <a:lumMod val="75000"/>
          </a:schemeClr>
        </a:solidFill>
      </dgm:spPr>
      <dgm:t>
        <a:bodyPr/>
        <a:lstStyle/>
        <a:p>
          <a:r>
            <a:rPr lang="en-US" sz="2100" dirty="0"/>
            <a:t>Systems Dynamics            Work Group</a:t>
          </a:r>
        </a:p>
        <a:p>
          <a:r>
            <a:rPr lang="en-US" sz="1800" i="1" dirty="0"/>
            <a:t>Jeff Orlowski, Stuart Sweet</a:t>
          </a:r>
        </a:p>
      </dgm:t>
    </dgm:pt>
    <dgm:pt modelId="{C6B3BA22-7D51-4A64-BFF1-75E11963208A}" type="parTrans" cxnId="{A296D839-D689-4571-BFBC-379DB4DB97DD}">
      <dgm:prSet/>
      <dgm:spPr>
        <a:ln w="76200">
          <a:solidFill>
            <a:srgbClr val="FFC000"/>
          </a:solidFill>
        </a:ln>
      </dgm:spPr>
      <dgm:t>
        <a:bodyPr/>
        <a:lstStyle/>
        <a:p>
          <a:endParaRPr lang="en-US"/>
        </a:p>
      </dgm:t>
    </dgm:pt>
    <dgm:pt modelId="{9ADC4D20-B996-410D-8051-5673FB30D562}" type="sibTrans" cxnId="{A296D839-D689-4571-BFBC-379DB4DB97DD}">
      <dgm:prSet/>
      <dgm:spPr/>
      <dgm:t>
        <a:bodyPr/>
        <a:lstStyle/>
        <a:p>
          <a:endParaRPr lang="en-US"/>
        </a:p>
      </dgm:t>
    </dgm:pt>
    <dgm:pt modelId="{86F25850-ACE0-43FC-B087-CC8098AECA51}">
      <dgm:prSet phldrT="[Text]" custT="1"/>
      <dgm:spPr>
        <a:solidFill>
          <a:schemeClr val="bg2">
            <a:lumMod val="75000"/>
          </a:schemeClr>
        </a:solidFill>
      </dgm:spPr>
      <dgm:t>
        <a:bodyPr/>
        <a:lstStyle/>
        <a:p>
          <a:r>
            <a:rPr lang="en-US" sz="2400" dirty="0"/>
            <a:t>OPO Work Group</a:t>
          </a:r>
        </a:p>
        <a:p>
          <a:r>
            <a:rPr lang="en-US" sz="1800" i="1" u="none" dirty="0"/>
            <a:t>Susan Gunderson,                 Tom Pearson</a:t>
          </a:r>
        </a:p>
      </dgm:t>
    </dgm:pt>
    <dgm:pt modelId="{6DB51010-4065-498C-9DF8-F4AF78E2B483}" type="parTrans" cxnId="{4DAEBDFB-35F5-43A1-BC32-BC0A5E05C1E6}">
      <dgm:prSet/>
      <dgm:spPr>
        <a:ln w="76200">
          <a:solidFill>
            <a:schemeClr val="accent1"/>
          </a:solidFill>
        </a:ln>
      </dgm:spPr>
      <dgm:t>
        <a:bodyPr/>
        <a:lstStyle/>
        <a:p>
          <a:endParaRPr lang="en-US"/>
        </a:p>
      </dgm:t>
    </dgm:pt>
    <dgm:pt modelId="{74DBA4CC-1280-42EB-B5C6-DC537D49C878}" type="sibTrans" cxnId="{4DAEBDFB-35F5-43A1-BC32-BC0A5E05C1E6}">
      <dgm:prSet/>
      <dgm:spPr/>
      <dgm:t>
        <a:bodyPr/>
        <a:lstStyle/>
        <a:p>
          <a:endParaRPr lang="en-US"/>
        </a:p>
      </dgm:t>
    </dgm:pt>
    <dgm:pt modelId="{32FD485A-4E53-43E8-A404-8F2C5ED3F252}">
      <dgm:prSet phldrT="[Text]" custT="1"/>
      <dgm:spPr>
        <a:solidFill>
          <a:schemeClr val="bg2">
            <a:lumMod val="75000"/>
          </a:schemeClr>
        </a:solidFill>
      </dgm:spPr>
      <dgm:t>
        <a:bodyPr/>
        <a:lstStyle/>
        <a:p>
          <a:r>
            <a:rPr lang="en-US" sz="2400" dirty="0"/>
            <a:t>Transplant Program      Work Group</a:t>
          </a:r>
        </a:p>
        <a:p>
          <a:r>
            <a:rPr lang="en-US" sz="1900" i="1" dirty="0"/>
            <a:t>Lisa Stocks, Alan Reed</a:t>
          </a:r>
        </a:p>
        <a:p>
          <a:endParaRPr lang="en-US" sz="1900" dirty="0"/>
        </a:p>
      </dgm:t>
    </dgm:pt>
    <dgm:pt modelId="{FAD830B3-6EF3-4679-9226-07672498CE72}" type="parTrans" cxnId="{83BC25EA-7AA7-45F6-9284-84481AA34657}">
      <dgm:prSet/>
      <dgm:spPr>
        <a:ln w="76200">
          <a:solidFill>
            <a:srgbClr val="FFC000"/>
          </a:solidFill>
        </a:ln>
      </dgm:spPr>
      <dgm:t>
        <a:bodyPr/>
        <a:lstStyle/>
        <a:p>
          <a:endParaRPr lang="en-US"/>
        </a:p>
      </dgm:t>
    </dgm:pt>
    <dgm:pt modelId="{C5DAA018-AB20-4229-BC9C-DD12717D9298}" type="sibTrans" cxnId="{83BC25EA-7AA7-45F6-9284-84481AA34657}">
      <dgm:prSet/>
      <dgm:spPr/>
      <dgm:t>
        <a:bodyPr/>
        <a:lstStyle/>
        <a:p>
          <a:endParaRPr lang="en-US"/>
        </a:p>
      </dgm:t>
    </dgm:pt>
    <dgm:pt modelId="{A783519A-8C93-46A7-8E10-FB40DA7E1777}" type="pres">
      <dgm:prSet presAssocID="{8EA487E1-7E55-4DA7-9B6E-D6610C8BCF06}" presName="Name0" presStyleCnt="0">
        <dgm:presLayoutVars>
          <dgm:chMax val="1"/>
          <dgm:chPref val="1"/>
          <dgm:dir/>
          <dgm:animOne val="branch"/>
          <dgm:animLvl val="lvl"/>
        </dgm:presLayoutVars>
      </dgm:prSet>
      <dgm:spPr/>
      <dgm:t>
        <a:bodyPr/>
        <a:lstStyle/>
        <a:p>
          <a:endParaRPr lang="en-US"/>
        </a:p>
      </dgm:t>
    </dgm:pt>
    <dgm:pt modelId="{D76E5F32-4094-41A5-869C-65BD734EBB70}" type="pres">
      <dgm:prSet presAssocID="{D86D6C7A-9BBE-4695-9B30-2991A8EB4D5D}" presName="singleCycle" presStyleCnt="0"/>
      <dgm:spPr/>
    </dgm:pt>
    <dgm:pt modelId="{E3B332F0-9C86-449E-A7D6-FB27253F5F3D}" type="pres">
      <dgm:prSet presAssocID="{D86D6C7A-9BBE-4695-9B30-2991A8EB4D5D}" presName="singleCenter" presStyleLbl="node1" presStyleIdx="0" presStyleCnt="4" custScaleX="179277" custScaleY="140715" custLinFactNeighborX="-619" custLinFactNeighborY="-8477">
        <dgm:presLayoutVars>
          <dgm:chMax val="7"/>
          <dgm:chPref val="7"/>
        </dgm:presLayoutVars>
      </dgm:prSet>
      <dgm:spPr/>
      <dgm:t>
        <a:bodyPr/>
        <a:lstStyle/>
        <a:p>
          <a:endParaRPr lang="en-US"/>
        </a:p>
      </dgm:t>
    </dgm:pt>
    <dgm:pt modelId="{6832F6D5-7E4E-44FE-A7B4-A47A896EC39E}" type="pres">
      <dgm:prSet presAssocID="{C6B3BA22-7D51-4A64-BFF1-75E11963208A}" presName="Name56" presStyleLbl="parChTrans1D2" presStyleIdx="0" presStyleCnt="3"/>
      <dgm:spPr/>
      <dgm:t>
        <a:bodyPr/>
        <a:lstStyle/>
        <a:p>
          <a:endParaRPr lang="en-US"/>
        </a:p>
      </dgm:t>
    </dgm:pt>
    <dgm:pt modelId="{CEBE2C85-D567-46D7-8082-C739829919FE}" type="pres">
      <dgm:prSet presAssocID="{0AB9C6CC-072C-41B2-A6C5-513941907111}" presName="text0" presStyleLbl="node1" presStyleIdx="1" presStyleCnt="4" custScaleX="307725" custScaleY="148238">
        <dgm:presLayoutVars>
          <dgm:bulletEnabled val="1"/>
        </dgm:presLayoutVars>
      </dgm:prSet>
      <dgm:spPr/>
      <dgm:t>
        <a:bodyPr/>
        <a:lstStyle/>
        <a:p>
          <a:endParaRPr lang="en-US"/>
        </a:p>
      </dgm:t>
    </dgm:pt>
    <dgm:pt modelId="{B12BCD86-A310-45A6-BC02-F3F38B68D7C9}" type="pres">
      <dgm:prSet presAssocID="{6DB51010-4065-498C-9DF8-F4AF78E2B483}" presName="Name56" presStyleLbl="parChTrans1D2" presStyleIdx="1" presStyleCnt="3"/>
      <dgm:spPr/>
      <dgm:t>
        <a:bodyPr/>
        <a:lstStyle/>
        <a:p>
          <a:endParaRPr lang="en-US"/>
        </a:p>
      </dgm:t>
    </dgm:pt>
    <dgm:pt modelId="{BABD93B8-AA31-4BD3-8D1E-6C36576E090C}" type="pres">
      <dgm:prSet presAssocID="{86F25850-ACE0-43FC-B087-CC8098AECA51}" presName="text0" presStyleLbl="node1" presStyleIdx="2" presStyleCnt="4" custScaleX="296167" custScaleY="123435" custRadScaleRad="158375" custRadScaleInc="220811">
        <dgm:presLayoutVars>
          <dgm:bulletEnabled val="1"/>
        </dgm:presLayoutVars>
      </dgm:prSet>
      <dgm:spPr/>
      <dgm:t>
        <a:bodyPr/>
        <a:lstStyle/>
        <a:p>
          <a:endParaRPr lang="en-US"/>
        </a:p>
      </dgm:t>
    </dgm:pt>
    <dgm:pt modelId="{7FB66CA2-2B12-42E5-A84F-A4DAD7173C10}" type="pres">
      <dgm:prSet presAssocID="{FAD830B3-6EF3-4679-9226-07672498CE72}" presName="Name56" presStyleLbl="parChTrans1D2" presStyleIdx="2" presStyleCnt="3"/>
      <dgm:spPr/>
      <dgm:t>
        <a:bodyPr/>
        <a:lstStyle/>
        <a:p>
          <a:endParaRPr lang="en-US"/>
        </a:p>
      </dgm:t>
    </dgm:pt>
    <dgm:pt modelId="{2BDA55B3-017F-4EBE-9BA6-0CDC27B26AE9}" type="pres">
      <dgm:prSet presAssocID="{32FD485A-4E53-43E8-A404-8F2C5ED3F252}" presName="text0" presStyleLbl="node1" presStyleIdx="3" presStyleCnt="4" custScaleX="321464" custScaleY="151526" custRadScaleRad="162487" custRadScaleInc="-220613">
        <dgm:presLayoutVars>
          <dgm:bulletEnabled val="1"/>
        </dgm:presLayoutVars>
      </dgm:prSet>
      <dgm:spPr/>
      <dgm:t>
        <a:bodyPr/>
        <a:lstStyle/>
        <a:p>
          <a:endParaRPr lang="en-US"/>
        </a:p>
      </dgm:t>
    </dgm:pt>
  </dgm:ptLst>
  <dgm:cxnLst>
    <dgm:cxn modelId="{C052B9CA-CB13-4F35-B9FB-12982DFBDDAF}" srcId="{8EA487E1-7E55-4DA7-9B6E-D6610C8BCF06}" destId="{D86D6C7A-9BBE-4695-9B30-2991A8EB4D5D}" srcOrd="0" destOrd="0" parTransId="{1C63AFC1-3E96-418F-9155-EB5866346ED3}" sibTransId="{7EBD330D-CFCA-4E91-B680-5A096570373D}"/>
    <dgm:cxn modelId="{880C51AB-69AE-41A1-8B2C-B97A7798E776}" type="presOf" srcId="{86F25850-ACE0-43FC-B087-CC8098AECA51}" destId="{BABD93B8-AA31-4BD3-8D1E-6C36576E090C}" srcOrd="0" destOrd="0" presId="urn:microsoft.com/office/officeart/2008/layout/RadialCluster"/>
    <dgm:cxn modelId="{5E6F0595-C354-459C-AF48-95B94DA77DFA}" type="presOf" srcId="{32FD485A-4E53-43E8-A404-8F2C5ED3F252}" destId="{2BDA55B3-017F-4EBE-9BA6-0CDC27B26AE9}" srcOrd="0" destOrd="0" presId="urn:microsoft.com/office/officeart/2008/layout/RadialCluster"/>
    <dgm:cxn modelId="{A296D839-D689-4571-BFBC-379DB4DB97DD}" srcId="{D86D6C7A-9BBE-4695-9B30-2991A8EB4D5D}" destId="{0AB9C6CC-072C-41B2-A6C5-513941907111}" srcOrd="0" destOrd="0" parTransId="{C6B3BA22-7D51-4A64-BFF1-75E11963208A}" sibTransId="{9ADC4D20-B996-410D-8051-5673FB30D562}"/>
    <dgm:cxn modelId="{8EA6C30B-7924-406C-9038-2FA7E9CB1E79}" type="presOf" srcId="{0AB9C6CC-072C-41B2-A6C5-513941907111}" destId="{CEBE2C85-D567-46D7-8082-C739829919FE}" srcOrd="0" destOrd="0" presId="urn:microsoft.com/office/officeart/2008/layout/RadialCluster"/>
    <dgm:cxn modelId="{63588018-4E3E-4EF3-A85C-F065410EDCF0}" type="presOf" srcId="{FAD830B3-6EF3-4679-9226-07672498CE72}" destId="{7FB66CA2-2B12-42E5-A84F-A4DAD7173C10}" srcOrd="0" destOrd="0" presId="urn:microsoft.com/office/officeart/2008/layout/RadialCluster"/>
    <dgm:cxn modelId="{66B7BEB9-EEE2-41C3-AAC9-B23A30E3D399}" type="presOf" srcId="{8EA487E1-7E55-4DA7-9B6E-D6610C8BCF06}" destId="{A783519A-8C93-46A7-8E10-FB40DA7E1777}" srcOrd="0" destOrd="0" presId="urn:microsoft.com/office/officeart/2008/layout/RadialCluster"/>
    <dgm:cxn modelId="{D9FE5204-2135-4F52-B649-667B52032FC6}" type="presOf" srcId="{D86D6C7A-9BBE-4695-9B30-2991A8EB4D5D}" destId="{E3B332F0-9C86-449E-A7D6-FB27253F5F3D}" srcOrd="0" destOrd="0" presId="urn:microsoft.com/office/officeart/2008/layout/RadialCluster"/>
    <dgm:cxn modelId="{96025EC8-157C-4F24-95C1-2405F8308B28}" type="presOf" srcId="{C6B3BA22-7D51-4A64-BFF1-75E11963208A}" destId="{6832F6D5-7E4E-44FE-A7B4-A47A896EC39E}" srcOrd="0" destOrd="0" presId="urn:microsoft.com/office/officeart/2008/layout/RadialCluster"/>
    <dgm:cxn modelId="{CF3C9BF7-8340-46B1-A161-7110FACED601}" type="presOf" srcId="{6DB51010-4065-498C-9DF8-F4AF78E2B483}" destId="{B12BCD86-A310-45A6-BC02-F3F38B68D7C9}" srcOrd="0" destOrd="0" presId="urn:microsoft.com/office/officeart/2008/layout/RadialCluster"/>
    <dgm:cxn modelId="{83BC25EA-7AA7-45F6-9284-84481AA34657}" srcId="{D86D6C7A-9BBE-4695-9B30-2991A8EB4D5D}" destId="{32FD485A-4E53-43E8-A404-8F2C5ED3F252}" srcOrd="2" destOrd="0" parTransId="{FAD830B3-6EF3-4679-9226-07672498CE72}" sibTransId="{C5DAA018-AB20-4229-BC9C-DD12717D9298}"/>
    <dgm:cxn modelId="{4DAEBDFB-35F5-43A1-BC32-BC0A5E05C1E6}" srcId="{D86D6C7A-9BBE-4695-9B30-2991A8EB4D5D}" destId="{86F25850-ACE0-43FC-B087-CC8098AECA51}" srcOrd="1" destOrd="0" parTransId="{6DB51010-4065-498C-9DF8-F4AF78E2B483}" sibTransId="{74DBA4CC-1280-42EB-B5C6-DC537D49C878}"/>
    <dgm:cxn modelId="{979F3583-E060-4C15-80AF-601CB263C686}" type="presParOf" srcId="{A783519A-8C93-46A7-8E10-FB40DA7E1777}" destId="{D76E5F32-4094-41A5-869C-65BD734EBB70}" srcOrd="0" destOrd="0" presId="urn:microsoft.com/office/officeart/2008/layout/RadialCluster"/>
    <dgm:cxn modelId="{18698641-57B0-4CD5-B0CB-AD978666AA41}" type="presParOf" srcId="{D76E5F32-4094-41A5-869C-65BD734EBB70}" destId="{E3B332F0-9C86-449E-A7D6-FB27253F5F3D}" srcOrd="0" destOrd="0" presId="urn:microsoft.com/office/officeart/2008/layout/RadialCluster"/>
    <dgm:cxn modelId="{647BB5C4-66F2-47A8-A8B5-CDF0C8567021}" type="presParOf" srcId="{D76E5F32-4094-41A5-869C-65BD734EBB70}" destId="{6832F6D5-7E4E-44FE-A7B4-A47A896EC39E}" srcOrd="1" destOrd="0" presId="urn:microsoft.com/office/officeart/2008/layout/RadialCluster"/>
    <dgm:cxn modelId="{777AB4B9-A90D-40AB-B4DE-1CFF9AD8A16A}" type="presParOf" srcId="{D76E5F32-4094-41A5-869C-65BD734EBB70}" destId="{CEBE2C85-D567-46D7-8082-C739829919FE}" srcOrd="2" destOrd="0" presId="urn:microsoft.com/office/officeart/2008/layout/RadialCluster"/>
    <dgm:cxn modelId="{13AEB221-4CBC-4AF8-A404-C1008365BA51}" type="presParOf" srcId="{D76E5F32-4094-41A5-869C-65BD734EBB70}" destId="{B12BCD86-A310-45A6-BC02-F3F38B68D7C9}" srcOrd="3" destOrd="0" presId="urn:microsoft.com/office/officeart/2008/layout/RadialCluster"/>
    <dgm:cxn modelId="{05F33FF6-2F28-4F6C-B05E-502330017BED}" type="presParOf" srcId="{D76E5F32-4094-41A5-869C-65BD734EBB70}" destId="{BABD93B8-AA31-4BD3-8D1E-6C36576E090C}" srcOrd="4" destOrd="0" presId="urn:microsoft.com/office/officeart/2008/layout/RadialCluster"/>
    <dgm:cxn modelId="{A32C588C-1B61-42AA-BE0D-FFE88293C1FA}" type="presParOf" srcId="{D76E5F32-4094-41A5-869C-65BD734EBB70}" destId="{7FB66CA2-2B12-42E5-A84F-A4DAD7173C10}" srcOrd="5" destOrd="0" presId="urn:microsoft.com/office/officeart/2008/layout/RadialCluster"/>
    <dgm:cxn modelId="{792868D4-DE26-4790-B230-53BA4473E977}" type="presParOf" srcId="{D76E5F32-4094-41A5-869C-65BD734EBB70}" destId="{2BDA55B3-017F-4EBE-9BA6-0CDC27B26AE9}"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5375F9-6FB2-43CE-B9D1-DAB4D1C3E2ED}" type="doc">
      <dgm:prSet loTypeId="urn:microsoft.com/office/officeart/2005/8/layout/cycle6" loCatId="cycle" qsTypeId="urn:microsoft.com/office/officeart/2005/8/quickstyle/simple1" qsCatId="simple" csTypeId="urn:microsoft.com/office/officeart/2005/8/colors/accent0_3" csCatId="mainScheme" phldr="1"/>
      <dgm:spPr/>
      <dgm:t>
        <a:bodyPr/>
        <a:lstStyle/>
        <a:p>
          <a:endParaRPr lang="en-US"/>
        </a:p>
      </dgm:t>
    </dgm:pt>
    <dgm:pt modelId="{B0AF5D7E-3531-4A29-BC3B-9D87B39A38C5}">
      <dgm:prSet phldrT="[Text]" custT="1"/>
      <dgm:spPr>
        <a:ln>
          <a:noFill/>
        </a:ln>
      </dgm:spPr>
      <dgm:t>
        <a:bodyPr/>
        <a:lstStyle/>
        <a:p>
          <a:r>
            <a:rPr lang="en-US" sz="2400" dirty="0"/>
            <a:t>MPSC monitoring enhancements</a:t>
          </a:r>
        </a:p>
      </dgm:t>
    </dgm:pt>
    <dgm:pt modelId="{7AEDCD64-E46E-4842-B686-449887098710}" type="parTrans" cxnId="{D3BC9D67-1646-4B34-8103-583E8B246B9A}">
      <dgm:prSet/>
      <dgm:spPr/>
      <dgm:t>
        <a:bodyPr/>
        <a:lstStyle/>
        <a:p>
          <a:endParaRPr lang="en-US" sz="3200"/>
        </a:p>
      </dgm:t>
    </dgm:pt>
    <dgm:pt modelId="{2121CDD5-566B-4D99-A2A9-55A30475C730}" type="sibTrans" cxnId="{D3BC9D67-1646-4B34-8103-583E8B246B9A}">
      <dgm:prSet/>
      <dgm:spPr/>
      <dgm:t>
        <a:bodyPr/>
        <a:lstStyle/>
        <a:p>
          <a:endParaRPr lang="en-US" sz="3200"/>
        </a:p>
      </dgm:t>
    </dgm:pt>
    <dgm:pt modelId="{E56A3702-78F2-47B8-8B5A-3FCD3D2FEF1D}">
      <dgm:prSet phldrT="[Text]" custT="1"/>
      <dgm:spPr>
        <a:ln>
          <a:noFill/>
        </a:ln>
      </dgm:spPr>
      <dgm:t>
        <a:bodyPr/>
        <a:lstStyle/>
        <a:p>
          <a:r>
            <a:rPr lang="en-US" sz="2400" dirty="0"/>
            <a:t>Recommendations to external stakeholders</a:t>
          </a:r>
        </a:p>
      </dgm:t>
    </dgm:pt>
    <dgm:pt modelId="{1B4D1DF6-8E50-4EBB-80F5-0E67F5893D28}" type="parTrans" cxnId="{ED6AB812-9ADF-497C-A816-2F93ED93393B}">
      <dgm:prSet/>
      <dgm:spPr/>
      <dgm:t>
        <a:bodyPr/>
        <a:lstStyle/>
        <a:p>
          <a:endParaRPr lang="en-US" sz="3200"/>
        </a:p>
      </dgm:t>
    </dgm:pt>
    <dgm:pt modelId="{4A9B96F1-D0AC-44A8-B4AB-3C3B0D381E66}" type="sibTrans" cxnId="{ED6AB812-9ADF-497C-A816-2F93ED93393B}">
      <dgm:prSet/>
      <dgm:spPr/>
      <dgm:t>
        <a:bodyPr/>
        <a:lstStyle/>
        <a:p>
          <a:endParaRPr lang="en-US" sz="3200"/>
        </a:p>
      </dgm:t>
    </dgm:pt>
    <dgm:pt modelId="{EF9EDFFF-C4D6-47F8-92A3-300AD4500A1C}">
      <dgm:prSet phldrT="[Text]" custT="1"/>
      <dgm:spPr>
        <a:ln>
          <a:noFill/>
        </a:ln>
      </dgm:spPr>
      <dgm:t>
        <a:bodyPr/>
        <a:lstStyle/>
        <a:p>
          <a:r>
            <a:rPr lang="en-US" sz="2400" dirty="0"/>
            <a:t>Collaborative improvement project ideas</a:t>
          </a:r>
        </a:p>
      </dgm:t>
    </dgm:pt>
    <dgm:pt modelId="{E29CC2F2-7976-4C29-818F-90D9908A086C}" type="parTrans" cxnId="{60C07FC1-5A90-4A75-B3F7-7890A1B7B922}">
      <dgm:prSet/>
      <dgm:spPr/>
      <dgm:t>
        <a:bodyPr/>
        <a:lstStyle/>
        <a:p>
          <a:endParaRPr lang="en-US" sz="3200"/>
        </a:p>
      </dgm:t>
    </dgm:pt>
    <dgm:pt modelId="{227A087C-8268-4122-931A-D926B014CA1D}" type="sibTrans" cxnId="{60C07FC1-5A90-4A75-B3F7-7890A1B7B922}">
      <dgm:prSet/>
      <dgm:spPr/>
      <dgm:t>
        <a:bodyPr/>
        <a:lstStyle/>
        <a:p>
          <a:endParaRPr lang="en-US" sz="3200"/>
        </a:p>
      </dgm:t>
    </dgm:pt>
    <dgm:pt modelId="{C07C8429-18A1-4826-A729-D8424BFB2B45}">
      <dgm:prSet phldrT="[Text]" custT="1"/>
      <dgm:spPr>
        <a:ln>
          <a:noFill/>
        </a:ln>
      </dgm:spPr>
      <dgm:t>
        <a:bodyPr/>
        <a:lstStyle/>
        <a:p>
          <a:r>
            <a:rPr lang="en-US" sz="2400" dirty="0"/>
            <a:t>Suggested new research tools</a:t>
          </a:r>
        </a:p>
      </dgm:t>
    </dgm:pt>
    <dgm:pt modelId="{9EB91FBA-DC51-4CAC-8729-D7FA739554A2}" type="parTrans" cxnId="{6AB920D4-05E4-4BB5-B7F0-71C732D3CCAE}">
      <dgm:prSet/>
      <dgm:spPr/>
      <dgm:t>
        <a:bodyPr/>
        <a:lstStyle/>
        <a:p>
          <a:endParaRPr lang="en-US" sz="3200"/>
        </a:p>
      </dgm:t>
    </dgm:pt>
    <dgm:pt modelId="{2CA4D6D1-F24A-45C8-9E29-BAD080E0028F}" type="sibTrans" cxnId="{6AB920D4-05E4-4BB5-B7F0-71C732D3CCAE}">
      <dgm:prSet/>
      <dgm:spPr/>
      <dgm:t>
        <a:bodyPr/>
        <a:lstStyle/>
        <a:p>
          <a:endParaRPr lang="en-US" sz="3200"/>
        </a:p>
      </dgm:t>
    </dgm:pt>
    <dgm:pt modelId="{D89989F0-C26C-4182-9B7B-F75E606356F2}" type="pres">
      <dgm:prSet presAssocID="{4F5375F9-6FB2-43CE-B9D1-DAB4D1C3E2ED}" presName="cycle" presStyleCnt="0">
        <dgm:presLayoutVars>
          <dgm:dir/>
          <dgm:resizeHandles val="exact"/>
        </dgm:presLayoutVars>
      </dgm:prSet>
      <dgm:spPr/>
      <dgm:t>
        <a:bodyPr/>
        <a:lstStyle/>
        <a:p>
          <a:endParaRPr lang="en-US"/>
        </a:p>
      </dgm:t>
    </dgm:pt>
    <dgm:pt modelId="{7BA1420F-02FA-4435-8DFB-80E609E97B5E}" type="pres">
      <dgm:prSet presAssocID="{C07C8429-18A1-4826-A729-D8424BFB2B45}" presName="node" presStyleLbl="node1" presStyleIdx="0" presStyleCnt="4" custScaleX="144461" custScaleY="152538" custRadScaleRad="100068" custRadScaleInc="-7019">
        <dgm:presLayoutVars>
          <dgm:bulletEnabled val="1"/>
        </dgm:presLayoutVars>
      </dgm:prSet>
      <dgm:spPr/>
      <dgm:t>
        <a:bodyPr/>
        <a:lstStyle/>
        <a:p>
          <a:endParaRPr lang="en-US"/>
        </a:p>
      </dgm:t>
    </dgm:pt>
    <dgm:pt modelId="{211FE260-8BE6-4FCC-8AFB-C24FD707661C}" type="pres">
      <dgm:prSet presAssocID="{C07C8429-18A1-4826-A729-D8424BFB2B45}" presName="spNode" presStyleCnt="0"/>
      <dgm:spPr/>
    </dgm:pt>
    <dgm:pt modelId="{AD3E529B-A3BF-46D9-A946-650140D73995}" type="pres">
      <dgm:prSet presAssocID="{2CA4D6D1-F24A-45C8-9E29-BAD080E0028F}" presName="sibTrans" presStyleLbl="sibTrans1D1" presStyleIdx="0" presStyleCnt="4"/>
      <dgm:spPr/>
      <dgm:t>
        <a:bodyPr/>
        <a:lstStyle/>
        <a:p>
          <a:endParaRPr lang="en-US"/>
        </a:p>
      </dgm:t>
    </dgm:pt>
    <dgm:pt modelId="{2BDA3F7D-A4B7-4ACB-A53A-8EA3FF2D0647}" type="pres">
      <dgm:prSet presAssocID="{EF9EDFFF-C4D6-47F8-92A3-300AD4500A1C}" presName="node" presStyleLbl="node1" presStyleIdx="1" presStyleCnt="4" custScaleX="144461" custScaleY="152538">
        <dgm:presLayoutVars>
          <dgm:bulletEnabled val="1"/>
        </dgm:presLayoutVars>
      </dgm:prSet>
      <dgm:spPr/>
      <dgm:t>
        <a:bodyPr/>
        <a:lstStyle/>
        <a:p>
          <a:endParaRPr lang="en-US"/>
        </a:p>
      </dgm:t>
    </dgm:pt>
    <dgm:pt modelId="{EC03C6AD-B8BF-4837-9966-4A31E628F2A7}" type="pres">
      <dgm:prSet presAssocID="{EF9EDFFF-C4D6-47F8-92A3-300AD4500A1C}" presName="spNode" presStyleCnt="0"/>
      <dgm:spPr/>
    </dgm:pt>
    <dgm:pt modelId="{7454E40F-B46E-432E-8E03-0BEDF2019910}" type="pres">
      <dgm:prSet presAssocID="{227A087C-8268-4122-931A-D926B014CA1D}" presName="sibTrans" presStyleLbl="sibTrans1D1" presStyleIdx="1" presStyleCnt="4"/>
      <dgm:spPr/>
      <dgm:t>
        <a:bodyPr/>
        <a:lstStyle/>
        <a:p>
          <a:endParaRPr lang="en-US"/>
        </a:p>
      </dgm:t>
    </dgm:pt>
    <dgm:pt modelId="{A6F4DE52-DE89-4832-B2C2-1A24C256CBEE}" type="pres">
      <dgm:prSet presAssocID="{B0AF5D7E-3531-4A29-BC3B-9D87B39A38C5}" presName="node" presStyleLbl="node1" presStyleIdx="2" presStyleCnt="4" custScaleX="160684" custScaleY="152538">
        <dgm:presLayoutVars>
          <dgm:bulletEnabled val="1"/>
        </dgm:presLayoutVars>
      </dgm:prSet>
      <dgm:spPr/>
      <dgm:t>
        <a:bodyPr/>
        <a:lstStyle/>
        <a:p>
          <a:endParaRPr lang="en-US"/>
        </a:p>
      </dgm:t>
    </dgm:pt>
    <dgm:pt modelId="{19BB8BB0-159F-41B0-B91E-38E189C77B59}" type="pres">
      <dgm:prSet presAssocID="{B0AF5D7E-3531-4A29-BC3B-9D87B39A38C5}" presName="spNode" presStyleCnt="0"/>
      <dgm:spPr/>
    </dgm:pt>
    <dgm:pt modelId="{CAF5DE5E-37AE-40B2-BB3A-C883D7AE73D8}" type="pres">
      <dgm:prSet presAssocID="{2121CDD5-566B-4D99-A2A9-55A30475C730}" presName="sibTrans" presStyleLbl="sibTrans1D1" presStyleIdx="2" presStyleCnt="4"/>
      <dgm:spPr/>
      <dgm:t>
        <a:bodyPr/>
        <a:lstStyle/>
        <a:p>
          <a:endParaRPr lang="en-US"/>
        </a:p>
      </dgm:t>
    </dgm:pt>
    <dgm:pt modelId="{12E25D54-C11F-47C1-A287-943A0335E638}" type="pres">
      <dgm:prSet presAssocID="{E56A3702-78F2-47B8-8B5A-3FCD3D2FEF1D}" presName="node" presStyleLbl="node1" presStyleIdx="3" presStyleCnt="4" custScaleX="168307" custScaleY="152538" custRadScaleRad="103677">
        <dgm:presLayoutVars>
          <dgm:bulletEnabled val="1"/>
        </dgm:presLayoutVars>
      </dgm:prSet>
      <dgm:spPr/>
      <dgm:t>
        <a:bodyPr/>
        <a:lstStyle/>
        <a:p>
          <a:endParaRPr lang="en-US"/>
        </a:p>
      </dgm:t>
    </dgm:pt>
    <dgm:pt modelId="{ECA5CD40-C4C5-4775-A83D-528DF51D07E6}" type="pres">
      <dgm:prSet presAssocID="{E56A3702-78F2-47B8-8B5A-3FCD3D2FEF1D}" presName="spNode" presStyleCnt="0"/>
      <dgm:spPr/>
    </dgm:pt>
    <dgm:pt modelId="{2CB9DA90-C273-4AD8-BF44-0C31FAD30DCE}" type="pres">
      <dgm:prSet presAssocID="{4A9B96F1-D0AC-44A8-B4AB-3C3B0D381E66}" presName="sibTrans" presStyleLbl="sibTrans1D1" presStyleIdx="3" presStyleCnt="4"/>
      <dgm:spPr/>
      <dgm:t>
        <a:bodyPr/>
        <a:lstStyle/>
        <a:p>
          <a:endParaRPr lang="en-US"/>
        </a:p>
      </dgm:t>
    </dgm:pt>
  </dgm:ptLst>
  <dgm:cxnLst>
    <dgm:cxn modelId="{7676911F-2033-43F8-81DE-2C4534625A4A}" type="presOf" srcId="{2121CDD5-566B-4D99-A2A9-55A30475C730}" destId="{CAF5DE5E-37AE-40B2-BB3A-C883D7AE73D8}" srcOrd="0" destOrd="0" presId="urn:microsoft.com/office/officeart/2005/8/layout/cycle6"/>
    <dgm:cxn modelId="{422B2EED-6F21-4CDD-879F-C0B5276C07CF}" type="presOf" srcId="{4A9B96F1-D0AC-44A8-B4AB-3C3B0D381E66}" destId="{2CB9DA90-C273-4AD8-BF44-0C31FAD30DCE}" srcOrd="0" destOrd="0" presId="urn:microsoft.com/office/officeart/2005/8/layout/cycle6"/>
    <dgm:cxn modelId="{D3BC9D67-1646-4B34-8103-583E8B246B9A}" srcId="{4F5375F9-6FB2-43CE-B9D1-DAB4D1C3E2ED}" destId="{B0AF5D7E-3531-4A29-BC3B-9D87B39A38C5}" srcOrd="2" destOrd="0" parTransId="{7AEDCD64-E46E-4842-B686-449887098710}" sibTransId="{2121CDD5-566B-4D99-A2A9-55A30475C730}"/>
    <dgm:cxn modelId="{F2DD335F-7971-4AB8-8AC8-C102B79A6D5C}" type="presOf" srcId="{B0AF5D7E-3531-4A29-BC3B-9D87B39A38C5}" destId="{A6F4DE52-DE89-4832-B2C2-1A24C256CBEE}" srcOrd="0" destOrd="0" presId="urn:microsoft.com/office/officeart/2005/8/layout/cycle6"/>
    <dgm:cxn modelId="{2E9F6558-5CCD-41BA-84BB-2A570F29078B}" type="presOf" srcId="{2CA4D6D1-F24A-45C8-9E29-BAD080E0028F}" destId="{AD3E529B-A3BF-46D9-A946-650140D73995}" srcOrd="0" destOrd="0" presId="urn:microsoft.com/office/officeart/2005/8/layout/cycle6"/>
    <dgm:cxn modelId="{60C07FC1-5A90-4A75-B3F7-7890A1B7B922}" srcId="{4F5375F9-6FB2-43CE-B9D1-DAB4D1C3E2ED}" destId="{EF9EDFFF-C4D6-47F8-92A3-300AD4500A1C}" srcOrd="1" destOrd="0" parTransId="{E29CC2F2-7976-4C29-818F-90D9908A086C}" sibTransId="{227A087C-8268-4122-931A-D926B014CA1D}"/>
    <dgm:cxn modelId="{ED6AB812-9ADF-497C-A816-2F93ED93393B}" srcId="{4F5375F9-6FB2-43CE-B9D1-DAB4D1C3E2ED}" destId="{E56A3702-78F2-47B8-8B5A-3FCD3D2FEF1D}" srcOrd="3" destOrd="0" parTransId="{1B4D1DF6-8E50-4EBB-80F5-0E67F5893D28}" sibTransId="{4A9B96F1-D0AC-44A8-B4AB-3C3B0D381E66}"/>
    <dgm:cxn modelId="{266F298E-5952-410F-B49D-8EEFBA742992}" type="presOf" srcId="{227A087C-8268-4122-931A-D926B014CA1D}" destId="{7454E40F-B46E-432E-8E03-0BEDF2019910}" srcOrd="0" destOrd="0" presId="urn:microsoft.com/office/officeart/2005/8/layout/cycle6"/>
    <dgm:cxn modelId="{97A1C684-7E37-4E70-A064-814A109855B6}" type="presOf" srcId="{4F5375F9-6FB2-43CE-B9D1-DAB4D1C3E2ED}" destId="{D89989F0-C26C-4182-9B7B-F75E606356F2}" srcOrd="0" destOrd="0" presId="urn:microsoft.com/office/officeart/2005/8/layout/cycle6"/>
    <dgm:cxn modelId="{F1900366-048C-4DC2-8D30-8AB05021174B}" type="presOf" srcId="{EF9EDFFF-C4D6-47F8-92A3-300AD4500A1C}" destId="{2BDA3F7D-A4B7-4ACB-A53A-8EA3FF2D0647}" srcOrd="0" destOrd="0" presId="urn:microsoft.com/office/officeart/2005/8/layout/cycle6"/>
    <dgm:cxn modelId="{509E5428-FF95-4B1B-A2E6-C993DE95F6D4}" type="presOf" srcId="{C07C8429-18A1-4826-A729-D8424BFB2B45}" destId="{7BA1420F-02FA-4435-8DFB-80E609E97B5E}" srcOrd="0" destOrd="0" presId="urn:microsoft.com/office/officeart/2005/8/layout/cycle6"/>
    <dgm:cxn modelId="{85157EC3-E7F2-4A9B-A065-3BC922724656}" type="presOf" srcId="{E56A3702-78F2-47B8-8B5A-3FCD3D2FEF1D}" destId="{12E25D54-C11F-47C1-A287-943A0335E638}" srcOrd="0" destOrd="0" presId="urn:microsoft.com/office/officeart/2005/8/layout/cycle6"/>
    <dgm:cxn modelId="{6AB920D4-05E4-4BB5-B7F0-71C732D3CCAE}" srcId="{4F5375F9-6FB2-43CE-B9D1-DAB4D1C3E2ED}" destId="{C07C8429-18A1-4826-A729-D8424BFB2B45}" srcOrd="0" destOrd="0" parTransId="{9EB91FBA-DC51-4CAC-8729-D7FA739554A2}" sibTransId="{2CA4D6D1-F24A-45C8-9E29-BAD080E0028F}"/>
    <dgm:cxn modelId="{11639ADA-88AE-4B0F-91C6-A373E1D9DA7A}" type="presParOf" srcId="{D89989F0-C26C-4182-9B7B-F75E606356F2}" destId="{7BA1420F-02FA-4435-8DFB-80E609E97B5E}" srcOrd="0" destOrd="0" presId="urn:microsoft.com/office/officeart/2005/8/layout/cycle6"/>
    <dgm:cxn modelId="{126EDC26-B319-4AA2-9DEC-58DC28E6AFDF}" type="presParOf" srcId="{D89989F0-C26C-4182-9B7B-F75E606356F2}" destId="{211FE260-8BE6-4FCC-8AFB-C24FD707661C}" srcOrd="1" destOrd="0" presId="urn:microsoft.com/office/officeart/2005/8/layout/cycle6"/>
    <dgm:cxn modelId="{EF7E0607-5C50-43E5-9B28-F70BE21FCABE}" type="presParOf" srcId="{D89989F0-C26C-4182-9B7B-F75E606356F2}" destId="{AD3E529B-A3BF-46D9-A946-650140D73995}" srcOrd="2" destOrd="0" presId="urn:microsoft.com/office/officeart/2005/8/layout/cycle6"/>
    <dgm:cxn modelId="{ED16209C-7CFA-44B8-81E8-6488A9E8F3A8}" type="presParOf" srcId="{D89989F0-C26C-4182-9B7B-F75E606356F2}" destId="{2BDA3F7D-A4B7-4ACB-A53A-8EA3FF2D0647}" srcOrd="3" destOrd="0" presId="urn:microsoft.com/office/officeart/2005/8/layout/cycle6"/>
    <dgm:cxn modelId="{3A9F6148-05E0-4C03-A2E7-69A7CBD528AB}" type="presParOf" srcId="{D89989F0-C26C-4182-9B7B-F75E606356F2}" destId="{EC03C6AD-B8BF-4837-9966-4A31E628F2A7}" srcOrd="4" destOrd="0" presId="urn:microsoft.com/office/officeart/2005/8/layout/cycle6"/>
    <dgm:cxn modelId="{E6FD839C-0CC8-4FA3-B6A5-F6EF267E1835}" type="presParOf" srcId="{D89989F0-C26C-4182-9B7B-F75E606356F2}" destId="{7454E40F-B46E-432E-8E03-0BEDF2019910}" srcOrd="5" destOrd="0" presId="urn:microsoft.com/office/officeart/2005/8/layout/cycle6"/>
    <dgm:cxn modelId="{6697FF2C-C513-4CAD-ACDD-DB5E76A5245F}" type="presParOf" srcId="{D89989F0-C26C-4182-9B7B-F75E606356F2}" destId="{A6F4DE52-DE89-4832-B2C2-1A24C256CBEE}" srcOrd="6" destOrd="0" presId="urn:microsoft.com/office/officeart/2005/8/layout/cycle6"/>
    <dgm:cxn modelId="{469798B7-2170-4E22-8FCF-477E1D5EB951}" type="presParOf" srcId="{D89989F0-C26C-4182-9B7B-F75E606356F2}" destId="{19BB8BB0-159F-41B0-B91E-38E189C77B59}" srcOrd="7" destOrd="0" presId="urn:microsoft.com/office/officeart/2005/8/layout/cycle6"/>
    <dgm:cxn modelId="{240A7C9E-743C-437C-BC15-6F31468D2328}" type="presParOf" srcId="{D89989F0-C26C-4182-9B7B-F75E606356F2}" destId="{CAF5DE5E-37AE-40B2-BB3A-C883D7AE73D8}" srcOrd="8" destOrd="0" presId="urn:microsoft.com/office/officeart/2005/8/layout/cycle6"/>
    <dgm:cxn modelId="{EA4A20EE-F766-4091-8B15-17985001C611}" type="presParOf" srcId="{D89989F0-C26C-4182-9B7B-F75E606356F2}" destId="{12E25D54-C11F-47C1-A287-943A0335E638}" srcOrd="9" destOrd="0" presId="urn:microsoft.com/office/officeart/2005/8/layout/cycle6"/>
    <dgm:cxn modelId="{E5A4846A-A7C6-4821-95D9-E9280AA27BEE}" type="presParOf" srcId="{D89989F0-C26C-4182-9B7B-F75E606356F2}" destId="{ECA5CD40-C4C5-4775-A83D-528DF51D07E6}" srcOrd="10" destOrd="0" presId="urn:microsoft.com/office/officeart/2005/8/layout/cycle6"/>
    <dgm:cxn modelId="{72CC0C4F-A09A-4926-862E-DB15AE6F460B}" type="presParOf" srcId="{D89989F0-C26C-4182-9B7B-F75E606356F2}" destId="{2CB9DA90-C273-4AD8-BF44-0C31FAD30DCE}"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6CA505-E651-41D7-8788-52E00101C07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EA6A6DA-E43A-4CCD-84E0-08655E5FD4FB}">
      <dgm:prSet phldrT="[Text]"/>
      <dgm:spPr>
        <a:solidFill>
          <a:srgbClr val="00B0F0"/>
        </a:solidFill>
      </dgm:spPr>
      <dgm:t>
        <a:bodyPr/>
        <a:lstStyle/>
        <a:p>
          <a:r>
            <a:rPr lang="en-US" dirty="0"/>
            <a:t>Heart</a:t>
          </a:r>
        </a:p>
      </dgm:t>
    </dgm:pt>
    <dgm:pt modelId="{BCC7CB25-6DE3-431F-AE70-1F2AA7859725}" type="parTrans" cxnId="{703B0206-4952-4135-A27D-9652CF25C824}">
      <dgm:prSet/>
      <dgm:spPr/>
      <dgm:t>
        <a:bodyPr/>
        <a:lstStyle/>
        <a:p>
          <a:endParaRPr lang="en-US"/>
        </a:p>
      </dgm:t>
    </dgm:pt>
    <dgm:pt modelId="{87BFEA78-1A27-4F45-B940-E9763887E42C}" type="sibTrans" cxnId="{703B0206-4952-4135-A27D-9652CF25C824}">
      <dgm:prSet/>
      <dgm:spPr/>
      <dgm:t>
        <a:bodyPr/>
        <a:lstStyle/>
        <a:p>
          <a:endParaRPr lang="en-US"/>
        </a:p>
      </dgm:t>
    </dgm:pt>
    <dgm:pt modelId="{D1045263-2C05-4E74-A1D4-AE059B1F6787}">
      <dgm:prSet phldrT="[Text]"/>
      <dgm:spPr>
        <a:solidFill>
          <a:schemeClr val="bg2">
            <a:lumMod val="50000"/>
          </a:schemeClr>
        </a:solidFill>
      </dgm:spPr>
      <dgm:t>
        <a:bodyPr/>
        <a:lstStyle/>
        <a:p>
          <a:r>
            <a:rPr lang="en-US" dirty="0"/>
            <a:t>Lung</a:t>
          </a:r>
        </a:p>
      </dgm:t>
    </dgm:pt>
    <dgm:pt modelId="{1CB1054A-0D09-43E6-996D-75EE31960522}" type="parTrans" cxnId="{8648CC3F-BEA3-41C0-9AB4-53C8C7207906}">
      <dgm:prSet/>
      <dgm:spPr/>
      <dgm:t>
        <a:bodyPr/>
        <a:lstStyle/>
        <a:p>
          <a:endParaRPr lang="en-US"/>
        </a:p>
      </dgm:t>
    </dgm:pt>
    <dgm:pt modelId="{013ECFF3-3442-4BD1-8CCC-5B221DFEA1BD}" type="sibTrans" cxnId="{8648CC3F-BEA3-41C0-9AB4-53C8C7207906}">
      <dgm:prSet/>
      <dgm:spPr/>
      <dgm:t>
        <a:bodyPr/>
        <a:lstStyle/>
        <a:p>
          <a:endParaRPr lang="en-US"/>
        </a:p>
      </dgm:t>
    </dgm:pt>
    <dgm:pt modelId="{56924AD4-DAA3-4DE5-BC49-8D72F3BADD86}">
      <dgm:prSet phldrT="[Text]"/>
      <dgm:spPr>
        <a:solidFill>
          <a:schemeClr val="bg2">
            <a:lumMod val="75000"/>
          </a:schemeClr>
        </a:solidFill>
      </dgm:spPr>
      <dgm:t>
        <a:bodyPr/>
        <a:lstStyle/>
        <a:p>
          <a:r>
            <a:rPr lang="en-US" dirty="0"/>
            <a:t>Liver</a:t>
          </a:r>
        </a:p>
      </dgm:t>
    </dgm:pt>
    <dgm:pt modelId="{B57A65F6-2AC2-4003-93C2-1CA4D37A1EF0}" type="parTrans" cxnId="{065D0B5F-C75B-4BB7-913E-67D5A66D10F9}">
      <dgm:prSet/>
      <dgm:spPr/>
      <dgm:t>
        <a:bodyPr/>
        <a:lstStyle/>
        <a:p>
          <a:endParaRPr lang="en-US"/>
        </a:p>
      </dgm:t>
    </dgm:pt>
    <dgm:pt modelId="{CC5B300A-BEB1-4518-BC39-C5E04A53339D}" type="sibTrans" cxnId="{065D0B5F-C75B-4BB7-913E-67D5A66D10F9}">
      <dgm:prSet/>
      <dgm:spPr/>
      <dgm:t>
        <a:bodyPr/>
        <a:lstStyle/>
        <a:p>
          <a:endParaRPr lang="en-US"/>
        </a:p>
      </dgm:t>
    </dgm:pt>
    <dgm:pt modelId="{B2AC11BA-841C-4B08-8211-2F214DBDFEC4}">
      <dgm:prSet phldrT="[Text]"/>
      <dgm:spPr>
        <a:solidFill>
          <a:schemeClr val="bg2">
            <a:lumMod val="60000"/>
            <a:lumOff val="40000"/>
          </a:schemeClr>
        </a:solidFill>
      </dgm:spPr>
      <dgm:t>
        <a:bodyPr/>
        <a:lstStyle/>
        <a:p>
          <a:r>
            <a:rPr lang="en-US" dirty="0"/>
            <a:t>Kidney</a:t>
          </a:r>
        </a:p>
      </dgm:t>
    </dgm:pt>
    <dgm:pt modelId="{9669FA46-3F3B-4D35-86FD-EA2813EAF74D}" type="parTrans" cxnId="{DD5FA11F-607E-4617-AE1C-08D7461D1421}">
      <dgm:prSet/>
      <dgm:spPr/>
      <dgm:t>
        <a:bodyPr/>
        <a:lstStyle/>
        <a:p>
          <a:endParaRPr lang="en-US"/>
        </a:p>
      </dgm:t>
    </dgm:pt>
    <dgm:pt modelId="{ED6872D2-EFBA-4644-AAF1-52016C785C7C}" type="sibTrans" cxnId="{DD5FA11F-607E-4617-AE1C-08D7461D1421}">
      <dgm:prSet/>
      <dgm:spPr/>
      <dgm:t>
        <a:bodyPr/>
        <a:lstStyle/>
        <a:p>
          <a:endParaRPr lang="en-US"/>
        </a:p>
      </dgm:t>
    </dgm:pt>
    <dgm:pt modelId="{EB285FC9-4A6A-4684-BF8C-23E0EDE7AB00}">
      <dgm:prSet phldrT="[Text]"/>
      <dgm:spPr>
        <a:solidFill>
          <a:schemeClr val="bg2">
            <a:lumMod val="60000"/>
            <a:lumOff val="40000"/>
          </a:schemeClr>
        </a:solidFill>
      </dgm:spPr>
      <dgm:t>
        <a:bodyPr/>
        <a:lstStyle/>
        <a:p>
          <a:r>
            <a:rPr lang="en-US" dirty="0"/>
            <a:t>Pancreas</a:t>
          </a:r>
        </a:p>
      </dgm:t>
    </dgm:pt>
    <dgm:pt modelId="{77E77AE4-5855-4B0F-B06E-BFAAC322C79B}" type="parTrans" cxnId="{8F97D6BB-B0C7-4831-99E6-EB61A27F09C5}">
      <dgm:prSet/>
      <dgm:spPr/>
      <dgm:t>
        <a:bodyPr/>
        <a:lstStyle/>
        <a:p>
          <a:endParaRPr lang="en-US"/>
        </a:p>
      </dgm:t>
    </dgm:pt>
    <dgm:pt modelId="{443434EC-8B86-419A-B114-C58949796AE1}" type="sibTrans" cxnId="{8F97D6BB-B0C7-4831-99E6-EB61A27F09C5}">
      <dgm:prSet/>
      <dgm:spPr/>
      <dgm:t>
        <a:bodyPr/>
        <a:lstStyle/>
        <a:p>
          <a:endParaRPr lang="en-US"/>
        </a:p>
      </dgm:t>
    </dgm:pt>
    <dgm:pt modelId="{36329638-E03C-41D2-9103-3E525B1E8C43}">
      <dgm:prSet phldrT="[Text]"/>
      <dgm:spPr>
        <a:solidFill>
          <a:schemeClr val="bg2">
            <a:lumMod val="75000"/>
          </a:schemeClr>
        </a:solidFill>
      </dgm:spPr>
      <dgm:t>
        <a:bodyPr/>
        <a:lstStyle/>
        <a:p>
          <a:r>
            <a:rPr lang="en-US" dirty="0"/>
            <a:t>Small Intestine</a:t>
          </a:r>
        </a:p>
      </dgm:t>
    </dgm:pt>
    <dgm:pt modelId="{20981309-6E0F-4133-BFB8-D85B18646291}" type="parTrans" cxnId="{FF3C0B5B-7F9F-4EDD-973C-593A1D0C2258}">
      <dgm:prSet/>
      <dgm:spPr/>
      <dgm:t>
        <a:bodyPr/>
        <a:lstStyle/>
        <a:p>
          <a:endParaRPr lang="en-US"/>
        </a:p>
      </dgm:t>
    </dgm:pt>
    <dgm:pt modelId="{936525C8-DFA8-4C9E-AFC8-AA44C0688BD7}" type="sibTrans" cxnId="{FF3C0B5B-7F9F-4EDD-973C-593A1D0C2258}">
      <dgm:prSet/>
      <dgm:spPr/>
      <dgm:t>
        <a:bodyPr/>
        <a:lstStyle/>
        <a:p>
          <a:endParaRPr lang="en-US"/>
        </a:p>
      </dgm:t>
    </dgm:pt>
    <dgm:pt modelId="{F002EA4F-17AC-4640-B763-06635BE0C670}">
      <dgm:prSet phldrT="[Text]"/>
      <dgm:spPr>
        <a:solidFill>
          <a:schemeClr val="bg2">
            <a:lumMod val="50000"/>
          </a:schemeClr>
        </a:solidFill>
      </dgm:spPr>
      <dgm:t>
        <a:bodyPr/>
        <a:lstStyle/>
        <a:p>
          <a:r>
            <a:rPr lang="en-US" dirty="0"/>
            <a:t>VCA</a:t>
          </a:r>
        </a:p>
      </dgm:t>
    </dgm:pt>
    <dgm:pt modelId="{99488023-824C-4135-A2D7-5E6EDE8FF37F}" type="parTrans" cxnId="{C151D551-58D4-4874-9795-B44846138534}">
      <dgm:prSet/>
      <dgm:spPr/>
      <dgm:t>
        <a:bodyPr/>
        <a:lstStyle/>
        <a:p>
          <a:endParaRPr lang="en-US"/>
        </a:p>
      </dgm:t>
    </dgm:pt>
    <dgm:pt modelId="{4DDE96B6-5791-44AE-B6E5-0A6EFDD4DA75}" type="sibTrans" cxnId="{C151D551-58D4-4874-9795-B44846138534}">
      <dgm:prSet/>
      <dgm:spPr/>
      <dgm:t>
        <a:bodyPr/>
        <a:lstStyle/>
        <a:p>
          <a:endParaRPr lang="en-US"/>
        </a:p>
      </dgm:t>
    </dgm:pt>
    <dgm:pt modelId="{D82D2841-2BF1-42AE-AFA9-7699CF62F1A7}" type="pres">
      <dgm:prSet presAssocID="{746CA505-E651-41D7-8788-52E00101C07D}" presName="diagram" presStyleCnt="0">
        <dgm:presLayoutVars>
          <dgm:dir/>
          <dgm:resizeHandles val="exact"/>
        </dgm:presLayoutVars>
      </dgm:prSet>
      <dgm:spPr/>
      <dgm:t>
        <a:bodyPr/>
        <a:lstStyle/>
        <a:p>
          <a:endParaRPr lang="en-US"/>
        </a:p>
      </dgm:t>
    </dgm:pt>
    <dgm:pt modelId="{7FC6D5BB-3353-40BA-9014-44EA97E8AB47}" type="pres">
      <dgm:prSet presAssocID="{FEA6A6DA-E43A-4CCD-84E0-08655E5FD4FB}" presName="node" presStyleLbl="node1" presStyleIdx="0" presStyleCnt="7">
        <dgm:presLayoutVars>
          <dgm:bulletEnabled val="1"/>
        </dgm:presLayoutVars>
      </dgm:prSet>
      <dgm:spPr/>
      <dgm:t>
        <a:bodyPr/>
        <a:lstStyle/>
        <a:p>
          <a:endParaRPr lang="en-US"/>
        </a:p>
      </dgm:t>
    </dgm:pt>
    <dgm:pt modelId="{B47E0C94-3489-4866-82AA-3EE900E170A1}" type="pres">
      <dgm:prSet presAssocID="{87BFEA78-1A27-4F45-B940-E9763887E42C}" presName="sibTrans" presStyleCnt="0"/>
      <dgm:spPr/>
    </dgm:pt>
    <dgm:pt modelId="{DFAF26E0-85D0-4B5E-8F06-42293A8A5E8B}" type="pres">
      <dgm:prSet presAssocID="{D1045263-2C05-4E74-A1D4-AE059B1F6787}" presName="node" presStyleLbl="node1" presStyleIdx="1" presStyleCnt="7">
        <dgm:presLayoutVars>
          <dgm:bulletEnabled val="1"/>
        </dgm:presLayoutVars>
      </dgm:prSet>
      <dgm:spPr/>
      <dgm:t>
        <a:bodyPr/>
        <a:lstStyle/>
        <a:p>
          <a:endParaRPr lang="en-US"/>
        </a:p>
      </dgm:t>
    </dgm:pt>
    <dgm:pt modelId="{30128BC5-FEB2-409C-9637-FAA964127A7F}" type="pres">
      <dgm:prSet presAssocID="{013ECFF3-3442-4BD1-8CCC-5B221DFEA1BD}" presName="sibTrans" presStyleCnt="0"/>
      <dgm:spPr/>
    </dgm:pt>
    <dgm:pt modelId="{A9DA90BF-76F7-41E8-982F-2DD26C12D2FB}" type="pres">
      <dgm:prSet presAssocID="{56924AD4-DAA3-4DE5-BC49-8D72F3BADD86}" presName="node" presStyleLbl="node1" presStyleIdx="2" presStyleCnt="7">
        <dgm:presLayoutVars>
          <dgm:bulletEnabled val="1"/>
        </dgm:presLayoutVars>
      </dgm:prSet>
      <dgm:spPr/>
      <dgm:t>
        <a:bodyPr/>
        <a:lstStyle/>
        <a:p>
          <a:endParaRPr lang="en-US"/>
        </a:p>
      </dgm:t>
    </dgm:pt>
    <dgm:pt modelId="{C2E1ACFC-6F57-43A8-B64D-FBEA9C0EEAF7}" type="pres">
      <dgm:prSet presAssocID="{CC5B300A-BEB1-4518-BC39-C5E04A53339D}" presName="sibTrans" presStyleCnt="0"/>
      <dgm:spPr/>
    </dgm:pt>
    <dgm:pt modelId="{C27F2EE9-B520-4EF6-8F86-441BC11F4B1D}" type="pres">
      <dgm:prSet presAssocID="{B2AC11BA-841C-4B08-8211-2F214DBDFEC4}" presName="node" presStyleLbl="node1" presStyleIdx="3" presStyleCnt="7">
        <dgm:presLayoutVars>
          <dgm:bulletEnabled val="1"/>
        </dgm:presLayoutVars>
      </dgm:prSet>
      <dgm:spPr/>
      <dgm:t>
        <a:bodyPr/>
        <a:lstStyle/>
        <a:p>
          <a:endParaRPr lang="en-US"/>
        </a:p>
      </dgm:t>
    </dgm:pt>
    <dgm:pt modelId="{FF23C714-C565-4080-89BB-54BBD05E43C4}" type="pres">
      <dgm:prSet presAssocID="{ED6872D2-EFBA-4644-AAF1-52016C785C7C}" presName="sibTrans" presStyleCnt="0"/>
      <dgm:spPr/>
    </dgm:pt>
    <dgm:pt modelId="{472808B0-4E33-44E3-B652-0D054093B8E6}" type="pres">
      <dgm:prSet presAssocID="{EB285FC9-4A6A-4684-BF8C-23E0EDE7AB00}" presName="node" presStyleLbl="node1" presStyleIdx="4" presStyleCnt="7" custLinFactX="605" custLinFactNeighborX="100000" custLinFactNeighborY="446">
        <dgm:presLayoutVars>
          <dgm:bulletEnabled val="1"/>
        </dgm:presLayoutVars>
      </dgm:prSet>
      <dgm:spPr/>
      <dgm:t>
        <a:bodyPr/>
        <a:lstStyle/>
        <a:p>
          <a:endParaRPr lang="en-US"/>
        </a:p>
      </dgm:t>
    </dgm:pt>
    <dgm:pt modelId="{ABC8EE56-3F81-41F2-B3BB-CDAB8EFD2857}" type="pres">
      <dgm:prSet presAssocID="{443434EC-8B86-419A-B114-C58949796AE1}" presName="sibTrans" presStyleCnt="0"/>
      <dgm:spPr/>
    </dgm:pt>
    <dgm:pt modelId="{9BF57D02-918B-47D7-9A1F-69CE2598EB6B}" type="pres">
      <dgm:prSet presAssocID="{36329638-E03C-41D2-9103-3E525B1E8C43}" presName="node" presStyleLbl="node1" presStyleIdx="5" presStyleCnt="7" custLinFactX="-28737" custLinFactNeighborX="-100000" custLinFactNeighborY="892">
        <dgm:presLayoutVars>
          <dgm:bulletEnabled val="1"/>
        </dgm:presLayoutVars>
      </dgm:prSet>
      <dgm:spPr/>
      <dgm:t>
        <a:bodyPr/>
        <a:lstStyle/>
        <a:p>
          <a:endParaRPr lang="en-US"/>
        </a:p>
      </dgm:t>
    </dgm:pt>
    <dgm:pt modelId="{53C57CC4-7C7B-4468-8649-661E724BD318}" type="pres">
      <dgm:prSet presAssocID="{936525C8-DFA8-4C9E-AFC8-AA44C0688BD7}" presName="sibTrans" presStyleCnt="0"/>
      <dgm:spPr/>
    </dgm:pt>
    <dgm:pt modelId="{2368A52C-1BFE-4DA2-8585-E134F9370CA2}" type="pres">
      <dgm:prSet presAssocID="{F002EA4F-17AC-4640-B763-06635BE0C670}" presName="node" presStyleLbl="node1" presStyleIdx="6" presStyleCnt="7">
        <dgm:presLayoutVars>
          <dgm:bulletEnabled val="1"/>
        </dgm:presLayoutVars>
      </dgm:prSet>
      <dgm:spPr/>
      <dgm:t>
        <a:bodyPr/>
        <a:lstStyle/>
        <a:p>
          <a:endParaRPr lang="en-US"/>
        </a:p>
      </dgm:t>
    </dgm:pt>
  </dgm:ptLst>
  <dgm:cxnLst>
    <dgm:cxn modelId="{15E82DC1-D643-41F2-A5CE-3A169352A3AA}" type="presOf" srcId="{36329638-E03C-41D2-9103-3E525B1E8C43}" destId="{9BF57D02-918B-47D7-9A1F-69CE2598EB6B}" srcOrd="0" destOrd="0" presId="urn:microsoft.com/office/officeart/2005/8/layout/default"/>
    <dgm:cxn modelId="{44341250-42F5-4A43-AECA-7A6036BB733B}" type="presOf" srcId="{746CA505-E651-41D7-8788-52E00101C07D}" destId="{D82D2841-2BF1-42AE-AFA9-7699CF62F1A7}" srcOrd="0" destOrd="0" presId="urn:microsoft.com/office/officeart/2005/8/layout/default"/>
    <dgm:cxn modelId="{065D0B5F-C75B-4BB7-913E-67D5A66D10F9}" srcId="{746CA505-E651-41D7-8788-52E00101C07D}" destId="{56924AD4-DAA3-4DE5-BC49-8D72F3BADD86}" srcOrd="2" destOrd="0" parTransId="{B57A65F6-2AC2-4003-93C2-1CA4D37A1EF0}" sibTransId="{CC5B300A-BEB1-4518-BC39-C5E04A53339D}"/>
    <dgm:cxn modelId="{CEE85023-FF4E-4AE8-85AC-A6F8903FA86E}" type="presOf" srcId="{F002EA4F-17AC-4640-B763-06635BE0C670}" destId="{2368A52C-1BFE-4DA2-8585-E134F9370CA2}" srcOrd="0" destOrd="0" presId="urn:microsoft.com/office/officeart/2005/8/layout/default"/>
    <dgm:cxn modelId="{F954763C-8944-43B2-8B92-34C7E143D2B8}" type="presOf" srcId="{D1045263-2C05-4E74-A1D4-AE059B1F6787}" destId="{DFAF26E0-85D0-4B5E-8F06-42293A8A5E8B}" srcOrd="0" destOrd="0" presId="urn:microsoft.com/office/officeart/2005/8/layout/default"/>
    <dgm:cxn modelId="{5A8BA805-C6BA-4626-B1CD-A8EF85BC4D29}" type="presOf" srcId="{B2AC11BA-841C-4B08-8211-2F214DBDFEC4}" destId="{C27F2EE9-B520-4EF6-8F86-441BC11F4B1D}" srcOrd="0" destOrd="0" presId="urn:microsoft.com/office/officeart/2005/8/layout/default"/>
    <dgm:cxn modelId="{5D88CE1F-EFE4-4D9A-90AB-7FE6721EF50A}" type="presOf" srcId="{EB285FC9-4A6A-4684-BF8C-23E0EDE7AB00}" destId="{472808B0-4E33-44E3-B652-0D054093B8E6}" srcOrd="0" destOrd="0" presId="urn:microsoft.com/office/officeart/2005/8/layout/default"/>
    <dgm:cxn modelId="{C151D551-58D4-4874-9795-B44846138534}" srcId="{746CA505-E651-41D7-8788-52E00101C07D}" destId="{F002EA4F-17AC-4640-B763-06635BE0C670}" srcOrd="6" destOrd="0" parTransId="{99488023-824C-4135-A2D7-5E6EDE8FF37F}" sibTransId="{4DDE96B6-5791-44AE-B6E5-0A6EFDD4DA75}"/>
    <dgm:cxn modelId="{49F92C5B-EDEB-484F-9FC2-A26CC5BC727A}" type="presOf" srcId="{56924AD4-DAA3-4DE5-BC49-8D72F3BADD86}" destId="{A9DA90BF-76F7-41E8-982F-2DD26C12D2FB}" srcOrd="0" destOrd="0" presId="urn:microsoft.com/office/officeart/2005/8/layout/default"/>
    <dgm:cxn modelId="{703B0206-4952-4135-A27D-9652CF25C824}" srcId="{746CA505-E651-41D7-8788-52E00101C07D}" destId="{FEA6A6DA-E43A-4CCD-84E0-08655E5FD4FB}" srcOrd="0" destOrd="0" parTransId="{BCC7CB25-6DE3-431F-AE70-1F2AA7859725}" sibTransId="{87BFEA78-1A27-4F45-B940-E9763887E42C}"/>
    <dgm:cxn modelId="{8648CC3F-BEA3-41C0-9AB4-53C8C7207906}" srcId="{746CA505-E651-41D7-8788-52E00101C07D}" destId="{D1045263-2C05-4E74-A1D4-AE059B1F6787}" srcOrd="1" destOrd="0" parTransId="{1CB1054A-0D09-43E6-996D-75EE31960522}" sibTransId="{013ECFF3-3442-4BD1-8CCC-5B221DFEA1BD}"/>
    <dgm:cxn modelId="{FF3C0B5B-7F9F-4EDD-973C-593A1D0C2258}" srcId="{746CA505-E651-41D7-8788-52E00101C07D}" destId="{36329638-E03C-41D2-9103-3E525B1E8C43}" srcOrd="5" destOrd="0" parTransId="{20981309-6E0F-4133-BFB8-D85B18646291}" sibTransId="{936525C8-DFA8-4C9E-AFC8-AA44C0688BD7}"/>
    <dgm:cxn modelId="{0FB96C92-38C7-452A-93B0-1C1BE4061BDF}" type="presOf" srcId="{FEA6A6DA-E43A-4CCD-84E0-08655E5FD4FB}" destId="{7FC6D5BB-3353-40BA-9014-44EA97E8AB47}" srcOrd="0" destOrd="0" presId="urn:microsoft.com/office/officeart/2005/8/layout/default"/>
    <dgm:cxn modelId="{8F97D6BB-B0C7-4831-99E6-EB61A27F09C5}" srcId="{746CA505-E651-41D7-8788-52E00101C07D}" destId="{EB285FC9-4A6A-4684-BF8C-23E0EDE7AB00}" srcOrd="4" destOrd="0" parTransId="{77E77AE4-5855-4B0F-B06E-BFAAC322C79B}" sibTransId="{443434EC-8B86-419A-B114-C58949796AE1}"/>
    <dgm:cxn modelId="{DD5FA11F-607E-4617-AE1C-08D7461D1421}" srcId="{746CA505-E651-41D7-8788-52E00101C07D}" destId="{B2AC11BA-841C-4B08-8211-2F214DBDFEC4}" srcOrd="3" destOrd="0" parTransId="{9669FA46-3F3B-4D35-86FD-EA2813EAF74D}" sibTransId="{ED6872D2-EFBA-4644-AAF1-52016C785C7C}"/>
    <dgm:cxn modelId="{9CF0E7A7-945B-4843-A08B-FB7415196F54}" type="presParOf" srcId="{D82D2841-2BF1-42AE-AFA9-7699CF62F1A7}" destId="{7FC6D5BB-3353-40BA-9014-44EA97E8AB47}" srcOrd="0" destOrd="0" presId="urn:microsoft.com/office/officeart/2005/8/layout/default"/>
    <dgm:cxn modelId="{1B4EFCB6-056D-4714-A774-E7891B8F9591}" type="presParOf" srcId="{D82D2841-2BF1-42AE-AFA9-7699CF62F1A7}" destId="{B47E0C94-3489-4866-82AA-3EE900E170A1}" srcOrd="1" destOrd="0" presId="urn:microsoft.com/office/officeart/2005/8/layout/default"/>
    <dgm:cxn modelId="{C1362613-04B0-45AF-BDB2-03DF3523FF24}" type="presParOf" srcId="{D82D2841-2BF1-42AE-AFA9-7699CF62F1A7}" destId="{DFAF26E0-85D0-4B5E-8F06-42293A8A5E8B}" srcOrd="2" destOrd="0" presId="urn:microsoft.com/office/officeart/2005/8/layout/default"/>
    <dgm:cxn modelId="{027344C5-5A93-4AF5-9A4E-A7697FE91D83}" type="presParOf" srcId="{D82D2841-2BF1-42AE-AFA9-7699CF62F1A7}" destId="{30128BC5-FEB2-409C-9637-FAA964127A7F}" srcOrd="3" destOrd="0" presId="urn:microsoft.com/office/officeart/2005/8/layout/default"/>
    <dgm:cxn modelId="{3DDF2FDD-6EF6-49C5-AF4C-11B1A9F7C156}" type="presParOf" srcId="{D82D2841-2BF1-42AE-AFA9-7699CF62F1A7}" destId="{A9DA90BF-76F7-41E8-982F-2DD26C12D2FB}" srcOrd="4" destOrd="0" presId="urn:microsoft.com/office/officeart/2005/8/layout/default"/>
    <dgm:cxn modelId="{ED53A7B7-2F8C-44AD-9175-97CF51B69734}" type="presParOf" srcId="{D82D2841-2BF1-42AE-AFA9-7699CF62F1A7}" destId="{C2E1ACFC-6F57-43A8-B64D-FBEA9C0EEAF7}" srcOrd="5" destOrd="0" presId="urn:microsoft.com/office/officeart/2005/8/layout/default"/>
    <dgm:cxn modelId="{D4F432A6-875C-4CF1-98A0-A3F669D6EE5B}" type="presParOf" srcId="{D82D2841-2BF1-42AE-AFA9-7699CF62F1A7}" destId="{C27F2EE9-B520-4EF6-8F86-441BC11F4B1D}" srcOrd="6" destOrd="0" presId="urn:microsoft.com/office/officeart/2005/8/layout/default"/>
    <dgm:cxn modelId="{597A9CC1-6C19-4537-B1D7-086269EBDB41}" type="presParOf" srcId="{D82D2841-2BF1-42AE-AFA9-7699CF62F1A7}" destId="{FF23C714-C565-4080-89BB-54BBD05E43C4}" srcOrd="7" destOrd="0" presId="urn:microsoft.com/office/officeart/2005/8/layout/default"/>
    <dgm:cxn modelId="{EFCD75E9-C97E-4CF5-8583-734EE97F76BF}" type="presParOf" srcId="{D82D2841-2BF1-42AE-AFA9-7699CF62F1A7}" destId="{472808B0-4E33-44E3-B652-0D054093B8E6}" srcOrd="8" destOrd="0" presId="urn:microsoft.com/office/officeart/2005/8/layout/default"/>
    <dgm:cxn modelId="{05B08F0C-9C54-4F77-81BC-0793636D239F}" type="presParOf" srcId="{D82D2841-2BF1-42AE-AFA9-7699CF62F1A7}" destId="{ABC8EE56-3F81-41F2-B3BB-CDAB8EFD2857}" srcOrd="9" destOrd="0" presId="urn:microsoft.com/office/officeart/2005/8/layout/default"/>
    <dgm:cxn modelId="{807F8FBA-9B1F-4057-BC4C-E9D8491646ED}" type="presParOf" srcId="{D82D2841-2BF1-42AE-AFA9-7699CF62F1A7}" destId="{9BF57D02-918B-47D7-9A1F-69CE2598EB6B}" srcOrd="10" destOrd="0" presId="urn:microsoft.com/office/officeart/2005/8/layout/default"/>
    <dgm:cxn modelId="{0AEC1411-ABDA-4E2A-AB16-D0EE1179D311}" type="presParOf" srcId="{D82D2841-2BF1-42AE-AFA9-7699CF62F1A7}" destId="{53C57CC4-7C7B-4468-8649-661E724BD318}" srcOrd="11" destOrd="0" presId="urn:microsoft.com/office/officeart/2005/8/layout/default"/>
    <dgm:cxn modelId="{F77E3915-B408-4083-847A-C1054A8186C4}" type="presParOf" srcId="{D82D2841-2BF1-42AE-AFA9-7699CF62F1A7}" destId="{2368A52C-1BFE-4DA2-8585-E134F9370CA2}"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09AC27F5-D72D-4FCF-8A93-B212A761D678}" type="doc">
      <dgm:prSet loTypeId="urn:microsoft.com/office/officeart/2005/8/layout/target3" loCatId="relationship" qsTypeId="urn:microsoft.com/office/officeart/2005/8/quickstyle/simple1" qsCatId="simple" csTypeId="urn:microsoft.com/office/officeart/2005/8/colors/accent2_4" csCatId="accent2" phldr="1"/>
      <dgm:spPr/>
      <dgm:t>
        <a:bodyPr/>
        <a:lstStyle/>
        <a:p>
          <a:endParaRPr lang="en-US"/>
        </a:p>
      </dgm:t>
    </dgm:pt>
    <dgm:pt modelId="{9785D09B-A881-4D98-9C8C-1C98D46ED26D}">
      <dgm:prSet custT="1"/>
      <dgm:spPr/>
      <dgm:t>
        <a:bodyPr/>
        <a:lstStyle/>
        <a:p>
          <a:pPr rtl="0"/>
          <a:r>
            <a:rPr lang="en-US" sz="2800" b="0" i="0" dirty="0">
              <a:latin typeface="Arial" panose="020B0604020202020204" pitchFamily="34" charset="0"/>
              <a:cs typeface="Arial" panose="020B0604020202020204" pitchFamily="34" charset="0"/>
            </a:rPr>
            <a:t>Federal law passed in 1984 (Gore/Hatch)</a:t>
          </a:r>
          <a:endParaRPr lang="en-US" sz="2800" dirty="0">
            <a:latin typeface="Arial" panose="020B0604020202020204" pitchFamily="34" charset="0"/>
            <a:cs typeface="Arial" panose="020B0604020202020204" pitchFamily="34" charset="0"/>
          </a:endParaRPr>
        </a:p>
      </dgm:t>
    </dgm:pt>
    <dgm:pt modelId="{CC2CA70D-647D-4A62-BE63-24E78997164D}" type="parTrans" cxnId="{4DB3A0B2-F210-4BEA-A3B8-59216190EAF1}">
      <dgm:prSet/>
      <dgm:spPr/>
      <dgm:t>
        <a:bodyPr/>
        <a:lstStyle/>
        <a:p>
          <a:endParaRPr lang="en-US"/>
        </a:p>
      </dgm:t>
    </dgm:pt>
    <dgm:pt modelId="{ABD92DA0-9792-43AF-925B-E435C6FBED9C}" type="sibTrans" cxnId="{4DB3A0B2-F210-4BEA-A3B8-59216190EAF1}">
      <dgm:prSet/>
      <dgm:spPr/>
      <dgm:t>
        <a:bodyPr/>
        <a:lstStyle/>
        <a:p>
          <a:endParaRPr lang="en-US"/>
        </a:p>
      </dgm:t>
    </dgm:pt>
    <dgm:pt modelId="{8B701DBC-1203-45A6-B4A6-0A9B132515E3}">
      <dgm:prSet custT="1"/>
      <dgm:spPr>
        <a:ln>
          <a:solidFill>
            <a:srgbClr val="002060"/>
          </a:solidFill>
        </a:ln>
      </dgm:spPr>
      <dgm:t>
        <a:bodyPr/>
        <a:lstStyle/>
        <a:p>
          <a:pPr rtl="0"/>
          <a:r>
            <a:rPr lang="en-US" sz="2800" b="0" i="0" dirty="0">
              <a:latin typeface="Arial" panose="020B0604020202020204" pitchFamily="34" charset="0"/>
              <a:cs typeface="Arial" panose="020B0604020202020204" pitchFamily="34" charset="0"/>
            </a:rPr>
            <a:t>Established the Organ Procurement and Transplantation Network (OPTN)</a:t>
          </a:r>
          <a:endParaRPr lang="en-US" sz="2800" dirty="0">
            <a:latin typeface="Arial" panose="020B0604020202020204" pitchFamily="34" charset="0"/>
            <a:cs typeface="Arial" panose="020B0604020202020204" pitchFamily="34" charset="0"/>
          </a:endParaRPr>
        </a:p>
      </dgm:t>
    </dgm:pt>
    <dgm:pt modelId="{45F7A20C-D308-48C0-B6D6-F7107873F4DE}" type="parTrans" cxnId="{639E66F8-1D53-4643-A8EA-4E58F80CF6FD}">
      <dgm:prSet/>
      <dgm:spPr/>
      <dgm:t>
        <a:bodyPr/>
        <a:lstStyle/>
        <a:p>
          <a:endParaRPr lang="en-US"/>
        </a:p>
      </dgm:t>
    </dgm:pt>
    <dgm:pt modelId="{FBA3CD3B-B5B5-4A68-A86B-D87D2046D140}" type="sibTrans" cxnId="{639E66F8-1D53-4643-A8EA-4E58F80CF6FD}">
      <dgm:prSet/>
      <dgm:spPr/>
      <dgm:t>
        <a:bodyPr/>
        <a:lstStyle/>
        <a:p>
          <a:endParaRPr lang="en-US"/>
        </a:p>
      </dgm:t>
    </dgm:pt>
    <dgm:pt modelId="{F1ADC714-DF64-49A8-9C0F-09133428EB64}">
      <dgm:prSet custT="1"/>
      <dgm:spPr>
        <a:ln>
          <a:solidFill>
            <a:srgbClr val="00B050"/>
          </a:solidFill>
        </a:ln>
      </dgm:spPr>
      <dgm:t>
        <a:bodyPr/>
        <a:lstStyle/>
        <a:p>
          <a:pPr rtl="0"/>
          <a:r>
            <a:rPr lang="en-US" sz="2800" b="0" i="0" dirty="0">
              <a:latin typeface="Arial" panose="020B0604020202020204" pitchFamily="34" charset="0"/>
              <a:cs typeface="Arial" panose="020B0604020202020204" pitchFamily="34" charset="0"/>
            </a:rPr>
            <a:t>Established Organ Procurement Organizations (OPOs) and prohibits sell or purchase of human organs</a:t>
          </a:r>
          <a:endParaRPr lang="en-US" sz="2800" dirty="0">
            <a:latin typeface="Arial" panose="020B0604020202020204" pitchFamily="34" charset="0"/>
            <a:cs typeface="Arial" panose="020B0604020202020204" pitchFamily="34" charset="0"/>
          </a:endParaRPr>
        </a:p>
      </dgm:t>
    </dgm:pt>
    <dgm:pt modelId="{51227726-493E-4258-85BD-0E934FFAB2DE}" type="parTrans" cxnId="{D8BCF2C5-DEFB-45A3-A70B-90D3E9674D48}">
      <dgm:prSet/>
      <dgm:spPr/>
      <dgm:t>
        <a:bodyPr/>
        <a:lstStyle/>
        <a:p>
          <a:endParaRPr lang="en-US"/>
        </a:p>
      </dgm:t>
    </dgm:pt>
    <dgm:pt modelId="{22AF9B23-41AC-4C95-9A44-A0A1BEFA1DFA}" type="sibTrans" cxnId="{D8BCF2C5-DEFB-45A3-A70B-90D3E9674D48}">
      <dgm:prSet/>
      <dgm:spPr/>
      <dgm:t>
        <a:bodyPr/>
        <a:lstStyle/>
        <a:p>
          <a:endParaRPr lang="en-US"/>
        </a:p>
      </dgm:t>
    </dgm:pt>
    <dgm:pt modelId="{6C1E6936-E527-4CBC-AAFF-FD82248C85EF}">
      <dgm:prSet custT="1"/>
      <dgm:spPr>
        <a:ln>
          <a:solidFill>
            <a:schemeClr val="bg2"/>
          </a:solidFill>
        </a:ln>
      </dgm:spPr>
      <dgm:t>
        <a:bodyPr/>
        <a:lstStyle/>
        <a:p>
          <a:pPr rtl="0"/>
          <a:r>
            <a:rPr lang="en-US" sz="2800" dirty="0">
              <a:latin typeface="Arial" panose="020B0604020202020204" pitchFamily="34" charset="0"/>
              <a:cs typeface="Arial" panose="020B0604020202020204" pitchFamily="34" charset="0"/>
            </a:rPr>
            <a:t>Established legal framework for DSAs</a:t>
          </a:r>
        </a:p>
      </dgm:t>
    </dgm:pt>
    <dgm:pt modelId="{40D981E7-D0AE-440E-9023-BF8C113B558A}" type="parTrans" cxnId="{C6F4FCFF-CAA6-4F49-A316-7D294C8BF232}">
      <dgm:prSet/>
      <dgm:spPr/>
      <dgm:t>
        <a:bodyPr/>
        <a:lstStyle/>
        <a:p>
          <a:endParaRPr lang="en-US"/>
        </a:p>
      </dgm:t>
    </dgm:pt>
    <dgm:pt modelId="{0C6233AA-A07E-42C2-860F-CD34E780B470}" type="sibTrans" cxnId="{C6F4FCFF-CAA6-4F49-A316-7D294C8BF232}">
      <dgm:prSet/>
      <dgm:spPr/>
      <dgm:t>
        <a:bodyPr/>
        <a:lstStyle/>
        <a:p>
          <a:endParaRPr lang="en-US"/>
        </a:p>
      </dgm:t>
    </dgm:pt>
    <dgm:pt modelId="{E55DC652-5514-4E9B-B258-5B34AB7F242B}" type="pres">
      <dgm:prSet presAssocID="{09AC27F5-D72D-4FCF-8A93-B212A761D678}" presName="Name0" presStyleCnt="0">
        <dgm:presLayoutVars>
          <dgm:chMax val="7"/>
          <dgm:dir/>
          <dgm:animLvl val="lvl"/>
          <dgm:resizeHandles val="exact"/>
        </dgm:presLayoutVars>
      </dgm:prSet>
      <dgm:spPr/>
      <dgm:t>
        <a:bodyPr/>
        <a:lstStyle/>
        <a:p>
          <a:endParaRPr lang="en-US"/>
        </a:p>
      </dgm:t>
    </dgm:pt>
    <dgm:pt modelId="{88E79101-2801-4C1F-A43F-45BDC66080CA}" type="pres">
      <dgm:prSet presAssocID="{9785D09B-A881-4D98-9C8C-1C98D46ED26D}" presName="circle1" presStyleLbl="node1" presStyleIdx="0" presStyleCnt="4"/>
      <dgm:spPr>
        <a:solidFill>
          <a:schemeClr val="bg2">
            <a:lumMod val="75000"/>
          </a:schemeClr>
        </a:solidFill>
      </dgm:spPr>
    </dgm:pt>
    <dgm:pt modelId="{7339F24D-5CA3-4B0C-8A59-8E31F4CB5B30}" type="pres">
      <dgm:prSet presAssocID="{9785D09B-A881-4D98-9C8C-1C98D46ED26D}" presName="space" presStyleCnt="0"/>
      <dgm:spPr/>
    </dgm:pt>
    <dgm:pt modelId="{F7A0D949-1A74-4ED2-9A9D-43050D9607BB}" type="pres">
      <dgm:prSet presAssocID="{9785D09B-A881-4D98-9C8C-1C98D46ED26D}" presName="rect1" presStyleLbl="alignAcc1" presStyleIdx="0" presStyleCnt="4" custLinFactNeighborX="0" custLinFactNeighborY="-3460"/>
      <dgm:spPr/>
      <dgm:t>
        <a:bodyPr/>
        <a:lstStyle/>
        <a:p>
          <a:endParaRPr lang="en-US"/>
        </a:p>
      </dgm:t>
    </dgm:pt>
    <dgm:pt modelId="{B864A5D3-BE0C-4ECF-B049-384D76573984}" type="pres">
      <dgm:prSet presAssocID="{8B701DBC-1203-45A6-B4A6-0A9B132515E3}" presName="vertSpace2" presStyleLbl="node1" presStyleIdx="0" presStyleCnt="4"/>
      <dgm:spPr/>
    </dgm:pt>
    <dgm:pt modelId="{C7BA9407-FFC6-4CFC-9921-9935F3D57C82}" type="pres">
      <dgm:prSet presAssocID="{8B701DBC-1203-45A6-B4A6-0A9B132515E3}" presName="circle2" presStyleLbl="node1" presStyleIdx="1" presStyleCnt="4"/>
      <dgm:spPr/>
    </dgm:pt>
    <dgm:pt modelId="{449E348E-3850-49C3-95F4-5FE347D2B7D3}" type="pres">
      <dgm:prSet presAssocID="{8B701DBC-1203-45A6-B4A6-0A9B132515E3}" presName="rect2" presStyleLbl="alignAcc1" presStyleIdx="1" presStyleCnt="4"/>
      <dgm:spPr/>
      <dgm:t>
        <a:bodyPr/>
        <a:lstStyle/>
        <a:p>
          <a:endParaRPr lang="en-US"/>
        </a:p>
      </dgm:t>
    </dgm:pt>
    <dgm:pt modelId="{AFE9D2AA-4BE8-415D-8A2B-36AB5B1BEF3D}" type="pres">
      <dgm:prSet presAssocID="{6C1E6936-E527-4CBC-AAFF-FD82248C85EF}" presName="vertSpace3" presStyleLbl="node1" presStyleIdx="1" presStyleCnt="4"/>
      <dgm:spPr/>
    </dgm:pt>
    <dgm:pt modelId="{FAF22F25-3F7C-4186-ABBD-8885B4AED5E6}" type="pres">
      <dgm:prSet presAssocID="{6C1E6936-E527-4CBC-AAFF-FD82248C85EF}" presName="circle3" presStyleLbl="node1" presStyleIdx="2" presStyleCnt="4"/>
      <dgm:spPr>
        <a:solidFill>
          <a:schemeClr val="bg2">
            <a:lumMod val="20000"/>
            <a:lumOff val="80000"/>
          </a:schemeClr>
        </a:solidFill>
      </dgm:spPr>
    </dgm:pt>
    <dgm:pt modelId="{F6194D62-E231-4462-A818-2E1F0CE4AF6A}" type="pres">
      <dgm:prSet presAssocID="{6C1E6936-E527-4CBC-AAFF-FD82248C85EF}" presName="rect3" presStyleLbl="alignAcc1" presStyleIdx="2" presStyleCnt="4"/>
      <dgm:spPr/>
      <dgm:t>
        <a:bodyPr/>
        <a:lstStyle/>
        <a:p>
          <a:endParaRPr lang="en-US"/>
        </a:p>
      </dgm:t>
    </dgm:pt>
    <dgm:pt modelId="{79B2FFA1-0956-4584-9B6D-B1A47B1C0ACB}" type="pres">
      <dgm:prSet presAssocID="{F1ADC714-DF64-49A8-9C0F-09133428EB64}" presName="vertSpace4" presStyleLbl="node1" presStyleIdx="2" presStyleCnt="4"/>
      <dgm:spPr/>
    </dgm:pt>
    <dgm:pt modelId="{4111512B-D2B1-43AE-B93B-23A1C09A8CCC}" type="pres">
      <dgm:prSet presAssocID="{F1ADC714-DF64-49A8-9C0F-09133428EB64}" presName="circle4" presStyleLbl="node1" presStyleIdx="3" presStyleCnt="4"/>
      <dgm:spPr>
        <a:solidFill>
          <a:schemeClr val="bg2"/>
        </a:solidFill>
      </dgm:spPr>
    </dgm:pt>
    <dgm:pt modelId="{7C55152E-666D-41C9-A63C-F76BA0A5D297}" type="pres">
      <dgm:prSet presAssocID="{F1ADC714-DF64-49A8-9C0F-09133428EB64}" presName="rect4" presStyleLbl="alignAcc1" presStyleIdx="3" presStyleCnt="4"/>
      <dgm:spPr/>
      <dgm:t>
        <a:bodyPr/>
        <a:lstStyle/>
        <a:p>
          <a:endParaRPr lang="en-US"/>
        </a:p>
      </dgm:t>
    </dgm:pt>
    <dgm:pt modelId="{471997F6-81D3-4F90-89A1-AA60FDD9EBEB}" type="pres">
      <dgm:prSet presAssocID="{9785D09B-A881-4D98-9C8C-1C98D46ED26D}" presName="rect1ParTxNoCh" presStyleLbl="alignAcc1" presStyleIdx="3" presStyleCnt="4">
        <dgm:presLayoutVars>
          <dgm:chMax val="1"/>
          <dgm:bulletEnabled val="1"/>
        </dgm:presLayoutVars>
      </dgm:prSet>
      <dgm:spPr/>
      <dgm:t>
        <a:bodyPr/>
        <a:lstStyle/>
        <a:p>
          <a:endParaRPr lang="en-US"/>
        </a:p>
      </dgm:t>
    </dgm:pt>
    <dgm:pt modelId="{3002807E-7825-4B98-B7D4-8C1294FBF65A}" type="pres">
      <dgm:prSet presAssocID="{8B701DBC-1203-45A6-B4A6-0A9B132515E3}" presName="rect2ParTxNoCh" presStyleLbl="alignAcc1" presStyleIdx="3" presStyleCnt="4">
        <dgm:presLayoutVars>
          <dgm:chMax val="1"/>
          <dgm:bulletEnabled val="1"/>
        </dgm:presLayoutVars>
      </dgm:prSet>
      <dgm:spPr/>
      <dgm:t>
        <a:bodyPr/>
        <a:lstStyle/>
        <a:p>
          <a:endParaRPr lang="en-US"/>
        </a:p>
      </dgm:t>
    </dgm:pt>
    <dgm:pt modelId="{D809459E-152A-4254-B709-C7E320630500}" type="pres">
      <dgm:prSet presAssocID="{6C1E6936-E527-4CBC-AAFF-FD82248C85EF}" presName="rect3ParTxNoCh" presStyleLbl="alignAcc1" presStyleIdx="3" presStyleCnt="4">
        <dgm:presLayoutVars>
          <dgm:chMax val="1"/>
          <dgm:bulletEnabled val="1"/>
        </dgm:presLayoutVars>
      </dgm:prSet>
      <dgm:spPr/>
      <dgm:t>
        <a:bodyPr/>
        <a:lstStyle/>
        <a:p>
          <a:endParaRPr lang="en-US"/>
        </a:p>
      </dgm:t>
    </dgm:pt>
    <dgm:pt modelId="{1BD431B3-F82A-4BA9-9A28-5B8EF478659A}" type="pres">
      <dgm:prSet presAssocID="{F1ADC714-DF64-49A8-9C0F-09133428EB64}" presName="rect4ParTxNoCh" presStyleLbl="alignAcc1" presStyleIdx="3" presStyleCnt="4">
        <dgm:presLayoutVars>
          <dgm:chMax val="1"/>
          <dgm:bulletEnabled val="1"/>
        </dgm:presLayoutVars>
      </dgm:prSet>
      <dgm:spPr/>
      <dgm:t>
        <a:bodyPr/>
        <a:lstStyle/>
        <a:p>
          <a:endParaRPr lang="en-US"/>
        </a:p>
      </dgm:t>
    </dgm:pt>
  </dgm:ptLst>
  <dgm:cxnLst>
    <dgm:cxn modelId="{4DB3A0B2-F210-4BEA-A3B8-59216190EAF1}" srcId="{09AC27F5-D72D-4FCF-8A93-B212A761D678}" destId="{9785D09B-A881-4D98-9C8C-1C98D46ED26D}" srcOrd="0" destOrd="0" parTransId="{CC2CA70D-647D-4A62-BE63-24E78997164D}" sibTransId="{ABD92DA0-9792-43AF-925B-E435C6FBED9C}"/>
    <dgm:cxn modelId="{C6F4FCFF-CAA6-4F49-A316-7D294C8BF232}" srcId="{09AC27F5-D72D-4FCF-8A93-B212A761D678}" destId="{6C1E6936-E527-4CBC-AAFF-FD82248C85EF}" srcOrd="2" destOrd="0" parTransId="{40D981E7-D0AE-440E-9023-BF8C113B558A}" sibTransId="{0C6233AA-A07E-42C2-860F-CD34E780B470}"/>
    <dgm:cxn modelId="{10AAF44D-275F-4971-B393-E733C329A9FD}" type="presOf" srcId="{8B701DBC-1203-45A6-B4A6-0A9B132515E3}" destId="{3002807E-7825-4B98-B7D4-8C1294FBF65A}" srcOrd="1" destOrd="0" presId="urn:microsoft.com/office/officeart/2005/8/layout/target3"/>
    <dgm:cxn modelId="{639E66F8-1D53-4643-A8EA-4E58F80CF6FD}" srcId="{09AC27F5-D72D-4FCF-8A93-B212A761D678}" destId="{8B701DBC-1203-45A6-B4A6-0A9B132515E3}" srcOrd="1" destOrd="0" parTransId="{45F7A20C-D308-48C0-B6D6-F7107873F4DE}" sibTransId="{FBA3CD3B-B5B5-4A68-A86B-D87D2046D140}"/>
    <dgm:cxn modelId="{269E7F47-EEC2-4C82-95EB-CF74A7DC8653}" type="presOf" srcId="{9785D09B-A881-4D98-9C8C-1C98D46ED26D}" destId="{471997F6-81D3-4F90-89A1-AA60FDD9EBEB}" srcOrd="1" destOrd="0" presId="urn:microsoft.com/office/officeart/2005/8/layout/target3"/>
    <dgm:cxn modelId="{354D570C-447C-4780-A0F0-9DDEB6B33B06}" type="presOf" srcId="{09AC27F5-D72D-4FCF-8A93-B212A761D678}" destId="{E55DC652-5514-4E9B-B258-5B34AB7F242B}" srcOrd="0" destOrd="0" presId="urn:microsoft.com/office/officeart/2005/8/layout/target3"/>
    <dgm:cxn modelId="{2C4914D3-0431-4E4F-AD42-E5CA0F4AC8B8}" type="presOf" srcId="{F1ADC714-DF64-49A8-9C0F-09133428EB64}" destId="{1BD431B3-F82A-4BA9-9A28-5B8EF478659A}" srcOrd="1" destOrd="0" presId="urn:microsoft.com/office/officeart/2005/8/layout/target3"/>
    <dgm:cxn modelId="{D8BCF2C5-DEFB-45A3-A70B-90D3E9674D48}" srcId="{09AC27F5-D72D-4FCF-8A93-B212A761D678}" destId="{F1ADC714-DF64-49A8-9C0F-09133428EB64}" srcOrd="3" destOrd="0" parTransId="{51227726-493E-4258-85BD-0E934FFAB2DE}" sibTransId="{22AF9B23-41AC-4C95-9A44-A0A1BEFA1DFA}"/>
    <dgm:cxn modelId="{C18FA784-37A2-4FB2-BAA5-D57929589443}" type="presOf" srcId="{9785D09B-A881-4D98-9C8C-1C98D46ED26D}" destId="{F7A0D949-1A74-4ED2-9A9D-43050D9607BB}" srcOrd="0" destOrd="0" presId="urn:microsoft.com/office/officeart/2005/8/layout/target3"/>
    <dgm:cxn modelId="{E48E1D36-EAF2-42CF-9FFA-E5400A16AF4C}" type="presOf" srcId="{6C1E6936-E527-4CBC-AAFF-FD82248C85EF}" destId="{F6194D62-E231-4462-A818-2E1F0CE4AF6A}" srcOrd="0" destOrd="0" presId="urn:microsoft.com/office/officeart/2005/8/layout/target3"/>
    <dgm:cxn modelId="{41F55E94-1D9E-45DD-ABBD-D4260E14385D}" type="presOf" srcId="{6C1E6936-E527-4CBC-AAFF-FD82248C85EF}" destId="{D809459E-152A-4254-B709-C7E320630500}" srcOrd="1" destOrd="0" presId="urn:microsoft.com/office/officeart/2005/8/layout/target3"/>
    <dgm:cxn modelId="{362F43C8-8D9D-470B-97EA-8074529BB92A}" type="presOf" srcId="{F1ADC714-DF64-49A8-9C0F-09133428EB64}" destId="{7C55152E-666D-41C9-A63C-F76BA0A5D297}" srcOrd="0" destOrd="0" presId="urn:microsoft.com/office/officeart/2005/8/layout/target3"/>
    <dgm:cxn modelId="{21814B42-CE67-4D07-94E7-D8A072557614}" type="presOf" srcId="{8B701DBC-1203-45A6-B4A6-0A9B132515E3}" destId="{449E348E-3850-49C3-95F4-5FE347D2B7D3}" srcOrd="0" destOrd="0" presId="urn:microsoft.com/office/officeart/2005/8/layout/target3"/>
    <dgm:cxn modelId="{47915871-DE1A-4830-A0AC-E4BE92EFC285}" type="presParOf" srcId="{E55DC652-5514-4E9B-B258-5B34AB7F242B}" destId="{88E79101-2801-4C1F-A43F-45BDC66080CA}" srcOrd="0" destOrd="0" presId="urn:microsoft.com/office/officeart/2005/8/layout/target3"/>
    <dgm:cxn modelId="{22A4A317-67F0-47F4-A046-30AF587108E8}" type="presParOf" srcId="{E55DC652-5514-4E9B-B258-5B34AB7F242B}" destId="{7339F24D-5CA3-4B0C-8A59-8E31F4CB5B30}" srcOrd="1" destOrd="0" presId="urn:microsoft.com/office/officeart/2005/8/layout/target3"/>
    <dgm:cxn modelId="{6D269D75-9D44-4A02-9EF2-4C36B57A86FD}" type="presParOf" srcId="{E55DC652-5514-4E9B-B258-5B34AB7F242B}" destId="{F7A0D949-1A74-4ED2-9A9D-43050D9607BB}" srcOrd="2" destOrd="0" presId="urn:microsoft.com/office/officeart/2005/8/layout/target3"/>
    <dgm:cxn modelId="{B5DBDB17-0D1B-45AF-8A0F-148B208D733B}" type="presParOf" srcId="{E55DC652-5514-4E9B-B258-5B34AB7F242B}" destId="{B864A5D3-BE0C-4ECF-B049-384D76573984}" srcOrd="3" destOrd="0" presId="urn:microsoft.com/office/officeart/2005/8/layout/target3"/>
    <dgm:cxn modelId="{4956F6D6-21C3-4637-8B2D-894869469626}" type="presParOf" srcId="{E55DC652-5514-4E9B-B258-5B34AB7F242B}" destId="{C7BA9407-FFC6-4CFC-9921-9935F3D57C82}" srcOrd="4" destOrd="0" presId="urn:microsoft.com/office/officeart/2005/8/layout/target3"/>
    <dgm:cxn modelId="{F0616E22-88FD-464F-B112-31F4D93CFAC3}" type="presParOf" srcId="{E55DC652-5514-4E9B-B258-5B34AB7F242B}" destId="{449E348E-3850-49C3-95F4-5FE347D2B7D3}" srcOrd="5" destOrd="0" presId="urn:microsoft.com/office/officeart/2005/8/layout/target3"/>
    <dgm:cxn modelId="{AFF841D9-9533-444D-80DF-FA6EA0E7967F}" type="presParOf" srcId="{E55DC652-5514-4E9B-B258-5B34AB7F242B}" destId="{AFE9D2AA-4BE8-415D-8A2B-36AB5B1BEF3D}" srcOrd="6" destOrd="0" presId="urn:microsoft.com/office/officeart/2005/8/layout/target3"/>
    <dgm:cxn modelId="{594FA527-FA87-4857-9FE9-BEE06B067D56}" type="presParOf" srcId="{E55DC652-5514-4E9B-B258-5B34AB7F242B}" destId="{FAF22F25-3F7C-4186-ABBD-8885B4AED5E6}" srcOrd="7" destOrd="0" presId="urn:microsoft.com/office/officeart/2005/8/layout/target3"/>
    <dgm:cxn modelId="{FAAE29B5-39BC-4B21-87C9-8ACCDAC9C3E3}" type="presParOf" srcId="{E55DC652-5514-4E9B-B258-5B34AB7F242B}" destId="{F6194D62-E231-4462-A818-2E1F0CE4AF6A}" srcOrd="8" destOrd="0" presId="urn:microsoft.com/office/officeart/2005/8/layout/target3"/>
    <dgm:cxn modelId="{4CB47B8B-4832-4571-8FB3-4B4975C3588A}" type="presParOf" srcId="{E55DC652-5514-4E9B-B258-5B34AB7F242B}" destId="{79B2FFA1-0956-4584-9B6D-B1A47B1C0ACB}" srcOrd="9" destOrd="0" presId="urn:microsoft.com/office/officeart/2005/8/layout/target3"/>
    <dgm:cxn modelId="{8E9658C8-E773-4441-99D8-8A8D2F341619}" type="presParOf" srcId="{E55DC652-5514-4E9B-B258-5B34AB7F242B}" destId="{4111512B-D2B1-43AE-B93B-23A1C09A8CCC}" srcOrd="10" destOrd="0" presId="urn:microsoft.com/office/officeart/2005/8/layout/target3"/>
    <dgm:cxn modelId="{DF2676B3-E8CD-464F-9FA8-143FFD3CF88C}" type="presParOf" srcId="{E55DC652-5514-4E9B-B258-5B34AB7F242B}" destId="{7C55152E-666D-41C9-A63C-F76BA0A5D297}" srcOrd="11" destOrd="0" presId="urn:microsoft.com/office/officeart/2005/8/layout/target3"/>
    <dgm:cxn modelId="{98C3D113-46F5-44E8-8EC3-6C9BF921D01A}" type="presParOf" srcId="{E55DC652-5514-4E9B-B258-5B34AB7F242B}" destId="{471997F6-81D3-4F90-89A1-AA60FDD9EBEB}" srcOrd="12" destOrd="0" presId="urn:microsoft.com/office/officeart/2005/8/layout/target3"/>
    <dgm:cxn modelId="{1007CC36-EC49-4A83-95BE-EBF659EC44B4}" type="presParOf" srcId="{E55DC652-5514-4E9B-B258-5B34AB7F242B}" destId="{3002807E-7825-4B98-B7D4-8C1294FBF65A}" srcOrd="13" destOrd="0" presId="urn:microsoft.com/office/officeart/2005/8/layout/target3"/>
    <dgm:cxn modelId="{862D87D5-E0A1-4453-9101-B11F2CEEE757}" type="presParOf" srcId="{E55DC652-5514-4E9B-B258-5B34AB7F242B}" destId="{D809459E-152A-4254-B709-C7E320630500}" srcOrd="14" destOrd="0" presId="urn:microsoft.com/office/officeart/2005/8/layout/target3"/>
    <dgm:cxn modelId="{52A7D9D3-02C3-4344-AB4B-3012AB5AA071}" type="presParOf" srcId="{E55DC652-5514-4E9B-B258-5B34AB7F242B}" destId="{1BD431B3-F82A-4BA9-9A28-5B8EF478659A}" srcOrd="15" destOrd="0" presId="urn:microsoft.com/office/officeart/2005/8/layout/target3"/>
  </dgm:cxnLst>
  <dgm:bg/>
  <dgm:whole>
    <a:ln>
      <a:solidFill>
        <a:schemeClr val="accent2"/>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7E62A58-31CE-4847-AA55-47AAEA706125}"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45734794-ACA0-4D64-96FC-FB1F16E1B978}">
      <dgm:prSet custT="1"/>
      <dgm:spPr>
        <a:solidFill>
          <a:srgbClr val="0C88AA"/>
        </a:solidFill>
        <a:ln>
          <a:noFill/>
        </a:ln>
      </dgm:spPr>
      <dgm:t>
        <a:bodyPr/>
        <a:lstStyle/>
        <a:p>
          <a:pPr rtl="0"/>
          <a:r>
            <a:rPr lang="en-US" sz="4000" b="0" i="0" dirty="0">
              <a:latin typeface="Arial" panose="020B0604020202020204" pitchFamily="34" charset="0"/>
              <a:cs typeface="Arial" panose="020B0604020202020204" pitchFamily="34" charset="0"/>
            </a:rPr>
            <a:t>1988 -1993</a:t>
          </a:r>
          <a:endParaRPr lang="en-US" sz="4000" dirty="0">
            <a:latin typeface="Arial" panose="020B0604020202020204" pitchFamily="34" charset="0"/>
            <a:cs typeface="Arial" panose="020B0604020202020204" pitchFamily="34" charset="0"/>
          </a:endParaRPr>
        </a:p>
      </dgm:t>
    </dgm:pt>
    <dgm:pt modelId="{F5CC679A-A1B0-4729-92BC-A6B0C8751006}" type="parTrans" cxnId="{8FE1AC0E-BCF8-4669-B442-004687D7C259}">
      <dgm:prSet/>
      <dgm:spPr/>
      <dgm:t>
        <a:bodyPr/>
        <a:lstStyle/>
        <a:p>
          <a:endParaRPr lang="en-US" sz="1600"/>
        </a:p>
      </dgm:t>
    </dgm:pt>
    <dgm:pt modelId="{C6B3F85A-61FA-48AD-84D0-B3040642EC9A}" type="sibTrans" cxnId="{8FE1AC0E-BCF8-4669-B442-004687D7C259}">
      <dgm:prSet/>
      <dgm:spPr/>
      <dgm:t>
        <a:bodyPr/>
        <a:lstStyle/>
        <a:p>
          <a:endParaRPr lang="en-US" sz="1600"/>
        </a:p>
      </dgm:t>
    </dgm:pt>
    <dgm:pt modelId="{32EE33A4-C267-4337-82DF-A805B6824CA8}">
      <dgm:prSet custT="1"/>
      <dgm:spPr>
        <a:solidFill>
          <a:schemeClr val="bg1">
            <a:lumMod val="95000"/>
            <a:alpha val="90000"/>
          </a:schemeClr>
        </a:solidFill>
        <a:ln>
          <a:solidFill>
            <a:srgbClr val="0C88AA"/>
          </a:solidFill>
        </a:ln>
      </dgm:spPr>
      <dgm:t>
        <a:bodyPr/>
        <a:lstStyle/>
        <a:p>
          <a:pPr rtl="0"/>
          <a:r>
            <a:rPr lang="en-US" sz="2400" b="0" i="0" dirty="0">
              <a:latin typeface="Arial" panose="020B0604020202020204" pitchFamily="34" charset="0"/>
              <a:cs typeface="Arial" panose="020B0604020202020204" pitchFamily="34" charset="0"/>
            </a:rPr>
            <a:t>Many OPOs had special subdivisions, regions or local sharing agreements</a:t>
          </a:r>
          <a:endParaRPr lang="en-US" sz="2400" dirty="0">
            <a:latin typeface="Arial" panose="020B0604020202020204" pitchFamily="34" charset="0"/>
            <a:cs typeface="Arial" panose="020B0604020202020204" pitchFamily="34" charset="0"/>
          </a:endParaRPr>
        </a:p>
      </dgm:t>
    </dgm:pt>
    <dgm:pt modelId="{526F0736-E002-4C04-A276-8AD7EBCB17B2}" type="parTrans" cxnId="{3EE13423-7497-4499-B6C4-354ED6DC42ED}">
      <dgm:prSet/>
      <dgm:spPr/>
      <dgm:t>
        <a:bodyPr/>
        <a:lstStyle/>
        <a:p>
          <a:endParaRPr lang="en-US" sz="1600"/>
        </a:p>
      </dgm:t>
    </dgm:pt>
    <dgm:pt modelId="{BDFDF354-E9CB-4B3B-921C-2912A6BF0115}" type="sibTrans" cxnId="{3EE13423-7497-4499-B6C4-354ED6DC42ED}">
      <dgm:prSet/>
      <dgm:spPr/>
      <dgm:t>
        <a:bodyPr/>
        <a:lstStyle/>
        <a:p>
          <a:endParaRPr lang="en-US" sz="1600"/>
        </a:p>
      </dgm:t>
    </dgm:pt>
    <dgm:pt modelId="{534A02FA-7D36-4ECE-BB0E-CD3C3E270A38}">
      <dgm:prSet custT="1"/>
      <dgm:spPr>
        <a:solidFill>
          <a:schemeClr val="bg1">
            <a:lumMod val="95000"/>
            <a:alpha val="90000"/>
          </a:schemeClr>
        </a:solidFill>
        <a:ln>
          <a:solidFill>
            <a:srgbClr val="0C88AA"/>
          </a:solidFill>
        </a:ln>
      </dgm:spPr>
      <dgm:t>
        <a:bodyPr/>
        <a:lstStyle/>
        <a:p>
          <a:pPr rtl="0"/>
          <a:r>
            <a:rPr lang="en-US" sz="2400" b="0" i="0" dirty="0">
              <a:latin typeface="Arial" panose="020B0604020202020204" pitchFamily="34" charset="0"/>
              <a:cs typeface="Arial" panose="020B0604020202020204" pitchFamily="34" charset="0"/>
            </a:rPr>
            <a:t>No national-level review of rationale or criteria for geographic boundaries used in allocation</a:t>
          </a:r>
          <a:endParaRPr lang="en-US" sz="2400" dirty="0">
            <a:latin typeface="Arial" panose="020B0604020202020204" pitchFamily="34" charset="0"/>
            <a:cs typeface="Arial" panose="020B0604020202020204" pitchFamily="34" charset="0"/>
          </a:endParaRPr>
        </a:p>
      </dgm:t>
    </dgm:pt>
    <dgm:pt modelId="{0168CA92-272F-4897-AE49-CB529AB17FFD}" type="parTrans" cxnId="{3379E77A-62E6-44E7-B367-D3DB9D36403A}">
      <dgm:prSet/>
      <dgm:spPr/>
      <dgm:t>
        <a:bodyPr/>
        <a:lstStyle/>
        <a:p>
          <a:endParaRPr lang="en-US" sz="1600"/>
        </a:p>
      </dgm:t>
    </dgm:pt>
    <dgm:pt modelId="{C9BB847D-FDA7-4A3A-B757-69D0A89064AC}" type="sibTrans" cxnId="{3379E77A-62E6-44E7-B367-D3DB9D36403A}">
      <dgm:prSet/>
      <dgm:spPr/>
      <dgm:t>
        <a:bodyPr/>
        <a:lstStyle/>
        <a:p>
          <a:endParaRPr lang="en-US" sz="1600"/>
        </a:p>
      </dgm:t>
    </dgm:pt>
    <dgm:pt modelId="{CFF6D777-7119-43F6-BC24-BBE786999908}">
      <dgm:prSet custT="1"/>
      <dgm:spPr>
        <a:solidFill>
          <a:srgbClr val="0C88AA"/>
        </a:solidFill>
        <a:ln>
          <a:noFill/>
        </a:ln>
      </dgm:spPr>
      <dgm:t>
        <a:bodyPr/>
        <a:lstStyle/>
        <a:p>
          <a:pPr rtl="0"/>
          <a:r>
            <a:rPr lang="en-US" sz="4000" b="0" i="0" dirty="0">
              <a:latin typeface="Arial" panose="020B0604020202020204" pitchFamily="34" charset="0"/>
              <a:cs typeface="Arial" panose="020B0604020202020204" pitchFamily="34" charset="0"/>
            </a:rPr>
            <a:t>1994 to Present</a:t>
          </a:r>
          <a:endParaRPr lang="en-US" sz="4000" dirty="0">
            <a:latin typeface="Arial" panose="020B0604020202020204" pitchFamily="34" charset="0"/>
            <a:cs typeface="Arial" panose="020B0604020202020204" pitchFamily="34" charset="0"/>
          </a:endParaRPr>
        </a:p>
      </dgm:t>
    </dgm:pt>
    <dgm:pt modelId="{B5EC5AEA-6A12-4BFE-B69B-0AFF1B3A2F90}" type="parTrans" cxnId="{7AB8D6BD-015B-4020-BDDB-5DF54B57373C}">
      <dgm:prSet/>
      <dgm:spPr/>
      <dgm:t>
        <a:bodyPr/>
        <a:lstStyle/>
        <a:p>
          <a:endParaRPr lang="en-US" sz="1600"/>
        </a:p>
      </dgm:t>
    </dgm:pt>
    <dgm:pt modelId="{5F51936D-470A-46A7-A717-9C7512D0F25F}" type="sibTrans" cxnId="{7AB8D6BD-015B-4020-BDDB-5DF54B57373C}">
      <dgm:prSet/>
      <dgm:spPr/>
      <dgm:t>
        <a:bodyPr/>
        <a:lstStyle/>
        <a:p>
          <a:endParaRPr lang="en-US" sz="1600"/>
        </a:p>
      </dgm:t>
    </dgm:pt>
    <dgm:pt modelId="{C89D76D5-9213-417C-AD67-707B454012E9}">
      <dgm:prSet custT="1"/>
      <dgm:spPr>
        <a:solidFill>
          <a:schemeClr val="bg1">
            <a:lumMod val="95000"/>
            <a:alpha val="90000"/>
          </a:schemeClr>
        </a:solidFill>
        <a:ln>
          <a:solidFill>
            <a:srgbClr val="0C88AA"/>
          </a:solidFill>
        </a:ln>
      </dgm:spPr>
      <dgm:t>
        <a:bodyPr/>
        <a:lstStyle/>
        <a:p>
          <a:pPr rtl="0"/>
          <a:r>
            <a:rPr lang="en-US" sz="2400" b="0" i="0" dirty="0">
              <a:latin typeface="Arial" panose="020B0604020202020204" pitchFamily="34" charset="0"/>
              <a:cs typeface="Arial" panose="020B0604020202020204" pitchFamily="34" charset="0"/>
            </a:rPr>
            <a:t>DSA boundaries considered “local” allocation in most instances</a:t>
          </a:r>
          <a:endParaRPr lang="en-US" sz="2400" dirty="0">
            <a:latin typeface="Arial" panose="020B0604020202020204" pitchFamily="34" charset="0"/>
            <a:cs typeface="Arial" panose="020B0604020202020204" pitchFamily="34" charset="0"/>
          </a:endParaRPr>
        </a:p>
      </dgm:t>
    </dgm:pt>
    <dgm:pt modelId="{01874155-0C69-4E76-B236-6A528FEEDB4B}" type="parTrans" cxnId="{8DC2A5D7-7E50-46A2-AC53-1E730180929E}">
      <dgm:prSet/>
      <dgm:spPr/>
      <dgm:t>
        <a:bodyPr/>
        <a:lstStyle/>
        <a:p>
          <a:endParaRPr lang="en-US" sz="1600"/>
        </a:p>
      </dgm:t>
    </dgm:pt>
    <dgm:pt modelId="{92833BD5-178C-412E-BD75-2771BCCBBA47}" type="sibTrans" cxnId="{8DC2A5D7-7E50-46A2-AC53-1E730180929E}">
      <dgm:prSet/>
      <dgm:spPr/>
      <dgm:t>
        <a:bodyPr/>
        <a:lstStyle/>
        <a:p>
          <a:endParaRPr lang="en-US" sz="1600"/>
        </a:p>
      </dgm:t>
    </dgm:pt>
    <dgm:pt modelId="{DF509695-21DC-425E-A9CE-3A590FA2D0F4}">
      <dgm:prSet custT="1"/>
      <dgm:spPr>
        <a:solidFill>
          <a:schemeClr val="bg1">
            <a:lumMod val="95000"/>
            <a:alpha val="90000"/>
          </a:schemeClr>
        </a:solidFill>
        <a:ln>
          <a:solidFill>
            <a:srgbClr val="0C88AA"/>
          </a:solidFill>
        </a:ln>
      </dgm:spPr>
      <dgm:t>
        <a:bodyPr/>
        <a:lstStyle/>
        <a:p>
          <a:pPr rtl="0"/>
          <a:r>
            <a:rPr lang="en-US" sz="2400" b="0" i="0" dirty="0">
              <a:latin typeface="Arial" panose="020B0604020202020204" pitchFamily="34" charset="0"/>
              <a:cs typeface="Arial" panose="020B0604020202020204" pitchFamily="34" charset="0"/>
            </a:rPr>
            <a:t>Any alternate sharing agreements or variances follow defined process</a:t>
          </a:r>
          <a:endParaRPr lang="en-US" sz="2400" dirty="0">
            <a:latin typeface="Arial" panose="020B0604020202020204" pitchFamily="34" charset="0"/>
            <a:cs typeface="Arial" panose="020B0604020202020204" pitchFamily="34" charset="0"/>
          </a:endParaRPr>
        </a:p>
      </dgm:t>
    </dgm:pt>
    <dgm:pt modelId="{09F35332-ABCE-4FFD-9916-9D8917AD6FF5}" type="parTrans" cxnId="{EA4375C8-1D22-465A-A82A-C8FCF3645559}">
      <dgm:prSet/>
      <dgm:spPr/>
      <dgm:t>
        <a:bodyPr/>
        <a:lstStyle/>
        <a:p>
          <a:endParaRPr lang="en-US" sz="1600"/>
        </a:p>
      </dgm:t>
    </dgm:pt>
    <dgm:pt modelId="{2B0ED3FD-22FC-4F58-8E90-75067F6915BD}" type="sibTrans" cxnId="{EA4375C8-1D22-465A-A82A-C8FCF3645559}">
      <dgm:prSet/>
      <dgm:spPr/>
      <dgm:t>
        <a:bodyPr/>
        <a:lstStyle/>
        <a:p>
          <a:endParaRPr lang="en-US" sz="1600"/>
        </a:p>
      </dgm:t>
    </dgm:pt>
    <dgm:pt modelId="{4A3952BF-D53C-47F4-A7FF-92E24B19D9DB}">
      <dgm:prSet custT="1"/>
      <dgm:spPr>
        <a:solidFill>
          <a:srgbClr val="0C88AA"/>
        </a:solidFill>
        <a:ln>
          <a:noFill/>
        </a:ln>
      </dgm:spPr>
      <dgm:t>
        <a:bodyPr/>
        <a:lstStyle/>
        <a:p>
          <a:pPr rtl="0"/>
          <a:r>
            <a:rPr lang="en-US" sz="4000" dirty="0">
              <a:latin typeface="Arial" panose="020B0604020202020204" pitchFamily="34" charset="0"/>
              <a:cs typeface="Arial" panose="020B0604020202020204" pitchFamily="34" charset="0"/>
            </a:rPr>
            <a:t>1987 </a:t>
          </a:r>
        </a:p>
      </dgm:t>
    </dgm:pt>
    <dgm:pt modelId="{999A46F2-789A-498B-914D-91B7D49D3FFA}" type="parTrans" cxnId="{B765C9F2-E852-432A-8D0F-50D21702C1F4}">
      <dgm:prSet/>
      <dgm:spPr/>
      <dgm:t>
        <a:bodyPr/>
        <a:lstStyle/>
        <a:p>
          <a:endParaRPr lang="en-US"/>
        </a:p>
      </dgm:t>
    </dgm:pt>
    <dgm:pt modelId="{443F61D5-794D-4518-938F-C90956FB7C36}" type="sibTrans" cxnId="{B765C9F2-E852-432A-8D0F-50D21702C1F4}">
      <dgm:prSet/>
      <dgm:spPr/>
      <dgm:t>
        <a:bodyPr/>
        <a:lstStyle/>
        <a:p>
          <a:endParaRPr lang="en-US"/>
        </a:p>
      </dgm:t>
    </dgm:pt>
    <dgm:pt modelId="{56D229C6-3B04-48A0-9625-CAB707C8FA26}">
      <dgm:prSet custT="1"/>
      <dgm:spPr>
        <a:solidFill>
          <a:schemeClr val="bg1">
            <a:lumMod val="95000"/>
          </a:schemeClr>
        </a:solidFill>
        <a:ln>
          <a:solidFill>
            <a:srgbClr val="0C88AA"/>
          </a:solidFill>
        </a:ln>
      </dgm:spPr>
      <dgm:t>
        <a:bodyPr/>
        <a:lstStyle/>
        <a:p>
          <a:pPr rtl="0"/>
          <a:r>
            <a:rPr lang="en-US" sz="2400" dirty="0">
              <a:latin typeface="Arial" panose="020B0604020202020204" pitchFamily="34" charset="0"/>
              <a:cs typeface="Arial" panose="020B0604020202020204" pitchFamily="34" charset="0"/>
            </a:rPr>
            <a:t>501(c)3’s designated by HCFA as administrative units for donation</a:t>
          </a:r>
        </a:p>
      </dgm:t>
    </dgm:pt>
    <dgm:pt modelId="{0187A14B-326A-418B-9CBE-96239AB0C98E}" type="parTrans" cxnId="{A3B6D66C-2363-44E1-B2C4-23CEB3C55657}">
      <dgm:prSet/>
      <dgm:spPr/>
      <dgm:t>
        <a:bodyPr/>
        <a:lstStyle/>
        <a:p>
          <a:endParaRPr lang="en-US"/>
        </a:p>
      </dgm:t>
    </dgm:pt>
    <dgm:pt modelId="{059A9141-6EAC-4E5A-A465-C382C7B5E955}" type="sibTrans" cxnId="{A3B6D66C-2363-44E1-B2C4-23CEB3C55657}">
      <dgm:prSet/>
      <dgm:spPr/>
      <dgm:t>
        <a:bodyPr/>
        <a:lstStyle/>
        <a:p>
          <a:endParaRPr lang="en-US"/>
        </a:p>
      </dgm:t>
    </dgm:pt>
    <dgm:pt modelId="{90D80EF4-6AEE-4863-A319-E283ACD3E926}" type="pres">
      <dgm:prSet presAssocID="{37E62A58-31CE-4847-AA55-47AAEA706125}" presName="Name0" presStyleCnt="0">
        <dgm:presLayoutVars>
          <dgm:dir/>
          <dgm:animLvl val="lvl"/>
          <dgm:resizeHandles val="exact"/>
        </dgm:presLayoutVars>
      </dgm:prSet>
      <dgm:spPr/>
      <dgm:t>
        <a:bodyPr/>
        <a:lstStyle/>
        <a:p>
          <a:endParaRPr lang="en-US"/>
        </a:p>
      </dgm:t>
    </dgm:pt>
    <dgm:pt modelId="{76494EDB-D0A3-4C59-A20F-FF64459A969F}" type="pres">
      <dgm:prSet presAssocID="{4A3952BF-D53C-47F4-A7FF-92E24B19D9DB}" presName="linNode" presStyleCnt="0"/>
      <dgm:spPr/>
    </dgm:pt>
    <dgm:pt modelId="{A44F165F-EFE9-4D52-A0CD-BE6A182546C3}" type="pres">
      <dgm:prSet presAssocID="{4A3952BF-D53C-47F4-A7FF-92E24B19D9DB}" presName="parentText" presStyleLbl="node1" presStyleIdx="0" presStyleCnt="3" custScaleX="79344" custScaleY="76023" custLinFactNeighborX="-254" custLinFactNeighborY="3995">
        <dgm:presLayoutVars>
          <dgm:chMax val="1"/>
          <dgm:bulletEnabled val="1"/>
        </dgm:presLayoutVars>
      </dgm:prSet>
      <dgm:spPr/>
      <dgm:t>
        <a:bodyPr/>
        <a:lstStyle/>
        <a:p>
          <a:endParaRPr lang="en-US"/>
        </a:p>
      </dgm:t>
    </dgm:pt>
    <dgm:pt modelId="{13AD4878-E530-4C49-AD82-8FD9C3C5A47F}" type="pres">
      <dgm:prSet presAssocID="{4A3952BF-D53C-47F4-A7FF-92E24B19D9DB}" presName="descendantText" presStyleLbl="alignAccFollowNode1" presStyleIdx="0" presStyleCnt="3">
        <dgm:presLayoutVars>
          <dgm:bulletEnabled val="1"/>
        </dgm:presLayoutVars>
      </dgm:prSet>
      <dgm:spPr/>
      <dgm:t>
        <a:bodyPr/>
        <a:lstStyle/>
        <a:p>
          <a:endParaRPr lang="en-US"/>
        </a:p>
      </dgm:t>
    </dgm:pt>
    <dgm:pt modelId="{F06F4C26-F4CF-4F0B-8287-61F14797D7D2}" type="pres">
      <dgm:prSet presAssocID="{443F61D5-794D-4518-938F-C90956FB7C36}" presName="sp" presStyleCnt="0"/>
      <dgm:spPr/>
    </dgm:pt>
    <dgm:pt modelId="{61467AE1-1F32-467D-927A-24C6C2CFB8D7}" type="pres">
      <dgm:prSet presAssocID="{45734794-ACA0-4D64-96FC-FB1F16E1B978}" presName="linNode" presStyleCnt="0"/>
      <dgm:spPr/>
    </dgm:pt>
    <dgm:pt modelId="{514A350A-F285-47EB-A466-6AB0CDD40901}" type="pres">
      <dgm:prSet presAssocID="{45734794-ACA0-4D64-96FC-FB1F16E1B978}" presName="parentText" presStyleLbl="node1" presStyleIdx="1" presStyleCnt="3" custScaleX="78312" custScaleY="79226">
        <dgm:presLayoutVars>
          <dgm:chMax val="1"/>
          <dgm:bulletEnabled val="1"/>
        </dgm:presLayoutVars>
      </dgm:prSet>
      <dgm:spPr/>
      <dgm:t>
        <a:bodyPr/>
        <a:lstStyle/>
        <a:p>
          <a:endParaRPr lang="en-US"/>
        </a:p>
      </dgm:t>
    </dgm:pt>
    <dgm:pt modelId="{06429460-3424-4F52-81F5-C7BD28825BD2}" type="pres">
      <dgm:prSet presAssocID="{45734794-ACA0-4D64-96FC-FB1F16E1B978}" presName="descendantText" presStyleLbl="alignAccFollowNode1" presStyleIdx="1" presStyleCnt="3" custScaleX="101152">
        <dgm:presLayoutVars>
          <dgm:bulletEnabled val="1"/>
        </dgm:presLayoutVars>
      </dgm:prSet>
      <dgm:spPr/>
      <dgm:t>
        <a:bodyPr/>
        <a:lstStyle/>
        <a:p>
          <a:endParaRPr lang="en-US"/>
        </a:p>
      </dgm:t>
    </dgm:pt>
    <dgm:pt modelId="{96A0E134-AE98-4794-B068-96DFC8086B88}" type="pres">
      <dgm:prSet presAssocID="{C6B3F85A-61FA-48AD-84D0-B3040642EC9A}" presName="sp" presStyleCnt="0"/>
      <dgm:spPr/>
    </dgm:pt>
    <dgm:pt modelId="{342D5D55-C170-4E48-86B8-D79C3993BF9F}" type="pres">
      <dgm:prSet presAssocID="{CFF6D777-7119-43F6-BC24-BBE786999908}" presName="linNode" presStyleCnt="0"/>
      <dgm:spPr/>
    </dgm:pt>
    <dgm:pt modelId="{08BA0CB4-DB92-4337-B5ED-E1884124AAF6}" type="pres">
      <dgm:prSet presAssocID="{CFF6D777-7119-43F6-BC24-BBE786999908}" presName="parentText" presStyleLbl="node1" presStyleIdx="2" presStyleCnt="3" custScaleX="78629" custScaleY="77122" custLinFactNeighborX="169" custLinFactNeighborY="295">
        <dgm:presLayoutVars>
          <dgm:chMax val="1"/>
          <dgm:bulletEnabled val="1"/>
        </dgm:presLayoutVars>
      </dgm:prSet>
      <dgm:spPr/>
      <dgm:t>
        <a:bodyPr/>
        <a:lstStyle/>
        <a:p>
          <a:endParaRPr lang="en-US"/>
        </a:p>
      </dgm:t>
    </dgm:pt>
    <dgm:pt modelId="{ED6507FE-5C7A-417B-B7A7-511F5AA981A9}" type="pres">
      <dgm:prSet presAssocID="{CFF6D777-7119-43F6-BC24-BBE786999908}" presName="descendantText" presStyleLbl="alignAccFollowNode1" presStyleIdx="2" presStyleCnt="3">
        <dgm:presLayoutVars>
          <dgm:bulletEnabled val="1"/>
        </dgm:presLayoutVars>
      </dgm:prSet>
      <dgm:spPr/>
      <dgm:t>
        <a:bodyPr/>
        <a:lstStyle/>
        <a:p>
          <a:endParaRPr lang="en-US"/>
        </a:p>
      </dgm:t>
    </dgm:pt>
  </dgm:ptLst>
  <dgm:cxnLst>
    <dgm:cxn modelId="{52DACC14-18CD-4572-B083-643362B28769}" type="presOf" srcId="{DF509695-21DC-425E-A9CE-3A590FA2D0F4}" destId="{ED6507FE-5C7A-417B-B7A7-511F5AA981A9}" srcOrd="0" destOrd="1" presId="urn:microsoft.com/office/officeart/2005/8/layout/vList5"/>
    <dgm:cxn modelId="{57714658-8713-400C-AC19-05CA7FDE867D}" type="presOf" srcId="{32EE33A4-C267-4337-82DF-A805B6824CA8}" destId="{06429460-3424-4F52-81F5-C7BD28825BD2}" srcOrd="0" destOrd="0" presId="urn:microsoft.com/office/officeart/2005/8/layout/vList5"/>
    <dgm:cxn modelId="{8DC2A5D7-7E50-46A2-AC53-1E730180929E}" srcId="{CFF6D777-7119-43F6-BC24-BBE786999908}" destId="{C89D76D5-9213-417C-AD67-707B454012E9}" srcOrd="0" destOrd="0" parTransId="{01874155-0C69-4E76-B236-6A528FEEDB4B}" sibTransId="{92833BD5-178C-412E-BD75-2771BCCBBA47}"/>
    <dgm:cxn modelId="{A3B6D66C-2363-44E1-B2C4-23CEB3C55657}" srcId="{4A3952BF-D53C-47F4-A7FF-92E24B19D9DB}" destId="{56D229C6-3B04-48A0-9625-CAB707C8FA26}" srcOrd="0" destOrd="0" parTransId="{0187A14B-326A-418B-9CBE-96239AB0C98E}" sibTransId="{059A9141-6EAC-4E5A-A465-C382C7B5E955}"/>
    <dgm:cxn modelId="{801C0547-5D8F-4B8A-9B94-007D406901EE}" type="presOf" srcId="{CFF6D777-7119-43F6-BC24-BBE786999908}" destId="{08BA0CB4-DB92-4337-B5ED-E1884124AAF6}" srcOrd="0" destOrd="0" presId="urn:microsoft.com/office/officeart/2005/8/layout/vList5"/>
    <dgm:cxn modelId="{5299AD63-A54A-4143-AF2B-6D11386E535B}" type="presOf" srcId="{45734794-ACA0-4D64-96FC-FB1F16E1B978}" destId="{514A350A-F285-47EB-A466-6AB0CDD40901}" srcOrd="0" destOrd="0" presId="urn:microsoft.com/office/officeart/2005/8/layout/vList5"/>
    <dgm:cxn modelId="{E27D401C-2E30-4931-ABA8-8D8E492FE713}" type="presOf" srcId="{56D229C6-3B04-48A0-9625-CAB707C8FA26}" destId="{13AD4878-E530-4C49-AD82-8FD9C3C5A47F}" srcOrd="0" destOrd="0" presId="urn:microsoft.com/office/officeart/2005/8/layout/vList5"/>
    <dgm:cxn modelId="{36564D5E-2ED4-4F1B-B792-FB78CD224E44}" type="presOf" srcId="{37E62A58-31CE-4847-AA55-47AAEA706125}" destId="{90D80EF4-6AEE-4863-A319-E283ACD3E926}" srcOrd="0" destOrd="0" presId="urn:microsoft.com/office/officeart/2005/8/layout/vList5"/>
    <dgm:cxn modelId="{B765C9F2-E852-432A-8D0F-50D21702C1F4}" srcId="{37E62A58-31CE-4847-AA55-47AAEA706125}" destId="{4A3952BF-D53C-47F4-A7FF-92E24B19D9DB}" srcOrd="0" destOrd="0" parTransId="{999A46F2-789A-498B-914D-91B7D49D3FFA}" sibTransId="{443F61D5-794D-4518-938F-C90956FB7C36}"/>
    <dgm:cxn modelId="{8FE1AC0E-BCF8-4669-B442-004687D7C259}" srcId="{37E62A58-31CE-4847-AA55-47AAEA706125}" destId="{45734794-ACA0-4D64-96FC-FB1F16E1B978}" srcOrd="1" destOrd="0" parTransId="{F5CC679A-A1B0-4729-92BC-A6B0C8751006}" sibTransId="{C6B3F85A-61FA-48AD-84D0-B3040642EC9A}"/>
    <dgm:cxn modelId="{D07E161D-09EA-4FC7-853D-7ECF8A9FF208}" type="presOf" srcId="{C89D76D5-9213-417C-AD67-707B454012E9}" destId="{ED6507FE-5C7A-417B-B7A7-511F5AA981A9}" srcOrd="0" destOrd="0" presId="urn:microsoft.com/office/officeart/2005/8/layout/vList5"/>
    <dgm:cxn modelId="{3EE13423-7497-4499-B6C4-354ED6DC42ED}" srcId="{45734794-ACA0-4D64-96FC-FB1F16E1B978}" destId="{32EE33A4-C267-4337-82DF-A805B6824CA8}" srcOrd="0" destOrd="0" parTransId="{526F0736-E002-4C04-A276-8AD7EBCB17B2}" sibTransId="{BDFDF354-E9CB-4B3B-921C-2912A6BF0115}"/>
    <dgm:cxn modelId="{0178E0E3-87EC-41FD-BEDE-D40AB3656243}" type="presOf" srcId="{4A3952BF-D53C-47F4-A7FF-92E24B19D9DB}" destId="{A44F165F-EFE9-4D52-A0CD-BE6A182546C3}" srcOrd="0" destOrd="0" presId="urn:microsoft.com/office/officeart/2005/8/layout/vList5"/>
    <dgm:cxn modelId="{7AB8D6BD-015B-4020-BDDB-5DF54B57373C}" srcId="{37E62A58-31CE-4847-AA55-47AAEA706125}" destId="{CFF6D777-7119-43F6-BC24-BBE786999908}" srcOrd="2" destOrd="0" parTransId="{B5EC5AEA-6A12-4BFE-B69B-0AFF1B3A2F90}" sibTransId="{5F51936D-470A-46A7-A717-9C7512D0F25F}"/>
    <dgm:cxn modelId="{3379E77A-62E6-44E7-B367-D3DB9D36403A}" srcId="{45734794-ACA0-4D64-96FC-FB1F16E1B978}" destId="{534A02FA-7D36-4ECE-BB0E-CD3C3E270A38}" srcOrd="1" destOrd="0" parTransId="{0168CA92-272F-4897-AE49-CB529AB17FFD}" sibTransId="{C9BB847D-FDA7-4A3A-B757-69D0A89064AC}"/>
    <dgm:cxn modelId="{D39A26EF-7F6A-4361-949D-BF1DB8B31329}" type="presOf" srcId="{534A02FA-7D36-4ECE-BB0E-CD3C3E270A38}" destId="{06429460-3424-4F52-81F5-C7BD28825BD2}" srcOrd="0" destOrd="1" presId="urn:microsoft.com/office/officeart/2005/8/layout/vList5"/>
    <dgm:cxn modelId="{EA4375C8-1D22-465A-A82A-C8FCF3645559}" srcId="{CFF6D777-7119-43F6-BC24-BBE786999908}" destId="{DF509695-21DC-425E-A9CE-3A590FA2D0F4}" srcOrd="1" destOrd="0" parTransId="{09F35332-ABCE-4FFD-9916-9D8917AD6FF5}" sibTransId="{2B0ED3FD-22FC-4F58-8E90-75067F6915BD}"/>
    <dgm:cxn modelId="{11327F81-3689-4106-8701-BC71CD3F5878}" type="presParOf" srcId="{90D80EF4-6AEE-4863-A319-E283ACD3E926}" destId="{76494EDB-D0A3-4C59-A20F-FF64459A969F}" srcOrd="0" destOrd="0" presId="urn:microsoft.com/office/officeart/2005/8/layout/vList5"/>
    <dgm:cxn modelId="{EFC8EF9F-AF15-4461-8E92-439E162DE9F2}" type="presParOf" srcId="{76494EDB-D0A3-4C59-A20F-FF64459A969F}" destId="{A44F165F-EFE9-4D52-A0CD-BE6A182546C3}" srcOrd="0" destOrd="0" presId="urn:microsoft.com/office/officeart/2005/8/layout/vList5"/>
    <dgm:cxn modelId="{689322A8-05EE-45AD-A832-F2AAFCEC05DD}" type="presParOf" srcId="{76494EDB-D0A3-4C59-A20F-FF64459A969F}" destId="{13AD4878-E530-4C49-AD82-8FD9C3C5A47F}" srcOrd="1" destOrd="0" presId="urn:microsoft.com/office/officeart/2005/8/layout/vList5"/>
    <dgm:cxn modelId="{BFFC2235-33F9-440C-A0D2-60BEDD77D0FE}" type="presParOf" srcId="{90D80EF4-6AEE-4863-A319-E283ACD3E926}" destId="{F06F4C26-F4CF-4F0B-8287-61F14797D7D2}" srcOrd="1" destOrd="0" presId="urn:microsoft.com/office/officeart/2005/8/layout/vList5"/>
    <dgm:cxn modelId="{DE62CF1B-5B84-49F2-93BE-B004CFFE185D}" type="presParOf" srcId="{90D80EF4-6AEE-4863-A319-E283ACD3E926}" destId="{61467AE1-1F32-467D-927A-24C6C2CFB8D7}" srcOrd="2" destOrd="0" presId="urn:microsoft.com/office/officeart/2005/8/layout/vList5"/>
    <dgm:cxn modelId="{E449D972-F545-4328-8337-E8A73BFBB29B}" type="presParOf" srcId="{61467AE1-1F32-467D-927A-24C6C2CFB8D7}" destId="{514A350A-F285-47EB-A466-6AB0CDD40901}" srcOrd="0" destOrd="0" presId="urn:microsoft.com/office/officeart/2005/8/layout/vList5"/>
    <dgm:cxn modelId="{B5309D65-BBED-4CFE-BA2D-6C6AFB2D4272}" type="presParOf" srcId="{61467AE1-1F32-467D-927A-24C6C2CFB8D7}" destId="{06429460-3424-4F52-81F5-C7BD28825BD2}" srcOrd="1" destOrd="0" presId="urn:microsoft.com/office/officeart/2005/8/layout/vList5"/>
    <dgm:cxn modelId="{6737600F-258D-41FF-BE3F-B9699C6F8B53}" type="presParOf" srcId="{90D80EF4-6AEE-4863-A319-E283ACD3E926}" destId="{96A0E134-AE98-4794-B068-96DFC8086B88}" srcOrd="3" destOrd="0" presId="urn:microsoft.com/office/officeart/2005/8/layout/vList5"/>
    <dgm:cxn modelId="{D6CE55D3-95AC-40A8-B88F-E6E0A5F17E8E}" type="presParOf" srcId="{90D80EF4-6AEE-4863-A319-E283ACD3E926}" destId="{342D5D55-C170-4E48-86B8-D79C3993BF9F}" srcOrd="4" destOrd="0" presId="urn:microsoft.com/office/officeart/2005/8/layout/vList5"/>
    <dgm:cxn modelId="{7B04540E-5E8C-449A-8AA8-3B75025A03FE}" type="presParOf" srcId="{342D5D55-C170-4E48-86B8-D79C3993BF9F}" destId="{08BA0CB4-DB92-4337-B5ED-E1884124AAF6}" srcOrd="0" destOrd="0" presId="urn:microsoft.com/office/officeart/2005/8/layout/vList5"/>
    <dgm:cxn modelId="{71D9021A-E4CD-44D2-AC1A-C4515E850A29}" type="presParOf" srcId="{342D5D55-C170-4E48-86B8-D79C3993BF9F}" destId="{ED6507FE-5C7A-417B-B7A7-511F5AA981A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3E0DD8F-E4D8-42F8-A70B-0003A9ACC492}"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en-US"/>
        </a:p>
      </dgm:t>
    </dgm:pt>
    <dgm:pt modelId="{997D52AB-AFFD-4017-AB49-3DD871A8DA48}">
      <dgm:prSet custT="1"/>
      <dgm:spPr>
        <a:solidFill>
          <a:srgbClr val="0C88AA"/>
        </a:solidFill>
      </dgm:spPr>
      <dgm:t>
        <a:bodyPr/>
        <a:lstStyle/>
        <a:p>
          <a:pPr rtl="0"/>
          <a:r>
            <a:rPr lang="en-US" sz="2800" b="1" i="0" dirty="0">
              <a:solidFill>
                <a:schemeClr val="bg1"/>
              </a:solidFill>
              <a:latin typeface="Arial" panose="020B0604020202020204" pitchFamily="34" charset="0"/>
              <a:cs typeface="Arial" panose="020B0604020202020204" pitchFamily="34" charset="0"/>
            </a:rPr>
            <a:t>Not developed for efficiency</a:t>
          </a:r>
          <a:endParaRPr lang="en-US" sz="2800" b="1" dirty="0">
            <a:solidFill>
              <a:schemeClr val="bg1"/>
            </a:solidFill>
            <a:latin typeface="Arial" panose="020B0604020202020204" pitchFamily="34" charset="0"/>
            <a:cs typeface="Arial" panose="020B0604020202020204" pitchFamily="34" charset="0"/>
          </a:endParaRPr>
        </a:p>
      </dgm:t>
    </dgm:pt>
    <dgm:pt modelId="{2A343E3A-69A9-48F3-98B9-819C6D59E5CE}" type="parTrans" cxnId="{0C475550-C074-42DB-BAF3-87340DD4AC13}">
      <dgm:prSet/>
      <dgm:spPr/>
      <dgm:t>
        <a:bodyPr/>
        <a:lstStyle/>
        <a:p>
          <a:endParaRPr lang="en-US" sz="1600">
            <a:latin typeface="Arial" panose="020B0604020202020204" pitchFamily="34" charset="0"/>
            <a:cs typeface="Arial" panose="020B0604020202020204" pitchFamily="34" charset="0"/>
          </a:endParaRPr>
        </a:p>
      </dgm:t>
    </dgm:pt>
    <dgm:pt modelId="{7A79E9B3-20FF-454D-BA25-C815E149AB79}" type="sibTrans" cxnId="{0C475550-C074-42DB-BAF3-87340DD4AC13}">
      <dgm:prSet/>
      <dgm:spPr/>
      <dgm:t>
        <a:bodyPr/>
        <a:lstStyle/>
        <a:p>
          <a:endParaRPr lang="en-US" sz="1600">
            <a:latin typeface="Arial" panose="020B0604020202020204" pitchFamily="34" charset="0"/>
            <a:cs typeface="Arial" panose="020B0604020202020204" pitchFamily="34" charset="0"/>
          </a:endParaRPr>
        </a:p>
      </dgm:t>
    </dgm:pt>
    <dgm:pt modelId="{32EB60B1-876F-4874-B775-D0280150B935}">
      <dgm:prSet custT="1"/>
      <dgm:spPr>
        <a:solidFill>
          <a:srgbClr val="0C88AA"/>
        </a:solidFill>
      </dgm:spPr>
      <dgm:t>
        <a:bodyPr/>
        <a:lstStyle/>
        <a:p>
          <a:r>
            <a:rPr lang="en-US" sz="2800" b="1" dirty="0">
              <a:solidFill>
                <a:schemeClr val="bg1"/>
              </a:solidFill>
              <a:latin typeface="Arial" panose="020B0604020202020204" pitchFamily="34" charset="0"/>
              <a:cs typeface="Arial" panose="020B0604020202020204" pitchFamily="34" charset="0"/>
            </a:rPr>
            <a:t>Have evolved</a:t>
          </a:r>
          <a:endParaRPr lang="en-US" sz="1800" b="1" dirty="0">
            <a:solidFill>
              <a:schemeClr val="bg1"/>
            </a:solidFill>
            <a:latin typeface="Arial" panose="020B0604020202020204" pitchFamily="34" charset="0"/>
            <a:cs typeface="Arial" panose="020B0604020202020204" pitchFamily="34" charset="0"/>
          </a:endParaRPr>
        </a:p>
      </dgm:t>
    </dgm:pt>
    <dgm:pt modelId="{82000BE8-5035-408B-BC54-EB0D608F7893}" type="parTrans" cxnId="{69677190-A0D8-4BE4-8266-95961058C472}">
      <dgm:prSet/>
      <dgm:spPr/>
      <dgm:t>
        <a:bodyPr/>
        <a:lstStyle/>
        <a:p>
          <a:endParaRPr lang="en-US" sz="1600">
            <a:latin typeface="Arial" panose="020B0604020202020204" pitchFamily="34" charset="0"/>
            <a:cs typeface="Arial" panose="020B0604020202020204" pitchFamily="34" charset="0"/>
          </a:endParaRPr>
        </a:p>
      </dgm:t>
    </dgm:pt>
    <dgm:pt modelId="{30788845-EF53-45EA-A75C-101D8C0679A7}" type="sibTrans" cxnId="{69677190-A0D8-4BE4-8266-95961058C472}">
      <dgm:prSet/>
      <dgm:spPr/>
      <dgm:t>
        <a:bodyPr/>
        <a:lstStyle/>
        <a:p>
          <a:endParaRPr lang="en-US" sz="1600">
            <a:latin typeface="Arial" panose="020B0604020202020204" pitchFamily="34" charset="0"/>
            <a:cs typeface="Arial" panose="020B0604020202020204" pitchFamily="34" charset="0"/>
          </a:endParaRPr>
        </a:p>
      </dgm:t>
    </dgm:pt>
    <dgm:pt modelId="{7591610B-28AB-4301-A425-A82357BE3144}">
      <dgm:prSet custT="1"/>
      <dgm:spPr/>
      <dgm:t>
        <a:bodyPr/>
        <a:lstStyle/>
        <a:p>
          <a:r>
            <a:rPr lang="en-US" sz="2400" dirty="0">
              <a:latin typeface="Arial" panose="020B0604020202020204" pitchFamily="34" charset="0"/>
              <a:cs typeface="Arial" panose="020B0604020202020204" pitchFamily="34" charset="0"/>
            </a:rPr>
            <a:t>Originally 10 regions; 11</a:t>
          </a:r>
          <a:r>
            <a:rPr lang="en-US" sz="2400" baseline="30000" dirty="0">
              <a:latin typeface="Arial" panose="020B0604020202020204" pitchFamily="34" charset="0"/>
              <a:cs typeface="Arial" panose="020B0604020202020204" pitchFamily="34" charset="0"/>
            </a:rPr>
            <a:t>th</a:t>
          </a:r>
          <a:r>
            <a:rPr lang="en-US" sz="2400" dirty="0">
              <a:latin typeface="Arial" panose="020B0604020202020204" pitchFamily="34" charset="0"/>
              <a:cs typeface="Arial" panose="020B0604020202020204" pitchFamily="34" charset="0"/>
            </a:rPr>
            <a:t> added in 1989</a:t>
          </a:r>
        </a:p>
      </dgm:t>
    </dgm:pt>
    <dgm:pt modelId="{7F16AFEF-4F08-43DD-9068-D7211F287936}" type="parTrans" cxnId="{DC7DC3B6-F298-44C0-B68B-252802E6E4FC}">
      <dgm:prSet/>
      <dgm:spPr/>
      <dgm:t>
        <a:bodyPr/>
        <a:lstStyle/>
        <a:p>
          <a:endParaRPr lang="en-US" sz="1600">
            <a:latin typeface="Arial" panose="020B0604020202020204" pitchFamily="34" charset="0"/>
            <a:cs typeface="Arial" panose="020B0604020202020204" pitchFamily="34" charset="0"/>
          </a:endParaRPr>
        </a:p>
      </dgm:t>
    </dgm:pt>
    <dgm:pt modelId="{D2C84B26-273F-4566-B2C8-F1CB49B940A0}" type="sibTrans" cxnId="{DC7DC3B6-F298-44C0-B68B-252802E6E4FC}">
      <dgm:prSet/>
      <dgm:spPr/>
      <dgm:t>
        <a:bodyPr/>
        <a:lstStyle/>
        <a:p>
          <a:endParaRPr lang="en-US" sz="1600">
            <a:latin typeface="Arial" panose="020B0604020202020204" pitchFamily="34" charset="0"/>
            <a:cs typeface="Arial" panose="020B0604020202020204" pitchFamily="34" charset="0"/>
          </a:endParaRPr>
        </a:p>
      </dgm:t>
    </dgm:pt>
    <dgm:pt modelId="{9FD3494D-A280-4972-A15D-5FD4D09DBE65}">
      <dgm:prSet custT="1"/>
      <dgm:spPr/>
      <dgm:t>
        <a:bodyPr/>
        <a:lstStyle/>
        <a:p>
          <a:r>
            <a:rPr lang="en-US" sz="2400" dirty="0">
              <a:latin typeface="Arial" panose="020B0604020202020204" pitchFamily="34" charset="0"/>
              <a:cs typeface="Arial" panose="020B0604020202020204" pitchFamily="34" charset="0"/>
            </a:rPr>
            <a:t>Formal boundaries loosely follow DSA borders, which have also changed (e.g. Region 9, Hawaii)</a:t>
          </a:r>
        </a:p>
      </dgm:t>
    </dgm:pt>
    <dgm:pt modelId="{EB28D139-C95A-4FF7-A58A-BE34DE9A8E7B}" type="parTrans" cxnId="{87EB8C54-C04B-4B3F-BE24-22914D74A83B}">
      <dgm:prSet/>
      <dgm:spPr/>
      <dgm:t>
        <a:bodyPr/>
        <a:lstStyle/>
        <a:p>
          <a:endParaRPr lang="en-US" sz="1600">
            <a:latin typeface="Arial" panose="020B0604020202020204" pitchFamily="34" charset="0"/>
            <a:cs typeface="Arial" panose="020B0604020202020204" pitchFamily="34" charset="0"/>
          </a:endParaRPr>
        </a:p>
      </dgm:t>
    </dgm:pt>
    <dgm:pt modelId="{2286A65D-7E17-433B-B6B2-4F92AF24F4B5}" type="sibTrans" cxnId="{87EB8C54-C04B-4B3F-BE24-22914D74A83B}">
      <dgm:prSet/>
      <dgm:spPr/>
      <dgm:t>
        <a:bodyPr/>
        <a:lstStyle/>
        <a:p>
          <a:endParaRPr lang="en-US" sz="1600">
            <a:latin typeface="Arial" panose="020B0604020202020204" pitchFamily="34" charset="0"/>
            <a:cs typeface="Arial" panose="020B0604020202020204" pitchFamily="34" charset="0"/>
          </a:endParaRPr>
        </a:p>
      </dgm:t>
    </dgm:pt>
    <dgm:pt modelId="{C5DA0864-5E23-47E8-896C-443CA901A120}">
      <dgm:prSet custT="1"/>
      <dgm:spPr/>
      <dgm:t>
        <a:bodyPr/>
        <a:lstStyle/>
        <a:p>
          <a:pPr rtl="0"/>
          <a:r>
            <a:rPr lang="en-US" sz="2400" b="0" i="0" dirty="0">
              <a:latin typeface="Arial" panose="020B0604020202020204" pitchFamily="34" charset="0"/>
              <a:cs typeface="Arial" panose="020B0604020202020204" pitchFamily="34" charset="0"/>
            </a:rPr>
            <a:t>Established in 1986 largely for administrative purposes</a:t>
          </a:r>
          <a:endParaRPr lang="en-US" sz="2400" dirty="0">
            <a:latin typeface="Arial" panose="020B0604020202020204" pitchFamily="34" charset="0"/>
            <a:cs typeface="Arial" panose="020B0604020202020204" pitchFamily="34" charset="0"/>
          </a:endParaRPr>
        </a:p>
      </dgm:t>
    </dgm:pt>
    <dgm:pt modelId="{FCB7E4A8-15F4-4655-BCAA-A7E5AAE66331}" type="parTrans" cxnId="{E8D35D46-62A6-4AC4-B926-9E3522C775BD}">
      <dgm:prSet/>
      <dgm:spPr/>
      <dgm:t>
        <a:bodyPr/>
        <a:lstStyle/>
        <a:p>
          <a:endParaRPr lang="en-US"/>
        </a:p>
      </dgm:t>
    </dgm:pt>
    <dgm:pt modelId="{DF910C6A-FF8C-4162-BFBB-97F7A6725B32}" type="sibTrans" cxnId="{E8D35D46-62A6-4AC4-B926-9E3522C775BD}">
      <dgm:prSet/>
      <dgm:spPr/>
      <dgm:t>
        <a:bodyPr/>
        <a:lstStyle/>
        <a:p>
          <a:endParaRPr lang="en-US"/>
        </a:p>
      </dgm:t>
    </dgm:pt>
    <dgm:pt modelId="{778E755C-5DC8-4F93-9C82-FDD19FCC90D5}">
      <dgm:prSet custT="1"/>
      <dgm:spPr/>
      <dgm:t>
        <a:bodyPr/>
        <a:lstStyle/>
        <a:p>
          <a:pPr rtl="0"/>
          <a:r>
            <a:rPr lang="en-US" sz="2400" b="0" i="0" dirty="0">
              <a:latin typeface="Arial" panose="020B0604020202020204" pitchFamily="34" charset="0"/>
              <a:cs typeface="Arial" panose="020B0604020202020204" pitchFamily="34" charset="0"/>
            </a:rPr>
            <a:t>Generally reflected existing concentration of transplant programs and donor referral patterns</a:t>
          </a:r>
          <a:endParaRPr lang="en-US" sz="2400" dirty="0">
            <a:latin typeface="Arial" panose="020B0604020202020204" pitchFamily="34" charset="0"/>
            <a:cs typeface="Arial" panose="020B0604020202020204" pitchFamily="34" charset="0"/>
          </a:endParaRPr>
        </a:p>
      </dgm:t>
    </dgm:pt>
    <dgm:pt modelId="{194144F5-4B30-44A0-9DA3-E44A3CE50AE7}" type="parTrans" cxnId="{FC11046C-57D9-43F3-8D1E-B6E5A9027C4A}">
      <dgm:prSet/>
      <dgm:spPr/>
      <dgm:t>
        <a:bodyPr/>
        <a:lstStyle/>
        <a:p>
          <a:endParaRPr lang="en-US"/>
        </a:p>
      </dgm:t>
    </dgm:pt>
    <dgm:pt modelId="{0D7F953E-9864-4FF2-9F78-971428166EAC}" type="sibTrans" cxnId="{FC11046C-57D9-43F3-8D1E-B6E5A9027C4A}">
      <dgm:prSet/>
      <dgm:spPr/>
      <dgm:t>
        <a:bodyPr/>
        <a:lstStyle/>
        <a:p>
          <a:endParaRPr lang="en-US"/>
        </a:p>
      </dgm:t>
    </dgm:pt>
    <dgm:pt modelId="{622C968B-402A-448D-8217-579520D39D3C}">
      <dgm:prSet custT="1"/>
      <dgm:spPr/>
      <dgm:t>
        <a:bodyPr/>
        <a:lstStyle/>
        <a:p>
          <a:pPr rtl="0"/>
          <a:r>
            <a:rPr lang="en-US" sz="2400" b="0" i="0" dirty="0">
              <a:latin typeface="Arial" panose="020B0604020202020204" pitchFamily="34" charset="0"/>
              <a:cs typeface="Arial" panose="020B0604020202020204" pitchFamily="34" charset="0"/>
            </a:rPr>
            <a:t>Adopted for abdominal organ allocation as an intermediate step between local and national</a:t>
          </a:r>
          <a:endParaRPr lang="en-US" sz="2400" dirty="0">
            <a:latin typeface="Arial" panose="020B0604020202020204" pitchFamily="34" charset="0"/>
            <a:cs typeface="Arial" panose="020B0604020202020204" pitchFamily="34" charset="0"/>
          </a:endParaRPr>
        </a:p>
      </dgm:t>
    </dgm:pt>
    <dgm:pt modelId="{FC0ACBE9-9726-46C0-B572-4ED4A6FA6D3E}" type="parTrans" cxnId="{723F0558-4044-4BEE-9CDB-10A623AABB5F}">
      <dgm:prSet/>
      <dgm:spPr/>
      <dgm:t>
        <a:bodyPr/>
        <a:lstStyle/>
        <a:p>
          <a:endParaRPr lang="en-US"/>
        </a:p>
      </dgm:t>
    </dgm:pt>
    <dgm:pt modelId="{CED04AC1-4A23-4503-9BC7-91EED41F0E45}" type="sibTrans" cxnId="{723F0558-4044-4BEE-9CDB-10A623AABB5F}">
      <dgm:prSet/>
      <dgm:spPr/>
      <dgm:t>
        <a:bodyPr/>
        <a:lstStyle/>
        <a:p>
          <a:endParaRPr lang="en-US"/>
        </a:p>
      </dgm:t>
    </dgm:pt>
    <dgm:pt modelId="{CE5F4572-2F65-44BF-8B2C-0A1BA809AA0C}">
      <dgm:prSet custT="1"/>
      <dgm:spPr/>
      <dgm:t>
        <a:bodyPr/>
        <a:lstStyle/>
        <a:p>
          <a:pPr rtl="0"/>
          <a:r>
            <a:rPr lang="en-US" sz="2400" b="0" i="0" dirty="0">
              <a:latin typeface="Arial" panose="020B0604020202020204" pitchFamily="34" charset="0"/>
              <a:cs typeface="Arial" panose="020B0604020202020204" pitchFamily="34" charset="0"/>
            </a:rPr>
            <a:t>Removed from heart and lung distribution in 1989</a:t>
          </a:r>
          <a:endParaRPr lang="en-US" sz="2400" dirty="0">
            <a:latin typeface="Arial" panose="020B0604020202020204" pitchFamily="34" charset="0"/>
            <a:cs typeface="Arial" panose="020B0604020202020204" pitchFamily="34" charset="0"/>
          </a:endParaRPr>
        </a:p>
      </dgm:t>
    </dgm:pt>
    <dgm:pt modelId="{EECA704D-CA38-4D43-8120-12A4F6C39AE7}" type="parTrans" cxnId="{E68B2D30-0534-473E-9F26-F11B2BC19C39}">
      <dgm:prSet/>
      <dgm:spPr/>
      <dgm:t>
        <a:bodyPr/>
        <a:lstStyle/>
        <a:p>
          <a:endParaRPr lang="en-US"/>
        </a:p>
      </dgm:t>
    </dgm:pt>
    <dgm:pt modelId="{8669244B-883C-4C9B-BA5A-AE1FE61AE320}" type="sibTrans" cxnId="{E68B2D30-0534-473E-9F26-F11B2BC19C39}">
      <dgm:prSet/>
      <dgm:spPr/>
      <dgm:t>
        <a:bodyPr/>
        <a:lstStyle/>
        <a:p>
          <a:endParaRPr lang="en-US"/>
        </a:p>
      </dgm:t>
    </dgm:pt>
    <dgm:pt modelId="{724C7F4F-31A8-4BC5-8E13-F9B433016A47}" type="pres">
      <dgm:prSet presAssocID="{93E0DD8F-E4D8-42F8-A70B-0003A9ACC492}" presName="linear" presStyleCnt="0">
        <dgm:presLayoutVars>
          <dgm:dir/>
          <dgm:animLvl val="lvl"/>
          <dgm:resizeHandles val="exact"/>
        </dgm:presLayoutVars>
      </dgm:prSet>
      <dgm:spPr/>
      <dgm:t>
        <a:bodyPr/>
        <a:lstStyle/>
        <a:p>
          <a:endParaRPr lang="en-US"/>
        </a:p>
      </dgm:t>
    </dgm:pt>
    <dgm:pt modelId="{856F596E-5FA7-43D5-87DF-6D6E0B0B832D}" type="pres">
      <dgm:prSet presAssocID="{997D52AB-AFFD-4017-AB49-3DD871A8DA48}" presName="parentLin" presStyleCnt="0"/>
      <dgm:spPr/>
    </dgm:pt>
    <dgm:pt modelId="{8A396AE3-7700-4116-8402-19F241524104}" type="pres">
      <dgm:prSet presAssocID="{997D52AB-AFFD-4017-AB49-3DD871A8DA48}" presName="parentLeftMargin" presStyleLbl="node1" presStyleIdx="0" presStyleCnt="2"/>
      <dgm:spPr/>
      <dgm:t>
        <a:bodyPr/>
        <a:lstStyle/>
        <a:p>
          <a:endParaRPr lang="en-US"/>
        </a:p>
      </dgm:t>
    </dgm:pt>
    <dgm:pt modelId="{1B34D627-5718-41AE-836E-95AE8EC96DC1}" type="pres">
      <dgm:prSet presAssocID="{997D52AB-AFFD-4017-AB49-3DD871A8DA48}" presName="parentText" presStyleLbl="node1" presStyleIdx="0" presStyleCnt="2">
        <dgm:presLayoutVars>
          <dgm:chMax val="0"/>
          <dgm:bulletEnabled val="1"/>
        </dgm:presLayoutVars>
      </dgm:prSet>
      <dgm:spPr/>
      <dgm:t>
        <a:bodyPr/>
        <a:lstStyle/>
        <a:p>
          <a:endParaRPr lang="en-US"/>
        </a:p>
      </dgm:t>
    </dgm:pt>
    <dgm:pt modelId="{C3ED6FC3-F132-442F-9725-E179FA35950E}" type="pres">
      <dgm:prSet presAssocID="{997D52AB-AFFD-4017-AB49-3DD871A8DA48}" presName="negativeSpace" presStyleCnt="0"/>
      <dgm:spPr/>
    </dgm:pt>
    <dgm:pt modelId="{21BD5070-E436-4DE3-BE26-697A43286BAE}" type="pres">
      <dgm:prSet presAssocID="{997D52AB-AFFD-4017-AB49-3DD871A8DA48}" presName="childText" presStyleLbl="conFgAcc1" presStyleIdx="0" presStyleCnt="2">
        <dgm:presLayoutVars>
          <dgm:bulletEnabled val="1"/>
        </dgm:presLayoutVars>
      </dgm:prSet>
      <dgm:spPr/>
      <dgm:t>
        <a:bodyPr/>
        <a:lstStyle/>
        <a:p>
          <a:endParaRPr lang="en-US"/>
        </a:p>
      </dgm:t>
    </dgm:pt>
    <dgm:pt modelId="{2AB904F0-7826-408B-A911-3404A887432C}" type="pres">
      <dgm:prSet presAssocID="{7A79E9B3-20FF-454D-BA25-C815E149AB79}" presName="spaceBetweenRectangles" presStyleCnt="0"/>
      <dgm:spPr/>
    </dgm:pt>
    <dgm:pt modelId="{2A4AB56E-4F08-4831-870C-F3ED9EF61851}" type="pres">
      <dgm:prSet presAssocID="{32EB60B1-876F-4874-B775-D0280150B935}" presName="parentLin" presStyleCnt="0"/>
      <dgm:spPr/>
    </dgm:pt>
    <dgm:pt modelId="{60F540A5-A5AA-4579-B31D-E3CA5B548D22}" type="pres">
      <dgm:prSet presAssocID="{32EB60B1-876F-4874-B775-D0280150B935}" presName="parentLeftMargin" presStyleLbl="node1" presStyleIdx="0" presStyleCnt="2"/>
      <dgm:spPr/>
      <dgm:t>
        <a:bodyPr/>
        <a:lstStyle/>
        <a:p>
          <a:endParaRPr lang="en-US"/>
        </a:p>
      </dgm:t>
    </dgm:pt>
    <dgm:pt modelId="{0C6F510D-839B-4E8D-9FA3-CB8F983B4127}" type="pres">
      <dgm:prSet presAssocID="{32EB60B1-876F-4874-B775-D0280150B935}" presName="parentText" presStyleLbl="node1" presStyleIdx="1" presStyleCnt="2" custLinFactNeighborX="-3563" custLinFactNeighborY="654">
        <dgm:presLayoutVars>
          <dgm:chMax val="0"/>
          <dgm:bulletEnabled val="1"/>
        </dgm:presLayoutVars>
      </dgm:prSet>
      <dgm:spPr/>
      <dgm:t>
        <a:bodyPr/>
        <a:lstStyle/>
        <a:p>
          <a:endParaRPr lang="en-US"/>
        </a:p>
      </dgm:t>
    </dgm:pt>
    <dgm:pt modelId="{59F2EBCA-2918-49F3-99E3-66345556B1F6}" type="pres">
      <dgm:prSet presAssocID="{32EB60B1-876F-4874-B775-D0280150B935}" presName="negativeSpace" presStyleCnt="0"/>
      <dgm:spPr/>
    </dgm:pt>
    <dgm:pt modelId="{B6372C6C-6183-4A75-B9DA-EF80E0BC9CFA}" type="pres">
      <dgm:prSet presAssocID="{32EB60B1-876F-4874-B775-D0280150B935}" presName="childText" presStyleLbl="conFgAcc1" presStyleIdx="1" presStyleCnt="2">
        <dgm:presLayoutVars>
          <dgm:bulletEnabled val="1"/>
        </dgm:presLayoutVars>
      </dgm:prSet>
      <dgm:spPr/>
      <dgm:t>
        <a:bodyPr/>
        <a:lstStyle/>
        <a:p>
          <a:endParaRPr lang="en-US"/>
        </a:p>
      </dgm:t>
    </dgm:pt>
  </dgm:ptLst>
  <dgm:cxnLst>
    <dgm:cxn modelId="{FC11046C-57D9-43F3-8D1E-B6E5A9027C4A}" srcId="{997D52AB-AFFD-4017-AB49-3DD871A8DA48}" destId="{778E755C-5DC8-4F93-9C82-FDD19FCC90D5}" srcOrd="1" destOrd="0" parTransId="{194144F5-4B30-44A0-9DA3-E44A3CE50AE7}" sibTransId="{0D7F953E-9864-4FF2-9F78-971428166EAC}"/>
    <dgm:cxn modelId="{C166CD55-B605-4F56-ADBC-1C6B736B1E1D}" type="presOf" srcId="{93E0DD8F-E4D8-42F8-A70B-0003A9ACC492}" destId="{724C7F4F-31A8-4BC5-8E13-F9B433016A47}" srcOrd="0" destOrd="0" presId="urn:microsoft.com/office/officeart/2005/8/layout/list1"/>
    <dgm:cxn modelId="{69677190-A0D8-4BE4-8266-95961058C472}" srcId="{93E0DD8F-E4D8-42F8-A70B-0003A9ACC492}" destId="{32EB60B1-876F-4874-B775-D0280150B935}" srcOrd="1" destOrd="0" parTransId="{82000BE8-5035-408B-BC54-EB0D608F7893}" sibTransId="{30788845-EF53-45EA-A75C-101D8C0679A7}"/>
    <dgm:cxn modelId="{E68B2D30-0534-473E-9F26-F11B2BC19C39}" srcId="{32EB60B1-876F-4874-B775-D0280150B935}" destId="{CE5F4572-2F65-44BF-8B2C-0A1BA809AA0C}" srcOrd="3" destOrd="0" parTransId="{EECA704D-CA38-4D43-8120-12A4F6C39AE7}" sibTransId="{8669244B-883C-4C9B-BA5A-AE1FE61AE320}"/>
    <dgm:cxn modelId="{87EB8C54-C04B-4B3F-BE24-22914D74A83B}" srcId="{32EB60B1-876F-4874-B775-D0280150B935}" destId="{9FD3494D-A280-4972-A15D-5FD4D09DBE65}" srcOrd="1" destOrd="0" parTransId="{EB28D139-C95A-4FF7-A58A-BE34DE9A8E7B}" sibTransId="{2286A65D-7E17-433B-B6B2-4F92AF24F4B5}"/>
    <dgm:cxn modelId="{15513DE8-C17D-4EAE-980A-64D022F0E8D4}" type="presOf" srcId="{CE5F4572-2F65-44BF-8B2C-0A1BA809AA0C}" destId="{B6372C6C-6183-4A75-B9DA-EF80E0BC9CFA}" srcOrd="0" destOrd="3" presId="urn:microsoft.com/office/officeart/2005/8/layout/list1"/>
    <dgm:cxn modelId="{0C475550-C074-42DB-BAF3-87340DD4AC13}" srcId="{93E0DD8F-E4D8-42F8-A70B-0003A9ACC492}" destId="{997D52AB-AFFD-4017-AB49-3DD871A8DA48}" srcOrd="0" destOrd="0" parTransId="{2A343E3A-69A9-48F3-98B9-819C6D59E5CE}" sibTransId="{7A79E9B3-20FF-454D-BA25-C815E149AB79}"/>
    <dgm:cxn modelId="{E2AA5EAE-A765-4CF4-A3BA-84E5C82D469E}" type="presOf" srcId="{997D52AB-AFFD-4017-AB49-3DD871A8DA48}" destId="{1B34D627-5718-41AE-836E-95AE8EC96DC1}" srcOrd="1" destOrd="0" presId="urn:microsoft.com/office/officeart/2005/8/layout/list1"/>
    <dgm:cxn modelId="{723F0558-4044-4BEE-9CDB-10A623AABB5F}" srcId="{32EB60B1-876F-4874-B775-D0280150B935}" destId="{622C968B-402A-448D-8217-579520D39D3C}" srcOrd="2" destOrd="0" parTransId="{FC0ACBE9-9726-46C0-B572-4ED4A6FA6D3E}" sibTransId="{CED04AC1-4A23-4503-9BC7-91EED41F0E45}"/>
    <dgm:cxn modelId="{6428E556-E0F0-41D4-83DB-4F23ED6211D9}" type="presOf" srcId="{622C968B-402A-448D-8217-579520D39D3C}" destId="{B6372C6C-6183-4A75-B9DA-EF80E0BC9CFA}" srcOrd="0" destOrd="2" presId="urn:microsoft.com/office/officeart/2005/8/layout/list1"/>
    <dgm:cxn modelId="{1BD35781-3561-4E44-A8C4-5894FB1C2121}" type="presOf" srcId="{997D52AB-AFFD-4017-AB49-3DD871A8DA48}" destId="{8A396AE3-7700-4116-8402-19F241524104}" srcOrd="0" destOrd="0" presId="urn:microsoft.com/office/officeart/2005/8/layout/list1"/>
    <dgm:cxn modelId="{170D5C29-3BDE-46BC-B26E-F1F579916F32}" type="presOf" srcId="{32EB60B1-876F-4874-B775-D0280150B935}" destId="{60F540A5-A5AA-4579-B31D-E3CA5B548D22}" srcOrd="0" destOrd="0" presId="urn:microsoft.com/office/officeart/2005/8/layout/list1"/>
    <dgm:cxn modelId="{C4D02164-F8B2-4C5C-BC4A-432DAA6062AC}" type="presOf" srcId="{32EB60B1-876F-4874-B775-D0280150B935}" destId="{0C6F510D-839B-4E8D-9FA3-CB8F983B4127}" srcOrd="1" destOrd="0" presId="urn:microsoft.com/office/officeart/2005/8/layout/list1"/>
    <dgm:cxn modelId="{EA581A8D-E152-43A4-8113-B1751BE3B466}" type="presOf" srcId="{7591610B-28AB-4301-A425-A82357BE3144}" destId="{B6372C6C-6183-4A75-B9DA-EF80E0BC9CFA}" srcOrd="0" destOrd="0" presId="urn:microsoft.com/office/officeart/2005/8/layout/list1"/>
    <dgm:cxn modelId="{E8D35D46-62A6-4AC4-B926-9E3522C775BD}" srcId="{997D52AB-AFFD-4017-AB49-3DD871A8DA48}" destId="{C5DA0864-5E23-47E8-896C-443CA901A120}" srcOrd="0" destOrd="0" parTransId="{FCB7E4A8-15F4-4655-BCAA-A7E5AAE66331}" sibTransId="{DF910C6A-FF8C-4162-BFBB-97F7A6725B32}"/>
    <dgm:cxn modelId="{DC7DC3B6-F298-44C0-B68B-252802E6E4FC}" srcId="{32EB60B1-876F-4874-B775-D0280150B935}" destId="{7591610B-28AB-4301-A425-A82357BE3144}" srcOrd="0" destOrd="0" parTransId="{7F16AFEF-4F08-43DD-9068-D7211F287936}" sibTransId="{D2C84B26-273F-4566-B2C8-F1CB49B940A0}"/>
    <dgm:cxn modelId="{986CA524-02E3-4D66-BA5A-73291B34A5A8}" type="presOf" srcId="{C5DA0864-5E23-47E8-896C-443CA901A120}" destId="{21BD5070-E436-4DE3-BE26-697A43286BAE}" srcOrd="0" destOrd="0" presId="urn:microsoft.com/office/officeart/2005/8/layout/list1"/>
    <dgm:cxn modelId="{BBA69D45-1741-4A13-A9BF-3DEF08559470}" type="presOf" srcId="{9FD3494D-A280-4972-A15D-5FD4D09DBE65}" destId="{B6372C6C-6183-4A75-B9DA-EF80E0BC9CFA}" srcOrd="0" destOrd="1" presId="urn:microsoft.com/office/officeart/2005/8/layout/list1"/>
    <dgm:cxn modelId="{8D6B3E87-2FE5-416B-9618-F87E972BAE90}" type="presOf" srcId="{778E755C-5DC8-4F93-9C82-FDD19FCC90D5}" destId="{21BD5070-E436-4DE3-BE26-697A43286BAE}" srcOrd="0" destOrd="1" presId="urn:microsoft.com/office/officeart/2005/8/layout/list1"/>
    <dgm:cxn modelId="{8C3A6CEF-30CE-4B1E-95FE-03A04617A7EF}" type="presParOf" srcId="{724C7F4F-31A8-4BC5-8E13-F9B433016A47}" destId="{856F596E-5FA7-43D5-87DF-6D6E0B0B832D}" srcOrd="0" destOrd="0" presId="urn:microsoft.com/office/officeart/2005/8/layout/list1"/>
    <dgm:cxn modelId="{91CC60E6-3312-42BD-BD70-BF10765BBE51}" type="presParOf" srcId="{856F596E-5FA7-43D5-87DF-6D6E0B0B832D}" destId="{8A396AE3-7700-4116-8402-19F241524104}" srcOrd="0" destOrd="0" presId="urn:microsoft.com/office/officeart/2005/8/layout/list1"/>
    <dgm:cxn modelId="{3D5825C5-6F5F-4FCE-BBB9-150D75F46EB7}" type="presParOf" srcId="{856F596E-5FA7-43D5-87DF-6D6E0B0B832D}" destId="{1B34D627-5718-41AE-836E-95AE8EC96DC1}" srcOrd="1" destOrd="0" presId="urn:microsoft.com/office/officeart/2005/8/layout/list1"/>
    <dgm:cxn modelId="{96AE8083-C1B2-4F22-99A4-EBFE18F26428}" type="presParOf" srcId="{724C7F4F-31A8-4BC5-8E13-F9B433016A47}" destId="{C3ED6FC3-F132-442F-9725-E179FA35950E}" srcOrd="1" destOrd="0" presId="urn:microsoft.com/office/officeart/2005/8/layout/list1"/>
    <dgm:cxn modelId="{B3E8CD7B-9968-4E0B-9223-DD3D05ED3A7E}" type="presParOf" srcId="{724C7F4F-31A8-4BC5-8E13-F9B433016A47}" destId="{21BD5070-E436-4DE3-BE26-697A43286BAE}" srcOrd="2" destOrd="0" presId="urn:microsoft.com/office/officeart/2005/8/layout/list1"/>
    <dgm:cxn modelId="{6574203C-A921-42FC-A9F0-D953AD2C21E9}" type="presParOf" srcId="{724C7F4F-31A8-4BC5-8E13-F9B433016A47}" destId="{2AB904F0-7826-408B-A911-3404A887432C}" srcOrd="3" destOrd="0" presId="urn:microsoft.com/office/officeart/2005/8/layout/list1"/>
    <dgm:cxn modelId="{B1B25570-B205-4216-97EC-B6DC1E248A36}" type="presParOf" srcId="{724C7F4F-31A8-4BC5-8E13-F9B433016A47}" destId="{2A4AB56E-4F08-4831-870C-F3ED9EF61851}" srcOrd="4" destOrd="0" presId="urn:microsoft.com/office/officeart/2005/8/layout/list1"/>
    <dgm:cxn modelId="{897D607D-E19D-483C-BFB8-A0013511F184}" type="presParOf" srcId="{2A4AB56E-4F08-4831-870C-F3ED9EF61851}" destId="{60F540A5-A5AA-4579-B31D-E3CA5B548D22}" srcOrd="0" destOrd="0" presId="urn:microsoft.com/office/officeart/2005/8/layout/list1"/>
    <dgm:cxn modelId="{32A386AB-261B-4D63-80CD-05C6C1677814}" type="presParOf" srcId="{2A4AB56E-4F08-4831-870C-F3ED9EF61851}" destId="{0C6F510D-839B-4E8D-9FA3-CB8F983B4127}" srcOrd="1" destOrd="0" presId="urn:microsoft.com/office/officeart/2005/8/layout/list1"/>
    <dgm:cxn modelId="{0E842643-502D-488C-9ACE-646D4661FCE4}" type="presParOf" srcId="{724C7F4F-31A8-4BC5-8E13-F9B433016A47}" destId="{59F2EBCA-2918-49F3-99E3-66345556B1F6}" srcOrd="5" destOrd="0" presId="urn:microsoft.com/office/officeart/2005/8/layout/list1"/>
    <dgm:cxn modelId="{71B80E21-BF88-4743-9C40-102AD61D6146}" type="presParOf" srcId="{724C7F4F-31A8-4BC5-8E13-F9B433016A47}" destId="{B6372C6C-6183-4A75-B9DA-EF80E0BC9CFA}"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3E1CD6-E874-4F7D-B0C4-B3136B51528E}">
      <dsp:nvSpPr>
        <dsp:cNvPr id="0" name=""/>
        <dsp:cNvSpPr/>
      </dsp:nvSpPr>
      <dsp:spPr>
        <a:xfrm>
          <a:off x="862" y="0"/>
          <a:ext cx="3712223" cy="4405313"/>
        </a:xfrm>
        <a:prstGeom prst="roundRect">
          <a:avLst>
            <a:gd name="adj" fmla="val 5000"/>
          </a:avLst>
        </a:prstGeom>
        <a:solidFill>
          <a:srgbClr val="78A5EE"/>
        </a:solid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64592" rIns="213360" bIns="0" numCol="1" spcCol="1270" anchor="t" anchorCtr="0">
          <a:noAutofit/>
        </a:bodyPr>
        <a:lstStyle/>
        <a:p>
          <a:pPr lvl="0" algn="r" defTabSz="2133600">
            <a:lnSpc>
              <a:spcPct val="90000"/>
            </a:lnSpc>
            <a:spcBef>
              <a:spcPct val="0"/>
            </a:spcBef>
            <a:spcAft>
              <a:spcPct val="35000"/>
            </a:spcAft>
          </a:pPr>
          <a:r>
            <a:rPr lang="en-US" sz="4800" kern="1200" dirty="0">
              <a:solidFill>
                <a:schemeClr val="tx1"/>
              </a:solidFill>
            </a:rPr>
            <a:t>MISSION</a:t>
          </a:r>
        </a:p>
      </dsp:txBody>
      <dsp:txXfrm rot="16200000">
        <a:off x="-1434093" y="1434956"/>
        <a:ext cx="3612356" cy="742444"/>
      </dsp:txXfrm>
    </dsp:sp>
    <dsp:sp modelId="{6368E6DF-C1AA-47F7-9F6D-C14B9B7F4F3A}">
      <dsp:nvSpPr>
        <dsp:cNvPr id="0" name=""/>
        <dsp:cNvSpPr/>
      </dsp:nvSpPr>
      <dsp:spPr>
        <a:xfrm>
          <a:off x="743307" y="0"/>
          <a:ext cx="2765606" cy="4405313"/>
        </a:xfrm>
        <a:prstGeom prst="rect">
          <a:avLst/>
        </a:prstGeom>
        <a:noFill/>
        <a:ln w="285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lvl="0" algn="l" defTabSz="977900">
            <a:lnSpc>
              <a:spcPct val="90000"/>
            </a:lnSpc>
            <a:spcBef>
              <a:spcPct val="0"/>
            </a:spcBef>
            <a:spcAft>
              <a:spcPct val="35000"/>
            </a:spcAft>
          </a:pPr>
          <a:r>
            <a:rPr lang="en-US" sz="2200" kern="1200" dirty="0">
              <a:solidFill>
                <a:schemeClr val="tx1"/>
              </a:solidFill>
            </a:rPr>
            <a:t>Advance organ availability and transplantation by uniting and supporting our communities, including transplant and organ donation professionals, patients and donor and recipient families, for the benefit of patients through education, technology and policy development.</a:t>
          </a:r>
        </a:p>
      </dsp:txBody>
      <dsp:txXfrm>
        <a:off x="743307" y="0"/>
        <a:ext cx="2765606" cy="4405313"/>
      </dsp:txXfrm>
    </dsp:sp>
    <dsp:sp modelId="{E5CD8756-BB1E-408E-8D2D-4BFECEEFC6F4}">
      <dsp:nvSpPr>
        <dsp:cNvPr id="0" name=""/>
        <dsp:cNvSpPr/>
      </dsp:nvSpPr>
      <dsp:spPr>
        <a:xfrm>
          <a:off x="3843013" y="0"/>
          <a:ext cx="3712223" cy="4405313"/>
        </a:xfrm>
        <a:prstGeom prst="roundRect">
          <a:avLst>
            <a:gd name="adj" fmla="val 5000"/>
          </a:avLst>
        </a:prstGeom>
        <a:solidFill>
          <a:srgbClr val="78A5EE"/>
        </a:solid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64592" rIns="213360" bIns="0" numCol="1" spcCol="1270" anchor="t" anchorCtr="0">
          <a:noAutofit/>
        </a:bodyPr>
        <a:lstStyle/>
        <a:p>
          <a:pPr lvl="0" algn="r" defTabSz="2133600">
            <a:lnSpc>
              <a:spcPct val="90000"/>
            </a:lnSpc>
            <a:spcBef>
              <a:spcPct val="0"/>
            </a:spcBef>
            <a:spcAft>
              <a:spcPct val="35000"/>
            </a:spcAft>
          </a:pPr>
          <a:r>
            <a:rPr lang="en-US" sz="4800" kern="1200" dirty="0">
              <a:solidFill>
                <a:schemeClr val="tx1"/>
              </a:solidFill>
            </a:rPr>
            <a:t>VISION</a:t>
          </a:r>
        </a:p>
      </dsp:txBody>
      <dsp:txXfrm rot="16200000">
        <a:off x="2408057" y="1434956"/>
        <a:ext cx="3612356" cy="742444"/>
      </dsp:txXfrm>
    </dsp:sp>
    <dsp:sp modelId="{015D17E1-4CF7-4A4C-9802-C5511C817C15}">
      <dsp:nvSpPr>
        <dsp:cNvPr id="0" name=""/>
        <dsp:cNvSpPr/>
      </dsp:nvSpPr>
      <dsp:spPr>
        <a:xfrm rot="5400000">
          <a:off x="3537659" y="3500592"/>
          <a:ext cx="647830" cy="556833"/>
        </a:xfrm>
        <a:prstGeom prst="flowChartExtract">
          <a:avLst/>
        </a:prstGeom>
        <a:solidFill>
          <a:srgbClr val="92D050"/>
        </a:solidFill>
        <a:ln w="28575" cap="flat" cmpd="sng" algn="ctr">
          <a:solidFill>
            <a:srgbClr val="92D050"/>
          </a:solidFill>
          <a:prstDash val="solid"/>
        </a:ln>
        <a:effectLst/>
      </dsp:spPr>
      <dsp:style>
        <a:lnRef idx="2">
          <a:scrgbClr r="0" g="0" b="0"/>
        </a:lnRef>
        <a:fillRef idx="1">
          <a:scrgbClr r="0" g="0" b="0"/>
        </a:fillRef>
        <a:effectRef idx="0">
          <a:scrgbClr r="0" g="0" b="0"/>
        </a:effectRef>
        <a:fontRef idx="minor"/>
      </dsp:style>
    </dsp:sp>
    <dsp:sp modelId="{095D589E-B201-485D-AFA6-E2AA3105B6D2}">
      <dsp:nvSpPr>
        <dsp:cNvPr id="0" name=""/>
        <dsp:cNvSpPr/>
      </dsp:nvSpPr>
      <dsp:spPr>
        <a:xfrm>
          <a:off x="4585458" y="0"/>
          <a:ext cx="2765606" cy="4405313"/>
        </a:xfrm>
        <a:prstGeom prst="rect">
          <a:avLst/>
        </a:prstGeom>
        <a:noFill/>
        <a:ln w="285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lvl="0" algn="l" defTabSz="977900">
            <a:lnSpc>
              <a:spcPct val="90000"/>
            </a:lnSpc>
            <a:spcBef>
              <a:spcPct val="0"/>
            </a:spcBef>
            <a:spcAft>
              <a:spcPct val="35000"/>
            </a:spcAft>
          </a:pPr>
          <a:r>
            <a:rPr lang="en-US" sz="2200" kern="1200" dirty="0">
              <a:solidFill>
                <a:schemeClr val="tx1"/>
              </a:solidFill>
            </a:rPr>
            <a:t>Promote long, healthy and productive lives for persons with organ failure by promoting maximized organ supply, effective and safe care, and equitable organ allocation and access to transplantation.</a:t>
          </a:r>
        </a:p>
      </dsp:txBody>
      <dsp:txXfrm>
        <a:off x="4585458" y="0"/>
        <a:ext cx="2765606" cy="4405313"/>
      </dsp:txXfrm>
    </dsp:sp>
    <dsp:sp modelId="{4E5A3566-7534-48AE-8F58-20E8097E3CE9}">
      <dsp:nvSpPr>
        <dsp:cNvPr id="0" name=""/>
        <dsp:cNvSpPr/>
      </dsp:nvSpPr>
      <dsp:spPr>
        <a:xfrm>
          <a:off x="7685164" y="0"/>
          <a:ext cx="3712223" cy="4405313"/>
        </a:xfrm>
        <a:prstGeom prst="roundRect">
          <a:avLst>
            <a:gd name="adj" fmla="val 5000"/>
          </a:avLst>
        </a:prstGeom>
        <a:solidFill>
          <a:srgbClr val="78A5EE"/>
        </a:solid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64592" rIns="213360" bIns="0" numCol="1" spcCol="1270" anchor="t" anchorCtr="0">
          <a:noAutofit/>
        </a:bodyPr>
        <a:lstStyle/>
        <a:p>
          <a:pPr lvl="0" algn="r" defTabSz="2133600">
            <a:lnSpc>
              <a:spcPct val="90000"/>
            </a:lnSpc>
            <a:spcBef>
              <a:spcPct val="0"/>
            </a:spcBef>
            <a:spcAft>
              <a:spcPct val="35000"/>
            </a:spcAft>
          </a:pPr>
          <a:r>
            <a:rPr lang="en-US" sz="4800" kern="1200" dirty="0">
              <a:solidFill>
                <a:schemeClr val="tx1"/>
              </a:solidFill>
            </a:rPr>
            <a:t>VALUES</a:t>
          </a:r>
        </a:p>
      </dsp:txBody>
      <dsp:txXfrm rot="16200000">
        <a:off x="6250208" y="1434956"/>
        <a:ext cx="3612356" cy="742444"/>
      </dsp:txXfrm>
    </dsp:sp>
    <dsp:sp modelId="{2BFD1B0A-F175-48B8-BCB7-F7B77F2F8FF4}">
      <dsp:nvSpPr>
        <dsp:cNvPr id="0" name=""/>
        <dsp:cNvSpPr/>
      </dsp:nvSpPr>
      <dsp:spPr>
        <a:xfrm rot="5400000">
          <a:off x="7379810" y="3500592"/>
          <a:ext cx="647830" cy="556833"/>
        </a:xfrm>
        <a:prstGeom prst="flowChartExtract">
          <a:avLst/>
        </a:prstGeom>
        <a:solidFill>
          <a:srgbClr val="92D050"/>
        </a:solidFill>
        <a:ln w="28575" cap="flat" cmpd="sng" algn="ctr">
          <a:noFill/>
          <a:prstDash val="solid"/>
        </a:ln>
        <a:effectLst/>
      </dsp:spPr>
      <dsp:style>
        <a:lnRef idx="2">
          <a:scrgbClr r="0" g="0" b="0"/>
        </a:lnRef>
        <a:fillRef idx="1">
          <a:scrgbClr r="0" g="0" b="0"/>
        </a:fillRef>
        <a:effectRef idx="0">
          <a:scrgbClr r="0" g="0" b="0"/>
        </a:effectRef>
        <a:fontRef idx="minor"/>
      </dsp:style>
    </dsp:sp>
    <dsp:sp modelId="{2B21D487-3ADB-4D87-8D61-2D878E6FE027}">
      <dsp:nvSpPr>
        <dsp:cNvPr id="0" name=""/>
        <dsp:cNvSpPr/>
      </dsp:nvSpPr>
      <dsp:spPr>
        <a:xfrm>
          <a:off x="8427608" y="0"/>
          <a:ext cx="2765606" cy="4405313"/>
        </a:xfrm>
        <a:prstGeom prst="rect">
          <a:avLst/>
        </a:prstGeom>
        <a:noFill/>
        <a:ln w="285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lvl="0" algn="l" defTabSz="977900">
            <a:lnSpc>
              <a:spcPct val="90000"/>
            </a:lnSpc>
            <a:spcBef>
              <a:spcPct val="0"/>
            </a:spcBef>
            <a:spcAft>
              <a:spcPct val="35000"/>
            </a:spcAft>
          </a:pPr>
          <a:r>
            <a:rPr lang="en-US" sz="2200" kern="1200" dirty="0">
              <a:solidFill>
                <a:schemeClr val="tx1"/>
              </a:solidFill>
            </a:rPr>
            <a:t>Stewardship</a:t>
          </a:r>
        </a:p>
        <a:p>
          <a:pPr lvl="0" algn="l" defTabSz="977900">
            <a:lnSpc>
              <a:spcPct val="90000"/>
            </a:lnSpc>
            <a:spcBef>
              <a:spcPct val="0"/>
            </a:spcBef>
            <a:spcAft>
              <a:spcPct val="35000"/>
            </a:spcAft>
          </a:pPr>
          <a:r>
            <a:rPr lang="en-US" sz="2200" kern="1200" dirty="0">
              <a:solidFill>
                <a:schemeClr val="tx1"/>
              </a:solidFill>
            </a:rPr>
            <a:t>Unity</a:t>
          </a:r>
        </a:p>
        <a:p>
          <a:pPr lvl="0" algn="l" defTabSz="977900">
            <a:lnSpc>
              <a:spcPct val="90000"/>
            </a:lnSpc>
            <a:spcBef>
              <a:spcPct val="0"/>
            </a:spcBef>
            <a:spcAft>
              <a:spcPct val="35000"/>
            </a:spcAft>
          </a:pPr>
          <a:r>
            <a:rPr lang="en-US" sz="2200" kern="1200" dirty="0">
              <a:solidFill>
                <a:schemeClr val="tx1"/>
              </a:solidFill>
            </a:rPr>
            <a:t>Trust</a:t>
          </a:r>
        </a:p>
        <a:p>
          <a:pPr lvl="0" algn="l" defTabSz="977900">
            <a:lnSpc>
              <a:spcPct val="90000"/>
            </a:lnSpc>
            <a:spcBef>
              <a:spcPct val="0"/>
            </a:spcBef>
            <a:spcAft>
              <a:spcPct val="35000"/>
            </a:spcAft>
          </a:pPr>
          <a:r>
            <a:rPr lang="en-US" sz="2200" kern="1200" dirty="0">
              <a:solidFill>
                <a:schemeClr val="tx1"/>
              </a:solidFill>
            </a:rPr>
            <a:t>Excellence</a:t>
          </a:r>
        </a:p>
        <a:p>
          <a:pPr lvl="0" algn="l" defTabSz="977900">
            <a:lnSpc>
              <a:spcPct val="90000"/>
            </a:lnSpc>
            <a:spcBef>
              <a:spcPct val="0"/>
            </a:spcBef>
            <a:spcAft>
              <a:spcPct val="35000"/>
            </a:spcAft>
          </a:pPr>
          <a:r>
            <a:rPr lang="en-US" sz="2200" kern="1200" dirty="0">
              <a:solidFill>
                <a:schemeClr val="tx1"/>
              </a:solidFill>
            </a:rPr>
            <a:t>Accountability</a:t>
          </a:r>
        </a:p>
      </dsp:txBody>
      <dsp:txXfrm>
        <a:off x="8427608" y="0"/>
        <a:ext cx="2765606" cy="44053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B332F0-9C86-449E-A7D6-FB27253F5F3D}">
      <dsp:nvSpPr>
        <dsp:cNvPr id="0" name=""/>
        <dsp:cNvSpPr/>
      </dsp:nvSpPr>
      <dsp:spPr>
        <a:xfrm>
          <a:off x="4473031" y="1677080"/>
          <a:ext cx="2780798" cy="2182655"/>
        </a:xfrm>
        <a:prstGeom prst="roundRect">
          <a:avLst/>
        </a:prstGeom>
        <a:solidFill>
          <a:schemeClr val="bg2">
            <a:lumMod val="5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lvl="0" algn="ctr" defTabSz="1155700">
            <a:lnSpc>
              <a:spcPct val="90000"/>
            </a:lnSpc>
            <a:spcBef>
              <a:spcPct val="0"/>
            </a:spcBef>
            <a:spcAft>
              <a:spcPct val="35000"/>
            </a:spcAft>
          </a:pPr>
          <a:r>
            <a:rPr lang="en-US" sz="2600" kern="1200" dirty="0"/>
            <a:t>Systems Performance Committee</a:t>
          </a:r>
        </a:p>
        <a:p>
          <a:pPr lvl="0" algn="ctr" defTabSz="1155700">
            <a:lnSpc>
              <a:spcPct val="90000"/>
            </a:lnSpc>
            <a:spcBef>
              <a:spcPct val="0"/>
            </a:spcBef>
            <a:spcAft>
              <a:spcPct val="35000"/>
            </a:spcAft>
          </a:pPr>
          <a:r>
            <a:rPr lang="en-US" sz="2000" i="1" kern="1200" dirty="0"/>
            <a:t>Diane Brockmeier</a:t>
          </a:r>
          <a:endParaRPr lang="en-US" sz="1400" i="1" kern="1200" dirty="0"/>
        </a:p>
        <a:p>
          <a:pPr lvl="0" algn="ctr" defTabSz="1155700">
            <a:lnSpc>
              <a:spcPct val="90000"/>
            </a:lnSpc>
            <a:spcBef>
              <a:spcPct val="0"/>
            </a:spcBef>
            <a:spcAft>
              <a:spcPct val="35000"/>
            </a:spcAft>
          </a:pPr>
          <a:r>
            <a:rPr lang="en-US" sz="2000" i="1" kern="1200" dirty="0"/>
            <a:t>Matt Cooper</a:t>
          </a:r>
        </a:p>
      </dsp:txBody>
      <dsp:txXfrm>
        <a:off x="4579579" y="1783628"/>
        <a:ext cx="2567702" cy="1969559"/>
      </dsp:txXfrm>
    </dsp:sp>
    <dsp:sp modelId="{6832F6D5-7E4E-44FE-A7B4-A47A896EC39E}">
      <dsp:nvSpPr>
        <dsp:cNvPr id="0" name=""/>
        <dsp:cNvSpPr/>
      </dsp:nvSpPr>
      <dsp:spPr>
        <a:xfrm rot="16251244">
          <a:off x="5821786" y="1618297"/>
          <a:ext cx="117579" cy="0"/>
        </a:xfrm>
        <a:custGeom>
          <a:avLst/>
          <a:gdLst/>
          <a:ahLst/>
          <a:cxnLst/>
          <a:rect l="0" t="0" r="0" b="0"/>
          <a:pathLst>
            <a:path>
              <a:moveTo>
                <a:pt x="0" y="0"/>
              </a:moveTo>
              <a:lnTo>
                <a:pt x="117579" y="0"/>
              </a:lnTo>
            </a:path>
          </a:pathLst>
        </a:custGeom>
        <a:noFill/>
        <a:ln w="762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CEBE2C85-D567-46D7-8082-C739829919FE}">
      <dsp:nvSpPr>
        <dsp:cNvPr id="0" name=""/>
        <dsp:cNvSpPr/>
      </dsp:nvSpPr>
      <dsp:spPr>
        <a:xfrm>
          <a:off x="4293920" y="18951"/>
          <a:ext cx="3198029" cy="1540562"/>
        </a:xfrm>
        <a:prstGeom prst="roundRect">
          <a:avLst/>
        </a:prstGeom>
        <a:solidFill>
          <a:schemeClr val="bg2">
            <a:lumMod val="75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r>
            <a:rPr lang="en-US" sz="2100" kern="1200" dirty="0"/>
            <a:t>Systems Dynamics            Work Group</a:t>
          </a:r>
        </a:p>
        <a:p>
          <a:pPr lvl="0" algn="ctr" defTabSz="933450">
            <a:lnSpc>
              <a:spcPct val="90000"/>
            </a:lnSpc>
            <a:spcBef>
              <a:spcPct val="0"/>
            </a:spcBef>
            <a:spcAft>
              <a:spcPct val="35000"/>
            </a:spcAft>
          </a:pPr>
          <a:r>
            <a:rPr lang="en-US" sz="1800" i="1" kern="1200" dirty="0"/>
            <a:t>Jeff Orlowski, Stuart Sweet</a:t>
          </a:r>
        </a:p>
      </dsp:txBody>
      <dsp:txXfrm>
        <a:off x="4369124" y="94155"/>
        <a:ext cx="3047621" cy="1390154"/>
      </dsp:txXfrm>
    </dsp:sp>
    <dsp:sp modelId="{B12BCD86-A310-45A6-BC02-F3F38B68D7C9}">
      <dsp:nvSpPr>
        <dsp:cNvPr id="0" name=""/>
        <dsp:cNvSpPr/>
      </dsp:nvSpPr>
      <dsp:spPr>
        <a:xfrm rot="9400038">
          <a:off x="3749587" y="3517525"/>
          <a:ext cx="754286" cy="0"/>
        </a:xfrm>
        <a:custGeom>
          <a:avLst/>
          <a:gdLst/>
          <a:ahLst/>
          <a:cxnLst/>
          <a:rect l="0" t="0" r="0" b="0"/>
          <a:pathLst>
            <a:path>
              <a:moveTo>
                <a:pt x="0" y="0"/>
              </a:moveTo>
              <a:lnTo>
                <a:pt x="754286" y="0"/>
              </a:lnTo>
            </a:path>
          </a:pathLst>
        </a:custGeom>
        <a:noFill/>
        <a:ln w="762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BABD93B8-AA31-4BD3-8D1E-6C36576E090C}">
      <dsp:nvSpPr>
        <dsp:cNvPr id="0" name=""/>
        <dsp:cNvSpPr/>
      </dsp:nvSpPr>
      <dsp:spPr>
        <a:xfrm>
          <a:off x="754498" y="3666900"/>
          <a:ext cx="3077913" cy="1282797"/>
        </a:xfrm>
        <a:prstGeom prst="roundRect">
          <a:avLst/>
        </a:prstGeom>
        <a:solidFill>
          <a:schemeClr val="bg2">
            <a:lumMod val="75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a:t>OPO Work Group</a:t>
          </a:r>
        </a:p>
        <a:p>
          <a:pPr lvl="0" algn="ctr" defTabSz="1066800">
            <a:lnSpc>
              <a:spcPct val="90000"/>
            </a:lnSpc>
            <a:spcBef>
              <a:spcPct val="0"/>
            </a:spcBef>
            <a:spcAft>
              <a:spcPct val="35000"/>
            </a:spcAft>
          </a:pPr>
          <a:r>
            <a:rPr lang="en-US" sz="1800" i="1" u="none" kern="1200" dirty="0"/>
            <a:t>Susan Gunderson,                 Tom Pearson</a:t>
          </a:r>
        </a:p>
      </dsp:txBody>
      <dsp:txXfrm>
        <a:off x="817119" y="3729521"/>
        <a:ext cx="2952671" cy="1157555"/>
      </dsp:txXfrm>
    </dsp:sp>
    <dsp:sp modelId="{7FB66CA2-2B12-42E5-A84F-A4DAD7173C10}">
      <dsp:nvSpPr>
        <dsp:cNvPr id="0" name=""/>
        <dsp:cNvSpPr/>
      </dsp:nvSpPr>
      <dsp:spPr>
        <a:xfrm rot="1378419">
          <a:off x="7225434" y="3497574"/>
          <a:ext cx="716000" cy="0"/>
        </a:xfrm>
        <a:custGeom>
          <a:avLst/>
          <a:gdLst/>
          <a:ahLst/>
          <a:cxnLst/>
          <a:rect l="0" t="0" r="0" b="0"/>
          <a:pathLst>
            <a:path>
              <a:moveTo>
                <a:pt x="0" y="0"/>
              </a:moveTo>
              <a:lnTo>
                <a:pt x="716000" y="0"/>
              </a:lnTo>
            </a:path>
          </a:pathLst>
        </a:custGeom>
        <a:noFill/>
        <a:ln w="762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2BDA55B3-017F-4EBE-9BA6-0CDC27B26AE9}">
      <dsp:nvSpPr>
        <dsp:cNvPr id="0" name=""/>
        <dsp:cNvSpPr/>
      </dsp:nvSpPr>
      <dsp:spPr>
        <a:xfrm>
          <a:off x="7913040" y="3558077"/>
          <a:ext cx="3340812" cy="1574732"/>
        </a:xfrm>
        <a:prstGeom prst="roundRect">
          <a:avLst/>
        </a:prstGeom>
        <a:solidFill>
          <a:schemeClr val="bg2">
            <a:lumMod val="75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a:t>Transplant Program      Work Group</a:t>
          </a:r>
        </a:p>
        <a:p>
          <a:pPr lvl="0" algn="ctr" defTabSz="1066800">
            <a:lnSpc>
              <a:spcPct val="90000"/>
            </a:lnSpc>
            <a:spcBef>
              <a:spcPct val="0"/>
            </a:spcBef>
            <a:spcAft>
              <a:spcPct val="35000"/>
            </a:spcAft>
          </a:pPr>
          <a:r>
            <a:rPr lang="en-US" sz="1900" i="1" kern="1200" dirty="0"/>
            <a:t>Lisa Stocks, Alan Reed</a:t>
          </a:r>
        </a:p>
        <a:p>
          <a:pPr lvl="0" algn="ctr" defTabSz="1066800">
            <a:lnSpc>
              <a:spcPct val="90000"/>
            </a:lnSpc>
            <a:spcBef>
              <a:spcPct val="0"/>
            </a:spcBef>
            <a:spcAft>
              <a:spcPct val="35000"/>
            </a:spcAft>
          </a:pPr>
          <a:endParaRPr lang="en-US" sz="1900" kern="1200" dirty="0"/>
        </a:p>
      </dsp:txBody>
      <dsp:txXfrm>
        <a:off x="7989912" y="3634949"/>
        <a:ext cx="3187068" cy="14209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A1420F-02FA-4435-8DFB-80E609E97B5E}">
      <dsp:nvSpPr>
        <dsp:cNvPr id="0" name=""/>
        <dsp:cNvSpPr/>
      </dsp:nvSpPr>
      <dsp:spPr>
        <a:xfrm>
          <a:off x="2698975" y="-304039"/>
          <a:ext cx="2595186" cy="1781186"/>
        </a:xfrm>
        <a:prstGeom prst="roundRect">
          <a:avLst/>
        </a:prstGeom>
        <a:solidFill>
          <a:schemeClr val="dk2">
            <a:hueOff val="0"/>
            <a:satOff val="0"/>
            <a:lumOff val="0"/>
            <a:alphaOff val="0"/>
          </a:schemeClr>
        </a:solid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Suggested new research tools</a:t>
          </a:r>
        </a:p>
      </dsp:txBody>
      <dsp:txXfrm>
        <a:off x="2785925" y="-217089"/>
        <a:ext cx="2421286" cy="1607286"/>
      </dsp:txXfrm>
    </dsp:sp>
    <dsp:sp modelId="{AD3E529B-A3BF-46D9-A946-650140D73995}">
      <dsp:nvSpPr>
        <dsp:cNvPr id="0" name=""/>
        <dsp:cNvSpPr/>
      </dsp:nvSpPr>
      <dsp:spPr>
        <a:xfrm>
          <a:off x="2138554" y="583594"/>
          <a:ext cx="3854680" cy="3854680"/>
        </a:xfrm>
        <a:custGeom>
          <a:avLst/>
          <a:gdLst/>
          <a:ahLst/>
          <a:cxnLst/>
          <a:rect l="0" t="0" r="0" b="0"/>
          <a:pathLst>
            <a:path>
              <a:moveTo>
                <a:pt x="3161517" y="446986"/>
              </a:moveTo>
              <a:arcTo wR="1927340" hR="1927340" stAng="18589085" swAng="1351864"/>
            </a:path>
          </a:pathLst>
        </a:custGeom>
        <a:noFill/>
        <a:ln w="12700"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BDA3F7D-A4B7-4ACB-A53A-8EA3FF2D0647}">
      <dsp:nvSpPr>
        <dsp:cNvPr id="0" name=""/>
        <dsp:cNvSpPr/>
      </dsp:nvSpPr>
      <dsp:spPr>
        <a:xfrm>
          <a:off x="4697180" y="1623300"/>
          <a:ext cx="2595186" cy="1781186"/>
        </a:xfrm>
        <a:prstGeom prst="roundRect">
          <a:avLst/>
        </a:prstGeom>
        <a:solidFill>
          <a:schemeClr val="dk2">
            <a:hueOff val="0"/>
            <a:satOff val="0"/>
            <a:lumOff val="0"/>
            <a:alphaOff val="0"/>
          </a:schemeClr>
        </a:solid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Collaborative improvement project ideas</a:t>
          </a:r>
        </a:p>
      </dsp:txBody>
      <dsp:txXfrm>
        <a:off x="4784130" y="1710250"/>
        <a:ext cx="2421286" cy="1607286"/>
      </dsp:txXfrm>
    </dsp:sp>
    <dsp:sp modelId="{7454E40F-B46E-432E-8E03-0BEDF2019910}">
      <dsp:nvSpPr>
        <dsp:cNvPr id="0" name=""/>
        <dsp:cNvSpPr/>
      </dsp:nvSpPr>
      <dsp:spPr>
        <a:xfrm>
          <a:off x="2140093" y="586553"/>
          <a:ext cx="3854680" cy="3854680"/>
        </a:xfrm>
        <a:custGeom>
          <a:avLst/>
          <a:gdLst/>
          <a:ahLst/>
          <a:cxnLst/>
          <a:rect l="0" t="0" r="0" b="0"/>
          <a:pathLst>
            <a:path>
              <a:moveTo>
                <a:pt x="3634401" y="2822092"/>
              </a:moveTo>
              <a:arcTo wR="1927340" hR="1927340" stAng="1659671" swAng="822441"/>
            </a:path>
          </a:pathLst>
        </a:custGeom>
        <a:noFill/>
        <a:ln w="12700"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6F4DE52-DE89-4832-B2C2-1A24C256CBEE}">
      <dsp:nvSpPr>
        <dsp:cNvPr id="0" name=""/>
        <dsp:cNvSpPr/>
      </dsp:nvSpPr>
      <dsp:spPr>
        <a:xfrm>
          <a:off x="2624120" y="3550641"/>
          <a:ext cx="2886626" cy="1781186"/>
        </a:xfrm>
        <a:prstGeom prst="roundRect">
          <a:avLst/>
        </a:prstGeom>
        <a:solidFill>
          <a:schemeClr val="dk2">
            <a:hueOff val="0"/>
            <a:satOff val="0"/>
            <a:lumOff val="0"/>
            <a:alphaOff val="0"/>
          </a:schemeClr>
        </a:solid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MPSC monitoring enhancements</a:t>
          </a:r>
        </a:p>
      </dsp:txBody>
      <dsp:txXfrm>
        <a:off x="2711070" y="3637591"/>
        <a:ext cx="2712726" cy="1607286"/>
      </dsp:txXfrm>
    </dsp:sp>
    <dsp:sp modelId="{CAF5DE5E-37AE-40B2-BB3A-C883D7AE73D8}">
      <dsp:nvSpPr>
        <dsp:cNvPr id="0" name=""/>
        <dsp:cNvSpPr/>
      </dsp:nvSpPr>
      <dsp:spPr>
        <a:xfrm>
          <a:off x="1948331" y="398156"/>
          <a:ext cx="3854680" cy="3854680"/>
        </a:xfrm>
        <a:custGeom>
          <a:avLst/>
          <a:gdLst/>
          <a:ahLst/>
          <a:cxnLst/>
          <a:rect l="0" t="0" r="0" b="0"/>
          <a:pathLst>
            <a:path>
              <a:moveTo>
                <a:pt x="671850" y="3389662"/>
              </a:moveTo>
              <a:arcTo wR="1927340" hR="1927340" stAng="7838883" swAng="909209"/>
            </a:path>
          </a:pathLst>
        </a:custGeom>
        <a:noFill/>
        <a:ln w="12700"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2E25D54-C11F-47C1-A287-943A0335E638}">
      <dsp:nvSpPr>
        <dsp:cNvPr id="0" name=""/>
        <dsp:cNvSpPr/>
      </dsp:nvSpPr>
      <dsp:spPr>
        <a:xfrm>
          <a:off x="557439" y="1623300"/>
          <a:ext cx="3023570" cy="1781186"/>
        </a:xfrm>
        <a:prstGeom prst="roundRect">
          <a:avLst/>
        </a:prstGeom>
        <a:solidFill>
          <a:schemeClr val="dk2">
            <a:hueOff val="0"/>
            <a:satOff val="0"/>
            <a:lumOff val="0"/>
            <a:alphaOff val="0"/>
          </a:schemeClr>
        </a:solid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Recommendations to external stakeholders</a:t>
          </a:r>
        </a:p>
      </dsp:txBody>
      <dsp:txXfrm>
        <a:off x="644389" y="1710250"/>
        <a:ext cx="2849670" cy="1607286"/>
      </dsp:txXfrm>
    </dsp:sp>
    <dsp:sp modelId="{2CB9DA90-C273-4AD8-BF44-0C31FAD30DCE}">
      <dsp:nvSpPr>
        <dsp:cNvPr id="0" name=""/>
        <dsp:cNvSpPr/>
      </dsp:nvSpPr>
      <dsp:spPr>
        <a:xfrm>
          <a:off x="1976779" y="731598"/>
          <a:ext cx="3854680" cy="3854680"/>
        </a:xfrm>
        <a:custGeom>
          <a:avLst/>
          <a:gdLst/>
          <a:ahLst/>
          <a:cxnLst/>
          <a:rect l="0" t="0" r="0" b="0"/>
          <a:pathLst>
            <a:path>
              <a:moveTo>
                <a:pt x="305278" y="886399"/>
              </a:moveTo>
              <a:arcTo wR="1927340" hR="1927340" stAng="12761393" swAng="1105177"/>
            </a:path>
          </a:pathLst>
        </a:custGeom>
        <a:noFill/>
        <a:ln w="12700" cap="flat" cmpd="sng" algn="ctr">
          <a:solidFill>
            <a:schemeClr val="dk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C6D5BB-3353-40BA-9014-44EA97E8AB47}">
      <dsp:nvSpPr>
        <dsp:cNvPr id="0" name=""/>
        <dsp:cNvSpPr/>
      </dsp:nvSpPr>
      <dsp:spPr>
        <a:xfrm>
          <a:off x="3339" y="480674"/>
          <a:ext cx="2649202" cy="1589521"/>
        </a:xfrm>
        <a:prstGeom prst="rect">
          <a:avLst/>
        </a:prstGeom>
        <a:solidFill>
          <a:srgbClr val="00B0F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a:t>Heart</a:t>
          </a:r>
        </a:p>
      </dsp:txBody>
      <dsp:txXfrm>
        <a:off x="3339" y="480674"/>
        <a:ext cx="2649202" cy="1589521"/>
      </dsp:txXfrm>
    </dsp:sp>
    <dsp:sp modelId="{DFAF26E0-85D0-4B5E-8F06-42293A8A5E8B}">
      <dsp:nvSpPr>
        <dsp:cNvPr id="0" name=""/>
        <dsp:cNvSpPr/>
      </dsp:nvSpPr>
      <dsp:spPr>
        <a:xfrm>
          <a:off x="2917462" y="480674"/>
          <a:ext cx="2649202" cy="1589521"/>
        </a:xfrm>
        <a:prstGeom prst="rect">
          <a:avLst/>
        </a:prstGeom>
        <a:solidFill>
          <a:schemeClr val="bg2">
            <a:lumMod val="5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a:t>Lung</a:t>
          </a:r>
        </a:p>
      </dsp:txBody>
      <dsp:txXfrm>
        <a:off x="2917462" y="480674"/>
        <a:ext cx="2649202" cy="1589521"/>
      </dsp:txXfrm>
    </dsp:sp>
    <dsp:sp modelId="{A9DA90BF-76F7-41E8-982F-2DD26C12D2FB}">
      <dsp:nvSpPr>
        <dsp:cNvPr id="0" name=""/>
        <dsp:cNvSpPr/>
      </dsp:nvSpPr>
      <dsp:spPr>
        <a:xfrm>
          <a:off x="5831585" y="480674"/>
          <a:ext cx="2649202" cy="1589521"/>
        </a:xfrm>
        <a:prstGeom prst="rect">
          <a:avLst/>
        </a:prstGeom>
        <a:solidFill>
          <a:schemeClr val="bg2">
            <a:lumMod val="75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a:t>Liver</a:t>
          </a:r>
        </a:p>
      </dsp:txBody>
      <dsp:txXfrm>
        <a:off x="5831585" y="480674"/>
        <a:ext cx="2649202" cy="1589521"/>
      </dsp:txXfrm>
    </dsp:sp>
    <dsp:sp modelId="{C27F2EE9-B520-4EF6-8F86-441BC11F4B1D}">
      <dsp:nvSpPr>
        <dsp:cNvPr id="0" name=""/>
        <dsp:cNvSpPr/>
      </dsp:nvSpPr>
      <dsp:spPr>
        <a:xfrm>
          <a:off x="8745708" y="480674"/>
          <a:ext cx="2649202" cy="1589521"/>
        </a:xfrm>
        <a:prstGeom prst="rect">
          <a:avLst/>
        </a:prstGeom>
        <a:solidFill>
          <a:schemeClr val="bg2">
            <a:lumMod val="60000"/>
            <a:lumOff val="4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a:t>Kidney</a:t>
          </a:r>
        </a:p>
      </dsp:txBody>
      <dsp:txXfrm>
        <a:off x="8745708" y="480674"/>
        <a:ext cx="2649202" cy="1589521"/>
      </dsp:txXfrm>
    </dsp:sp>
    <dsp:sp modelId="{472808B0-4E33-44E3-B652-0D054093B8E6}">
      <dsp:nvSpPr>
        <dsp:cNvPr id="0" name=""/>
        <dsp:cNvSpPr/>
      </dsp:nvSpPr>
      <dsp:spPr>
        <a:xfrm>
          <a:off x="4125631" y="2342205"/>
          <a:ext cx="2649202" cy="1589521"/>
        </a:xfrm>
        <a:prstGeom prst="rect">
          <a:avLst/>
        </a:prstGeom>
        <a:solidFill>
          <a:schemeClr val="bg2">
            <a:lumMod val="60000"/>
            <a:lumOff val="4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a:t>Pancreas</a:t>
          </a:r>
        </a:p>
      </dsp:txBody>
      <dsp:txXfrm>
        <a:off x="4125631" y="2342205"/>
        <a:ext cx="2649202" cy="1589521"/>
      </dsp:txXfrm>
    </dsp:sp>
    <dsp:sp modelId="{9BF57D02-918B-47D7-9A1F-69CE2598EB6B}">
      <dsp:nvSpPr>
        <dsp:cNvPr id="0" name=""/>
        <dsp:cNvSpPr/>
      </dsp:nvSpPr>
      <dsp:spPr>
        <a:xfrm>
          <a:off x="964019" y="2349295"/>
          <a:ext cx="2649202" cy="1589521"/>
        </a:xfrm>
        <a:prstGeom prst="rect">
          <a:avLst/>
        </a:prstGeom>
        <a:solidFill>
          <a:schemeClr val="bg2">
            <a:lumMod val="75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a:t>Small Intestine</a:t>
          </a:r>
        </a:p>
      </dsp:txBody>
      <dsp:txXfrm>
        <a:off x="964019" y="2349295"/>
        <a:ext cx="2649202" cy="1589521"/>
      </dsp:txXfrm>
    </dsp:sp>
    <dsp:sp modelId="{2368A52C-1BFE-4DA2-8585-E134F9370CA2}">
      <dsp:nvSpPr>
        <dsp:cNvPr id="0" name=""/>
        <dsp:cNvSpPr/>
      </dsp:nvSpPr>
      <dsp:spPr>
        <a:xfrm>
          <a:off x="7288646" y="2335116"/>
          <a:ext cx="2649202" cy="1589521"/>
        </a:xfrm>
        <a:prstGeom prst="rect">
          <a:avLst/>
        </a:prstGeom>
        <a:solidFill>
          <a:schemeClr val="bg2">
            <a:lumMod val="5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a:t>VCA</a:t>
          </a:r>
        </a:p>
      </dsp:txBody>
      <dsp:txXfrm>
        <a:off x="7288646" y="2335116"/>
        <a:ext cx="2649202" cy="15895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79101-2801-4C1F-A43F-45BDC66080CA}">
      <dsp:nvSpPr>
        <dsp:cNvPr id="0" name=""/>
        <dsp:cNvSpPr/>
      </dsp:nvSpPr>
      <dsp:spPr>
        <a:xfrm>
          <a:off x="0" y="0"/>
          <a:ext cx="5398332" cy="5398332"/>
        </a:xfrm>
        <a:prstGeom prst="pie">
          <a:avLst>
            <a:gd name="adj1" fmla="val 5400000"/>
            <a:gd name="adj2" fmla="val 16200000"/>
          </a:avLst>
        </a:prstGeom>
        <a:solidFill>
          <a:schemeClr val="bg2">
            <a:lumMod val="75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A0D949-1A74-4ED2-9A9D-43050D9607BB}">
      <dsp:nvSpPr>
        <dsp:cNvPr id="0" name=""/>
        <dsp:cNvSpPr/>
      </dsp:nvSpPr>
      <dsp:spPr>
        <a:xfrm>
          <a:off x="2699166" y="0"/>
          <a:ext cx="8940641" cy="5398332"/>
        </a:xfrm>
        <a:prstGeom prst="rect">
          <a:avLst/>
        </a:prstGeom>
        <a:solidFill>
          <a:schemeClr val="lt1">
            <a:alpha val="90000"/>
            <a:hueOff val="0"/>
            <a:satOff val="0"/>
            <a:lumOff val="0"/>
            <a:alphaOff val="0"/>
          </a:schemeClr>
        </a:solidFill>
        <a:ln w="28575"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0" i="0" kern="1200" dirty="0">
              <a:latin typeface="Arial" panose="020B0604020202020204" pitchFamily="34" charset="0"/>
              <a:cs typeface="Arial" panose="020B0604020202020204" pitchFamily="34" charset="0"/>
            </a:rPr>
            <a:t>Federal law passed in 1984 (Gore/Hatch)</a:t>
          </a:r>
          <a:endParaRPr lang="en-US" sz="2800" kern="1200" dirty="0">
            <a:latin typeface="Arial" panose="020B0604020202020204" pitchFamily="34" charset="0"/>
            <a:cs typeface="Arial" panose="020B0604020202020204" pitchFamily="34" charset="0"/>
          </a:endParaRPr>
        </a:p>
      </dsp:txBody>
      <dsp:txXfrm>
        <a:off x="2699166" y="0"/>
        <a:ext cx="8940641" cy="1147145"/>
      </dsp:txXfrm>
    </dsp:sp>
    <dsp:sp modelId="{C7BA9407-FFC6-4CFC-9921-9935F3D57C82}">
      <dsp:nvSpPr>
        <dsp:cNvPr id="0" name=""/>
        <dsp:cNvSpPr/>
      </dsp:nvSpPr>
      <dsp:spPr>
        <a:xfrm>
          <a:off x="708531" y="1147145"/>
          <a:ext cx="3981269" cy="3981269"/>
        </a:xfrm>
        <a:prstGeom prst="pie">
          <a:avLst>
            <a:gd name="adj1" fmla="val 5400000"/>
            <a:gd name="adj2" fmla="val 16200000"/>
          </a:avLst>
        </a:prstGeom>
        <a:solidFill>
          <a:schemeClr val="accent2">
            <a:shade val="50000"/>
            <a:hueOff val="241626"/>
            <a:satOff val="-10609"/>
            <a:lumOff val="24651"/>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9E348E-3850-49C3-95F4-5FE347D2B7D3}">
      <dsp:nvSpPr>
        <dsp:cNvPr id="0" name=""/>
        <dsp:cNvSpPr/>
      </dsp:nvSpPr>
      <dsp:spPr>
        <a:xfrm>
          <a:off x="2699166" y="1147145"/>
          <a:ext cx="8940641" cy="3981269"/>
        </a:xfrm>
        <a:prstGeom prst="rect">
          <a:avLst/>
        </a:prstGeom>
        <a:solidFill>
          <a:schemeClr val="lt1">
            <a:alpha val="90000"/>
            <a:hueOff val="0"/>
            <a:satOff val="0"/>
            <a:lumOff val="0"/>
            <a:alphaOff val="0"/>
          </a:schemeClr>
        </a:solidFill>
        <a:ln w="28575"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0" i="0" kern="1200" dirty="0">
              <a:latin typeface="Arial" panose="020B0604020202020204" pitchFamily="34" charset="0"/>
              <a:cs typeface="Arial" panose="020B0604020202020204" pitchFamily="34" charset="0"/>
            </a:rPr>
            <a:t>Established the Organ Procurement and Transplantation Network (OPTN)</a:t>
          </a:r>
          <a:endParaRPr lang="en-US" sz="2800" kern="1200" dirty="0">
            <a:latin typeface="Arial" panose="020B0604020202020204" pitchFamily="34" charset="0"/>
            <a:cs typeface="Arial" panose="020B0604020202020204" pitchFamily="34" charset="0"/>
          </a:endParaRPr>
        </a:p>
      </dsp:txBody>
      <dsp:txXfrm>
        <a:off x="2699166" y="1147145"/>
        <a:ext cx="8940641" cy="1147145"/>
      </dsp:txXfrm>
    </dsp:sp>
    <dsp:sp modelId="{FAF22F25-3F7C-4186-ABBD-8885B4AED5E6}">
      <dsp:nvSpPr>
        <dsp:cNvPr id="0" name=""/>
        <dsp:cNvSpPr/>
      </dsp:nvSpPr>
      <dsp:spPr>
        <a:xfrm>
          <a:off x="1417062" y="2294291"/>
          <a:ext cx="2564207" cy="2564207"/>
        </a:xfrm>
        <a:prstGeom prst="pie">
          <a:avLst>
            <a:gd name="adj1" fmla="val 5400000"/>
            <a:gd name="adj2" fmla="val 16200000"/>
          </a:avLst>
        </a:prstGeom>
        <a:solidFill>
          <a:schemeClr val="bg2">
            <a:lumMod val="20000"/>
            <a:lumOff val="8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194D62-E231-4462-A818-2E1F0CE4AF6A}">
      <dsp:nvSpPr>
        <dsp:cNvPr id="0" name=""/>
        <dsp:cNvSpPr/>
      </dsp:nvSpPr>
      <dsp:spPr>
        <a:xfrm>
          <a:off x="2699166" y="2294291"/>
          <a:ext cx="8940641" cy="2564207"/>
        </a:xfrm>
        <a:prstGeom prst="rect">
          <a:avLst/>
        </a:prstGeom>
        <a:solidFill>
          <a:schemeClr val="lt1">
            <a:alpha val="90000"/>
            <a:hueOff val="0"/>
            <a:satOff val="0"/>
            <a:lumOff val="0"/>
            <a:alphaOff val="0"/>
          </a:schemeClr>
        </a:solidFill>
        <a:ln w="28575" cap="flat" cmpd="sng" algn="ctr">
          <a:solidFill>
            <a:schemeClr val="bg2"/>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a:latin typeface="Arial" panose="020B0604020202020204" pitchFamily="34" charset="0"/>
              <a:cs typeface="Arial" panose="020B0604020202020204" pitchFamily="34" charset="0"/>
            </a:rPr>
            <a:t>Established legal framework for DSAs</a:t>
          </a:r>
        </a:p>
      </dsp:txBody>
      <dsp:txXfrm>
        <a:off x="2699166" y="2294291"/>
        <a:ext cx="8940641" cy="1147145"/>
      </dsp:txXfrm>
    </dsp:sp>
    <dsp:sp modelId="{4111512B-D2B1-43AE-B93B-23A1C09A8CCC}">
      <dsp:nvSpPr>
        <dsp:cNvPr id="0" name=""/>
        <dsp:cNvSpPr/>
      </dsp:nvSpPr>
      <dsp:spPr>
        <a:xfrm>
          <a:off x="2125593" y="3441436"/>
          <a:ext cx="1147145" cy="1147145"/>
        </a:xfrm>
        <a:prstGeom prst="pie">
          <a:avLst>
            <a:gd name="adj1" fmla="val 5400000"/>
            <a:gd name="adj2" fmla="val 16200000"/>
          </a:avLst>
        </a:prstGeom>
        <a:solidFill>
          <a:schemeClr val="bg2"/>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55152E-666D-41C9-A63C-F76BA0A5D297}">
      <dsp:nvSpPr>
        <dsp:cNvPr id="0" name=""/>
        <dsp:cNvSpPr/>
      </dsp:nvSpPr>
      <dsp:spPr>
        <a:xfrm>
          <a:off x="2699166" y="3441436"/>
          <a:ext cx="8940641" cy="1147145"/>
        </a:xfrm>
        <a:prstGeom prst="rect">
          <a:avLst/>
        </a:prstGeom>
        <a:solidFill>
          <a:schemeClr val="lt1">
            <a:alpha val="90000"/>
            <a:hueOff val="0"/>
            <a:satOff val="0"/>
            <a:lumOff val="0"/>
            <a:alphaOff val="0"/>
          </a:schemeClr>
        </a:solidFill>
        <a:ln w="28575"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0" i="0" kern="1200" dirty="0">
              <a:latin typeface="Arial" panose="020B0604020202020204" pitchFamily="34" charset="0"/>
              <a:cs typeface="Arial" panose="020B0604020202020204" pitchFamily="34" charset="0"/>
            </a:rPr>
            <a:t>Established Organ Procurement Organizations (OPOs) and prohibits sell or purchase of human organs</a:t>
          </a:r>
          <a:endParaRPr lang="en-US" sz="2800" kern="1200" dirty="0">
            <a:latin typeface="Arial" panose="020B0604020202020204" pitchFamily="34" charset="0"/>
            <a:cs typeface="Arial" panose="020B0604020202020204" pitchFamily="34" charset="0"/>
          </a:endParaRPr>
        </a:p>
      </dsp:txBody>
      <dsp:txXfrm>
        <a:off x="2699166" y="3441436"/>
        <a:ext cx="8940641" cy="11471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AD4878-E530-4C49-AD82-8FD9C3C5A47F}">
      <dsp:nvSpPr>
        <dsp:cNvPr id="0" name=""/>
        <dsp:cNvSpPr/>
      </dsp:nvSpPr>
      <dsp:spPr>
        <a:xfrm rot="5400000">
          <a:off x="6542852" y="-2818301"/>
          <a:ext cx="1786791" cy="7424759"/>
        </a:xfrm>
        <a:prstGeom prst="round2SameRect">
          <a:avLst/>
        </a:prstGeom>
        <a:solidFill>
          <a:schemeClr val="bg1">
            <a:lumMod val="95000"/>
          </a:schemeClr>
        </a:solidFill>
        <a:ln w="28575" cap="flat" cmpd="sng" algn="ctr">
          <a:solidFill>
            <a:srgbClr val="0C88AA"/>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lang="en-US" sz="2400" kern="1200" dirty="0">
              <a:latin typeface="Arial" panose="020B0604020202020204" pitchFamily="34" charset="0"/>
              <a:cs typeface="Arial" panose="020B0604020202020204" pitchFamily="34" charset="0"/>
            </a:rPr>
            <a:t>501(c)3’s designated by HCFA as administrative units for donation</a:t>
          </a:r>
        </a:p>
      </dsp:txBody>
      <dsp:txXfrm rot="-5400000">
        <a:off x="3723868" y="87907"/>
        <a:ext cx="7337535" cy="1612343"/>
      </dsp:txXfrm>
    </dsp:sp>
    <dsp:sp modelId="{A44F165F-EFE9-4D52-A0CD-BE6A182546C3}">
      <dsp:nvSpPr>
        <dsp:cNvPr id="0" name=""/>
        <dsp:cNvSpPr/>
      </dsp:nvSpPr>
      <dsp:spPr>
        <a:xfrm>
          <a:off x="391266" y="134322"/>
          <a:ext cx="3313744" cy="1697965"/>
        </a:xfrm>
        <a:prstGeom prst="roundRect">
          <a:avLst/>
        </a:prstGeom>
        <a:solidFill>
          <a:srgbClr val="0C88AA"/>
        </a:solid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US" sz="4000" kern="1200" dirty="0">
              <a:latin typeface="Arial" panose="020B0604020202020204" pitchFamily="34" charset="0"/>
              <a:cs typeface="Arial" panose="020B0604020202020204" pitchFamily="34" charset="0"/>
            </a:rPr>
            <a:t>1987 </a:t>
          </a:r>
        </a:p>
      </dsp:txBody>
      <dsp:txXfrm>
        <a:off x="474154" y="217210"/>
        <a:ext cx="3147968" cy="1532189"/>
      </dsp:txXfrm>
    </dsp:sp>
    <dsp:sp modelId="{06429460-3424-4F52-81F5-C7BD28825BD2}">
      <dsp:nvSpPr>
        <dsp:cNvPr id="0" name=""/>
        <dsp:cNvSpPr/>
      </dsp:nvSpPr>
      <dsp:spPr>
        <a:xfrm rot="5400000">
          <a:off x="6542518" y="-962602"/>
          <a:ext cx="1786791" cy="7510292"/>
        </a:xfrm>
        <a:prstGeom prst="round2SameRect">
          <a:avLst/>
        </a:prstGeom>
        <a:solidFill>
          <a:schemeClr val="bg1">
            <a:lumMod val="95000"/>
            <a:alpha val="90000"/>
          </a:schemeClr>
        </a:solidFill>
        <a:ln w="28575" cap="flat" cmpd="sng" algn="ctr">
          <a:solidFill>
            <a:srgbClr val="0C88AA"/>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lang="en-US" sz="2400" b="0" i="0" kern="1200" dirty="0">
              <a:latin typeface="Arial" panose="020B0604020202020204" pitchFamily="34" charset="0"/>
              <a:cs typeface="Arial" panose="020B0604020202020204" pitchFamily="34" charset="0"/>
            </a:rPr>
            <a:t>Many OPOs had special subdivisions, regions or local sharing agreements</a:t>
          </a:r>
          <a:endParaRPr lang="en-US" sz="2400" kern="1200" dirty="0">
            <a:latin typeface="Arial" panose="020B0604020202020204" pitchFamily="34" charset="0"/>
            <a:cs typeface="Arial" panose="020B0604020202020204" pitchFamily="34" charset="0"/>
          </a:endParaRPr>
        </a:p>
        <a:p>
          <a:pPr marL="228600" lvl="1" indent="-228600" algn="l" defTabSz="1066800" rtl="0">
            <a:lnSpc>
              <a:spcPct val="90000"/>
            </a:lnSpc>
            <a:spcBef>
              <a:spcPct val="0"/>
            </a:spcBef>
            <a:spcAft>
              <a:spcPct val="15000"/>
            </a:spcAft>
            <a:buChar char="••"/>
          </a:pPr>
          <a:r>
            <a:rPr lang="en-US" sz="2400" b="0" i="0" kern="1200" dirty="0">
              <a:latin typeface="Arial" panose="020B0604020202020204" pitchFamily="34" charset="0"/>
              <a:cs typeface="Arial" panose="020B0604020202020204" pitchFamily="34" charset="0"/>
            </a:rPr>
            <a:t>No national-level review of rationale or criteria for geographic boundaries used in allocation</a:t>
          </a:r>
          <a:endParaRPr lang="en-US" sz="2400" kern="1200" dirty="0">
            <a:latin typeface="Arial" panose="020B0604020202020204" pitchFamily="34" charset="0"/>
            <a:cs typeface="Arial" panose="020B0604020202020204" pitchFamily="34" charset="0"/>
          </a:endParaRPr>
        </a:p>
      </dsp:txBody>
      <dsp:txXfrm rot="-5400000">
        <a:off x="3680768" y="1986372"/>
        <a:ext cx="7423068" cy="1612343"/>
      </dsp:txXfrm>
    </dsp:sp>
    <dsp:sp modelId="{514A350A-F285-47EB-A466-6AB0CDD40901}">
      <dsp:nvSpPr>
        <dsp:cNvPr id="0" name=""/>
        <dsp:cNvSpPr/>
      </dsp:nvSpPr>
      <dsp:spPr>
        <a:xfrm>
          <a:off x="410125" y="1907791"/>
          <a:ext cx="3270643" cy="1769504"/>
        </a:xfrm>
        <a:prstGeom prst="roundRect">
          <a:avLst/>
        </a:prstGeom>
        <a:solidFill>
          <a:srgbClr val="0C88AA"/>
        </a:solid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US" sz="4000" b="0" i="0" kern="1200" dirty="0">
              <a:latin typeface="Arial" panose="020B0604020202020204" pitchFamily="34" charset="0"/>
              <a:cs typeface="Arial" panose="020B0604020202020204" pitchFamily="34" charset="0"/>
            </a:rPr>
            <a:t>1988 -1993</a:t>
          </a:r>
          <a:endParaRPr lang="en-US" sz="4000" kern="1200" dirty="0">
            <a:latin typeface="Arial" panose="020B0604020202020204" pitchFamily="34" charset="0"/>
            <a:cs typeface="Arial" panose="020B0604020202020204" pitchFamily="34" charset="0"/>
          </a:endParaRPr>
        </a:p>
      </dsp:txBody>
      <dsp:txXfrm>
        <a:off x="496505" y="1994171"/>
        <a:ext cx="3097883" cy="1596744"/>
      </dsp:txXfrm>
    </dsp:sp>
    <dsp:sp modelId="{ED6507FE-5C7A-417B-B7A7-511F5AA981A9}">
      <dsp:nvSpPr>
        <dsp:cNvPr id="0" name=""/>
        <dsp:cNvSpPr/>
      </dsp:nvSpPr>
      <dsp:spPr>
        <a:xfrm rot="5400000">
          <a:off x="6512991" y="978630"/>
          <a:ext cx="1786791" cy="7424759"/>
        </a:xfrm>
        <a:prstGeom prst="round2SameRect">
          <a:avLst/>
        </a:prstGeom>
        <a:solidFill>
          <a:schemeClr val="bg1">
            <a:lumMod val="95000"/>
            <a:alpha val="90000"/>
          </a:schemeClr>
        </a:solidFill>
        <a:ln w="28575" cap="flat" cmpd="sng" algn="ctr">
          <a:solidFill>
            <a:srgbClr val="0C88AA"/>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lang="en-US" sz="2400" b="0" i="0" kern="1200" dirty="0">
              <a:latin typeface="Arial" panose="020B0604020202020204" pitchFamily="34" charset="0"/>
              <a:cs typeface="Arial" panose="020B0604020202020204" pitchFamily="34" charset="0"/>
            </a:rPr>
            <a:t>DSA boundaries considered “local” allocation in most instances</a:t>
          </a:r>
          <a:endParaRPr lang="en-US" sz="2400" kern="1200" dirty="0">
            <a:latin typeface="Arial" panose="020B0604020202020204" pitchFamily="34" charset="0"/>
            <a:cs typeface="Arial" panose="020B0604020202020204" pitchFamily="34" charset="0"/>
          </a:endParaRPr>
        </a:p>
        <a:p>
          <a:pPr marL="228600" lvl="1" indent="-228600" algn="l" defTabSz="1066800" rtl="0">
            <a:lnSpc>
              <a:spcPct val="90000"/>
            </a:lnSpc>
            <a:spcBef>
              <a:spcPct val="0"/>
            </a:spcBef>
            <a:spcAft>
              <a:spcPct val="15000"/>
            </a:spcAft>
            <a:buChar char="••"/>
          </a:pPr>
          <a:r>
            <a:rPr lang="en-US" sz="2400" b="0" i="0" kern="1200" dirty="0">
              <a:latin typeface="Arial" panose="020B0604020202020204" pitchFamily="34" charset="0"/>
              <a:cs typeface="Arial" panose="020B0604020202020204" pitchFamily="34" charset="0"/>
            </a:rPr>
            <a:t>Any alternate sharing agreements or variances follow defined process</a:t>
          </a:r>
          <a:endParaRPr lang="en-US" sz="2400" kern="1200" dirty="0">
            <a:latin typeface="Arial" panose="020B0604020202020204" pitchFamily="34" charset="0"/>
            <a:cs typeface="Arial" panose="020B0604020202020204" pitchFamily="34" charset="0"/>
          </a:endParaRPr>
        </a:p>
      </dsp:txBody>
      <dsp:txXfrm rot="-5400000">
        <a:off x="3694007" y="3884838"/>
        <a:ext cx="7337535" cy="1612343"/>
      </dsp:txXfrm>
    </dsp:sp>
    <dsp:sp modelId="{08BA0CB4-DB92-4337-B5ED-E1884124AAF6}">
      <dsp:nvSpPr>
        <dsp:cNvPr id="0" name=""/>
        <dsp:cNvSpPr/>
      </dsp:nvSpPr>
      <dsp:spPr>
        <a:xfrm>
          <a:off x="422672" y="3836343"/>
          <a:ext cx="3283882" cy="1722511"/>
        </a:xfrm>
        <a:prstGeom prst="roundRect">
          <a:avLst/>
        </a:prstGeom>
        <a:solidFill>
          <a:srgbClr val="0C88AA"/>
        </a:solid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US" sz="4000" b="0" i="0" kern="1200" dirty="0">
              <a:latin typeface="Arial" panose="020B0604020202020204" pitchFamily="34" charset="0"/>
              <a:cs typeface="Arial" panose="020B0604020202020204" pitchFamily="34" charset="0"/>
            </a:rPr>
            <a:t>1994 to Present</a:t>
          </a:r>
          <a:endParaRPr lang="en-US" sz="4000" kern="1200" dirty="0">
            <a:latin typeface="Arial" panose="020B0604020202020204" pitchFamily="34" charset="0"/>
            <a:cs typeface="Arial" panose="020B0604020202020204" pitchFamily="34" charset="0"/>
          </a:endParaRPr>
        </a:p>
      </dsp:txBody>
      <dsp:txXfrm>
        <a:off x="506758" y="3920429"/>
        <a:ext cx="3115710" cy="15543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BD5070-E436-4DE3-BE26-697A43286BAE}">
      <dsp:nvSpPr>
        <dsp:cNvPr id="0" name=""/>
        <dsp:cNvSpPr/>
      </dsp:nvSpPr>
      <dsp:spPr>
        <a:xfrm>
          <a:off x="0" y="372244"/>
          <a:ext cx="11532712" cy="1693125"/>
        </a:xfrm>
        <a:prstGeom prst="rect">
          <a:avLst/>
        </a:prstGeom>
        <a:solidFill>
          <a:schemeClr val="dk2">
            <a:alpha val="90000"/>
            <a:tint val="40000"/>
            <a:hueOff val="0"/>
            <a:satOff val="0"/>
            <a:lumOff val="0"/>
            <a:alphaOff val="0"/>
          </a:schemeClr>
        </a:solidFill>
        <a:ln w="285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5067" tIns="520700" rIns="895067" bIns="170688" numCol="1" spcCol="1270" anchor="t" anchorCtr="0">
          <a:noAutofit/>
        </a:bodyPr>
        <a:lstStyle/>
        <a:p>
          <a:pPr marL="228600" lvl="1" indent="-228600" algn="l" defTabSz="1066800" rtl="0">
            <a:lnSpc>
              <a:spcPct val="90000"/>
            </a:lnSpc>
            <a:spcBef>
              <a:spcPct val="0"/>
            </a:spcBef>
            <a:spcAft>
              <a:spcPct val="15000"/>
            </a:spcAft>
            <a:buChar char="••"/>
          </a:pPr>
          <a:r>
            <a:rPr lang="en-US" sz="2400" b="0" i="0" kern="1200" dirty="0">
              <a:latin typeface="Arial" panose="020B0604020202020204" pitchFamily="34" charset="0"/>
              <a:cs typeface="Arial" panose="020B0604020202020204" pitchFamily="34" charset="0"/>
            </a:rPr>
            <a:t>Established in 1986 largely for administrative purposes</a:t>
          </a:r>
          <a:endParaRPr lang="en-US" sz="2400" kern="1200" dirty="0">
            <a:latin typeface="Arial" panose="020B0604020202020204" pitchFamily="34" charset="0"/>
            <a:cs typeface="Arial" panose="020B0604020202020204" pitchFamily="34" charset="0"/>
          </a:endParaRPr>
        </a:p>
        <a:p>
          <a:pPr marL="228600" lvl="1" indent="-228600" algn="l" defTabSz="1066800" rtl="0">
            <a:lnSpc>
              <a:spcPct val="90000"/>
            </a:lnSpc>
            <a:spcBef>
              <a:spcPct val="0"/>
            </a:spcBef>
            <a:spcAft>
              <a:spcPct val="15000"/>
            </a:spcAft>
            <a:buChar char="••"/>
          </a:pPr>
          <a:r>
            <a:rPr lang="en-US" sz="2400" b="0" i="0" kern="1200" dirty="0">
              <a:latin typeface="Arial" panose="020B0604020202020204" pitchFamily="34" charset="0"/>
              <a:cs typeface="Arial" panose="020B0604020202020204" pitchFamily="34" charset="0"/>
            </a:rPr>
            <a:t>Generally reflected existing concentration of transplant programs and donor referral patterns</a:t>
          </a:r>
          <a:endParaRPr lang="en-US" sz="2400" kern="1200" dirty="0">
            <a:latin typeface="Arial" panose="020B0604020202020204" pitchFamily="34" charset="0"/>
            <a:cs typeface="Arial" panose="020B0604020202020204" pitchFamily="34" charset="0"/>
          </a:endParaRPr>
        </a:p>
      </dsp:txBody>
      <dsp:txXfrm>
        <a:off x="0" y="372244"/>
        <a:ext cx="11532712" cy="1693125"/>
      </dsp:txXfrm>
    </dsp:sp>
    <dsp:sp modelId="{1B34D627-5718-41AE-836E-95AE8EC96DC1}">
      <dsp:nvSpPr>
        <dsp:cNvPr id="0" name=""/>
        <dsp:cNvSpPr/>
      </dsp:nvSpPr>
      <dsp:spPr>
        <a:xfrm>
          <a:off x="576635" y="3244"/>
          <a:ext cx="8072898" cy="738000"/>
        </a:xfrm>
        <a:prstGeom prst="roundRect">
          <a:avLst/>
        </a:prstGeom>
        <a:solidFill>
          <a:srgbClr val="0C88AA"/>
        </a:solidFill>
        <a:ln w="285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136" tIns="0" rIns="305136" bIns="0" numCol="1" spcCol="1270" anchor="ctr" anchorCtr="0">
          <a:noAutofit/>
        </a:bodyPr>
        <a:lstStyle/>
        <a:p>
          <a:pPr lvl="0" algn="l" defTabSz="1244600" rtl="0">
            <a:lnSpc>
              <a:spcPct val="90000"/>
            </a:lnSpc>
            <a:spcBef>
              <a:spcPct val="0"/>
            </a:spcBef>
            <a:spcAft>
              <a:spcPct val="35000"/>
            </a:spcAft>
          </a:pPr>
          <a:r>
            <a:rPr lang="en-US" sz="2800" b="1" i="0" kern="1200" dirty="0">
              <a:solidFill>
                <a:schemeClr val="bg1"/>
              </a:solidFill>
              <a:latin typeface="Arial" panose="020B0604020202020204" pitchFamily="34" charset="0"/>
              <a:cs typeface="Arial" panose="020B0604020202020204" pitchFamily="34" charset="0"/>
            </a:rPr>
            <a:t>Not developed for efficiency</a:t>
          </a:r>
          <a:endParaRPr lang="en-US" sz="2800" b="1" kern="1200" dirty="0">
            <a:solidFill>
              <a:schemeClr val="bg1"/>
            </a:solidFill>
            <a:latin typeface="Arial" panose="020B0604020202020204" pitchFamily="34" charset="0"/>
            <a:cs typeface="Arial" panose="020B0604020202020204" pitchFamily="34" charset="0"/>
          </a:endParaRPr>
        </a:p>
      </dsp:txBody>
      <dsp:txXfrm>
        <a:off x="612661" y="39270"/>
        <a:ext cx="8000846" cy="665948"/>
      </dsp:txXfrm>
    </dsp:sp>
    <dsp:sp modelId="{B6372C6C-6183-4A75-B9DA-EF80E0BC9CFA}">
      <dsp:nvSpPr>
        <dsp:cNvPr id="0" name=""/>
        <dsp:cNvSpPr/>
      </dsp:nvSpPr>
      <dsp:spPr>
        <a:xfrm>
          <a:off x="0" y="2569370"/>
          <a:ext cx="11532712" cy="2756250"/>
        </a:xfrm>
        <a:prstGeom prst="rect">
          <a:avLst/>
        </a:prstGeom>
        <a:solidFill>
          <a:schemeClr val="dk2">
            <a:alpha val="90000"/>
            <a:tint val="40000"/>
            <a:hueOff val="0"/>
            <a:satOff val="0"/>
            <a:lumOff val="0"/>
            <a:alphaOff val="0"/>
          </a:schemeClr>
        </a:solidFill>
        <a:ln w="285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95067" tIns="520700" rIns="895067"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Arial" panose="020B0604020202020204" pitchFamily="34" charset="0"/>
              <a:cs typeface="Arial" panose="020B0604020202020204" pitchFamily="34" charset="0"/>
            </a:rPr>
            <a:t>Originally 10 regions; 11</a:t>
          </a:r>
          <a:r>
            <a:rPr lang="en-US" sz="2400" kern="1200" baseline="30000" dirty="0">
              <a:latin typeface="Arial" panose="020B0604020202020204" pitchFamily="34" charset="0"/>
              <a:cs typeface="Arial" panose="020B0604020202020204" pitchFamily="34" charset="0"/>
            </a:rPr>
            <a:t>th</a:t>
          </a:r>
          <a:r>
            <a:rPr lang="en-US" sz="2400" kern="1200" dirty="0">
              <a:latin typeface="Arial" panose="020B0604020202020204" pitchFamily="34" charset="0"/>
              <a:cs typeface="Arial" panose="020B0604020202020204" pitchFamily="34" charset="0"/>
            </a:rPr>
            <a:t> added in 1989</a:t>
          </a:r>
        </a:p>
        <a:p>
          <a:pPr marL="228600" lvl="1" indent="-228600" algn="l" defTabSz="1066800">
            <a:lnSpc>
              <a:spcPct val="90000"/>
            </a:lnSpc>
            <a:spcBef>
              <a:spcPct val="0"/>
            </a:spcBef>
            <a:spcAft>
              <a:spcPct val="15000"/>
            </a:spcAft>
            <a:buChar char="••"/>
          </a:pPr>
          <a:r>
            <a:rPr lang="en-US" sz="2400" kern="1200" dirty="0">
              <a:latin typeface="Arial" panose="020B0604020202020204" pitchFamily="34" charset="0"/>
              <a:cs typeface="Arial" panose="020B0604020202020204" pitchFamily="34" charset="0"/>
            </a:rPr>
            <a:t>Formal boundaries loosely follow DSA borders, which have also changed (e.g. Region 9, Hawaii)</a:t>
          </a:r>
        </a:p>
        <a:p>
          <a:pPr marL="228600" lvl="1" indent="-228600" algn="l" defTabSz="1066800" rtl="0">
            <a:lnSpc>
              <a:spcPct val="90000"/>
            </a:lnSpc>
            <a:spcBef>
              <a:spcPct val="0"/>
            </a:spcBef>
            <a:spcAft>
              <a:spcPct val="15000"/>
            </a:spcAft>
            <a:buChar char="••"/>
          </a:pPr>
          <a:r>
            <a:rPr lang="en-US" sz="2400" b="0" i="0" kern="1200" dirty="0">
              <a:latin typeface="Arial" panose="020B0604020202020204" pitchFamily="34" charset="0"/>
              <a:cs typeface="Arial" panose="020B0604020202020204" pitchFamily="34" charset="0"/>
            </a:rPr>
            <a:t>Adopted for abdominal organ allocation as an intermediate step between local and national</a:t>
          </a:r>
          <a:endParaRPr lang="en-US" sz="2400" kern="1200" dirty="0">
            <a:latin typeface="Arial" panose="020B0604020202020204" pitchFamily="34" charset="0"/>
            <a:cs typeface="Arial" panose="020B0604020202020204" pitchFamily="34" charset="0"/>
          </a:endParaRPr>
        </a:p>
        <a:p>
          <a:pPr marL="228600" lvl="1" indent="-228600" algn="l" defTabSz="1066800" rtl="0">
            <a:lnSpc>
              <a:spcPct val="90000"/>
            </a:lnSpc>
            <a:spcBef>
              <a:spcPct val="0"/>
            </a:spcBef>
            <a:spcAft>
              <a:spcPct val="15000"/>
            </a:spcAft>
            <a:buChar char="••"/>
          </a:pPr>
          <a:r>
            <a:rPr lang="en-US" sz="2400" b="0" i="0" kern="1200" dirty="0">
              <a:latin typeface="Arial" panose="020B0604020202020204" pitchFamily="34" charset="0"/>
              <a:cs typeface="Arial" panose="020B0604020202020204" pitchFamily="34" charset="0"/>
            </a:rPr>
            <a:t>Removed from heart and lung distribution in 1989</a:t>
          </a:r>
          <a:endParaRPr lang="en-US" sz="2400" kern="1200" dirty="0">
            <a:latin typeface="Arial" panose="020B0604020202020204" pitchFamily="34" charset="0"/>
            <a:cs typeface="Arial" panose="020B0604020202020204" pitchFamily="34" charset="0"/>
          </a:endParaRPr>
        </a:p>
      </dsp:txBody>
      <dsp:txXfrm>
        <a:off x="0" y="2569370"/>
        <a:ext cx="11532712" cy="2756250"/>
      </dsp:txXfrm>
    </dsp:sp>
    <dsp:sp modelId="{0C6F510D-839B-4E8D-9FA3-CB8F983B4127}">
      <dsp:nvSpPr>
        <dsp:cNvPr id="0" name=""/>
        <dsp:cNvSpPr/>
      </dsp:nvSpPr>
      <dsp:spPr>
        <a:xfrm>
          <a:off x="556090" y="2205196"/>
          <a:ext cx="8072898" cy="738000"/>
        </a:xfrm>
        <a:prstGeom prst="roundRect">
          <a:avLst/>
        </a:prstGeom>
        <a:solidFill>
          <a:srgbClr val="0C88AA"/>
        </a:solidFill>
        <a:ln w="285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5136" tIns="0" rIns="305136" bIns="0" numCol="1" spcCol="1270" anchor="ctr" anchorCtr="0">
          <a:noAutofit/>
        </a:bodyPr>
        <a:lstStyle/>
        <a:p>
          <a:pPr lvl="0" algn="l" defTabSz="1244600">
            <a:lnSpc>
              <a:spcPct val="90000"/>
            </a:lnSpc>
            <a:spcBef>
              <a:spcPct val="0"/>
            </a:spcBef>
            <a:spcAft>
              <a:spcPct val="35000"/>
            </a:spcAft>
          </a:pPr>
          <a:r>
            <a:rPr lang="en-US" sz="2800" b="1" kern="1200" dirty="0">
              <a:solidFill>
                <a:schemeClr val="bg1"/>
              </a:solidFill>
              <a:latin typeface="Arial" panose="020B0604020202020204" pitchFamily="34" charset="0"/>
              <a:cs typeface="Arial" panose="020B0604020202020204" pitchFamily="34" charset="0"/>
            </a:rPr>
            <a:t>Have evolved</a:t>
          </a:r>
          <a:endParaRPr lang="en-US" sz="1800" b="1" kern="1200" dirty="0">
            <a:solidFill>
              <a:schemeClr val="bg1"/>
            </a:solidFill>
            <a:latin typeface="Arial" panose="020B0604020202020204" pitchFamily="34" charset="0"/>
            <a:cs typeface="Arial" panose="020B0604020202020204" pitchFamily="34" charset="0"/>
          </a:endParaRPr>
        </a:p>
      </dsp:txBody>
      <dsp:txXfrm>
        <a:off x="592116" y="2241222"/>
        <a:ext cx="8000846" cy="66594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FBF6F66-41BA-45B4-9646-AB9FCECE8F9E}" type="datetimeFigureOut">
              <a:rPr lang="en-US" smtClean="0"/>
              <a:t>9/27/2018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06A01EF-0468-469F-9899-BF0C83A30719}" type="slidenum">
              <a:rPr lang="en-US" smtClean="0"/>
              <a:t>‹#›</a:t>
            </a:fld>
            <a:endParaRPr lang="en-US"/>
          </a:p>
        </p:txBody>
      </p:sp>
    </p:spTree>
    <p:extLst>
      <p:ext uri="{BB962C8B-B14F-4D97-AF65-F5344CB8AC3E}">
        <p14:creationId xmlns:p14="http://schemas.microsoft.com/office/powerpoint/2010/main" val="2752627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600" dirty="0"/>
              <a:t>Know many of you in</a:t>
            </a:r>
            <a:r>
              <a:rPr lang="en-US" sz="1600" baseline="0" dirty="0"/>
              <a:t> the room, but not all.  </a:t>
            </a:r>
            <a:r>
              <a:rPr lang="en-US" sz="1600" dirty="0"/>
              <a:t>My background:</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a:t>My background:  35 years – started </a:t>
            </a:r>
            <a:r>
              <a:rPr lang="en-US" sz="1600" dirty="0" smtClean="0"/>
              <a:t>as</a:t>
            </a:r>
            <a:r>
              <a:rPr lang="en-US" sz="1600" baseline="0" dirty="0" smtClean="0"/>
              <a:t> an organ coordinator at the Red Cross in </a:t>
            </a:r>
            <a:r>
              <a:rPr lang="en-US" sz="1600" dirty="0" smtClean="0"/>
              <a:t>MN </a:t>
            </a:r>
            <a:r>
              <a:rPr lang="en-US" sz="1600" dirty="0"/>
              <a:t>in 1984 prior to NOTA.</a:t>
            </a:r>
            <a:r>
              <a:rPr lang="en-US" sz="1600" baseline="0" dirty="0"/>
              <a:t> </a:t>
            </a:r>
            <a:r>
              <a:rPr lang="en-US" sz="1600" dirty="0"/>
              <a:t> </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baseline="0" dirty="0"/>
              <a:t>Denver in 1989 – </a:t>
            </a:r>
            <a:r>
              <a:rPr lang="en-US" sz="1600" dirty="0"/>
              <a:t>many OPO positions:  Director of Quality</a:t>
            </a:r>
            <a:r>
              <a:rPr lang="en-US" sz="1600" baseline="0" dirty="0"/>
              <a:t> and  OPO Operations</a:t>
            </a:r>
          </a:p>
          <a:p>
            <a:pPr marL="342900" indent="-342900">
              <a:buFont typeface="Arial" panose="020B0604020202020204" pitchFamily="34" charset="0"/>
              <a:buChar char="•"/>
            </a:pPr>
            <a:endParaRPr lang="en-US" sz="1600" baseline="0" dirty="0"/>
          </a:p>
          <a:p>
            <a:pPr marL="342900" indent="-342900">
              <a:buFont typeface="Arial" panose="020B0604020202020204" pitchFamily="34" charset="0"/>
              <a:buChar char="•"/>
            </a:pPr>
            <a:r>
              <a:rPr lang="en-US" sz="1600" baseline="0" dirty="0"/>
              <a:t>CEO in 2004</a:t>
            </a:r>
          </a:p>
          <a:p>
            <a:pPr marL="342900" indent="-342900">
              <a:buFont typeface="Arial" panose="020B0604020202020204" pitchFamily="34" charset="0"/>
              <a:buChar char="•"/>
            </a:pPr>
            <a:endParaRPr lang="en-US" sz="1600" baseline="0" dirty="0"/>
          </a:p>
          <a:p>
            <a:pPr marL="342900" indent="-342900">
              <a:buFont typeface="Arial" panose="020B0604020202020204" pitchFamily="34" charset="0"/>
              <a:buChar char="•"/>
            </a:pPr>
            <a:r>
              <a:rPr lang="en-US" sz="1600" baseline="0" dirty="0"/>
              <a:t>Honored to serve in the capacity of OPTN/UNOS at this crucial time for the community.</a:t>
            </a:r>
          </a:p>
          <a:p>
            <a:pPr marL="342900" indent="-342900">
              <a:buFont typeface="Arial" panose="020B0604020202020204" pitchFamily="34" charset="0"/>
              <a:buChar char="•"/>
            </a:pPr>
            <a:endParaRPr lang="en-US" sz="1600" baseline="0" dirty="0"/>
          </a:p>
          <a:p>
            <a:pPr marL="342900" indent="-342900">
              <a:buFont typeface="Arial" panose="020B0604020202020204" pitchFamily="34" charset="0"/>
              <a:buChar char="•"/>
            </a:pPr>
            <a:r>
              <a:rPr lang="en-US" sz="1600" baseline="0" dirty="0"/>
              <a:t>Goal today:  provide update, make it interesting, encourage discussion and comment</a:t>
            </a:r>
          </a:p>
          <a:p>
            <a:endParaRPr lang="en-US" sz="1600" baseline="0" dirty="0"/>
          </a:p>
          <a:p>
            <a:endParaRPr lang="en-US" sz="1600" dirty="0"/>
          </a:p>
          <a:p>
            <a:endParaRPr lang="en-US" sz="20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E34781-6EDE-5B4E-B103-71F0AC49071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3927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000" dirty="0"/>
              <a:t>Creation of Ad-hoc</a:t>
            </a:r>
            <a:r>
              <a:rPr lang="en-US" sz="2000" baseline="0" dirty="0"/>
              <a:t> Committee was to r</a:t>
            </a:r>
            <a:r>
              <a:rPr lang="en-US" sz="2000" dirty="0"/>
              <a:t>ecognize how synergistic the system is.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Co-chairs</a:t>
            </a:r>
            <a:r>
              <a:rPr lang="en-US" sz="2000" baseline="0" dirty="0"/>
              <a:t> of three work groups met on August 20:  key drivers of process and integration</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baseline="0" dirty="0"/>
              <a:t>Identify and prioritize new and existing tools and strategies  that will allow this inter-related system to drive system performance and collaborative improvement</a:t>
            </a:r>
            <a:endParaRPr lang="en-US" sz="2000" dirty="0"/>
          </a:p>
          <a:p>
            <a:pPr marL="342900" indent="-342900">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fld id="{706A01EF-0468-469F-9899-BF0C83A30719}" type="slidenum">
              <a:rPr lang="en-US" smtClean="0"/>
              <a:t>10</a:t>
            </a:fld>
            <a:endParaRPr lang="en-US"/>
          </a:p>
        </p:txBody>
      </p:sp>
    </p:spTree>
    <p:extLst>
      <p:ext uri="{BB962C8B-B14F-4D97-AF65-F5344CB8AC3E}">
        <p14:creationId xmlns:p14="http://schemas.microsoft.com/office/powerpoint/2010/main" val="83540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000" dirty="0"/>
              <a:t>Success of COIIN (Collaborative Improvement Network)</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Goal</a:t>
            </a:r>
            <a:r>
              <a:rPr lang="en-US" sz="2000" baseline="0" dirty="0"/>
              <a:t> is to identify successful processes and metrics that could relieve some of the regulatory burden</a:t>
            </a:r>
            <a:endParaRPr lang="en-US" sz="2000" dirty="0"/>
          </a:p>
        </p:txBody>
      </p:sp>
      <p:sp>
        <p:nvSpPr>
          <p:cNvPr id="4" name="Slide Number Placeholder 3"/>
          <p:cNvSpPr>
            <a:spLocks noGrp="1"/>
          </p:cNvSpPr>
          <p:nvPr>
            <p:ph type="sldNum" sz="quarter" idx="10"/>
          </p:nvPr>
        </p:nvSpPr>
        <p:spPr/>
        <p:txBody>
          <a:bodyPr/>
          <a:lstStyle/>
          <a:p>
            <a:fld id="{706A01EF-0468-469F-9899-BF0C83A30719}" type="slidenum">
              <a:rPr lang="en-US" smtClean="0"/>
              <a:t>11</a:t>
            </a:fld>
            <a:endParaRPr lang="en-US"/>
          </a:p>
        </p:txBody>
      </p:sp>
    </p:spTree>
    <p:extLst>
      <p:ext uri="{BB962C8B-B14F-4D97-AF65-F5344CB8AC3E}">
        <p14:creationId xmlns:p14="http://schemas.microsoft.com/office/powerpoint/2010/main" val="3374770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sz="2000" baseline="0" dirty="0"/>
              <a:t>Number of questions about how to be considered for a Board, Committee or Regional volunteer position</a:t>
            </a:r>
          </a:p>
          <a:p>
            <a:pPr marL="174708" indent="-174708">
              <a:buFont typeface="Arial" panose="020B0604020202020204" pitchFamily="34" charset="0"/>
              <a:buChar char="•"/>
            </a:pPr>
            <a:endParaRPr lang="en-US" sz="2000" baseline="0" dirty="0"/>
          </a:p>
          <a:p>
            <a:pPr marL="174708" indent="-174708">
              <a:buFont typeface="Arial" panose="020B0604020202020204" pitchFamily="34" charset="0"/>
              <a:buChar char="•"/>
            </a:pPr>
            <a:r>
              <a:rPr lang="en-US" sz="2000" baseline="0" dirty="0"/>
              <a:t>This is a brief overview of the process – if you have follow up questions or want to know more about a particular position, I encourage you to reach out to myself or UNOS staff her today to discuss.</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06A01EF-0468-469F-9899-BF0C83A30719}" type="slidenum">
              <a:rPr lang="en-US" smtClean="0"/>
              <a:t>12</a:t>
            </a:fld>
            <a:endParaRPr lang="en-US"/>
          </a:p>
        </p:txBody>
      </p:sp>
    </p:spTree>
    <p:extLst>
      <p:ext uri="{BB962C8B-B14F-4D97-AF65-F5344CB8AC3E}">
        <p14:creationId xmlns:p14="http://schemas.microsoft.com/office/powerpoint/2010/main" val="3523516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sz="2000" dirty="0"/>
              <a:t>Think about it – UNOS has a 350 member volunteer work</a:t>
            </a:r>
            <a:r>
              <a:rPr lang="en-US" sz="2000" baseline="0" dirty="0"/>
              <a:t> force!  Please raise your hands if you are currently involved in a committee – now EVER on a committee</a:t>
            </a:r>
          </a:p>
          <a:p>
            <a:pPr marL="174708" indent="-174708">
              <a:buFont typeface="Arial" panose="020B0604020202020204" pitchFamily="34" charset="0"/>
              <a:buChar char="•"/>
            </a:pPr>
            <a:endParaRPr lang="en-US" sz="2000" baseline="0" dirty="0"/>
          </a:p>
          <a:p>
            <a:pPr marL="174708" indent="-174708">
              <a:buFont typeface="Arial" panose="020B0604020202020204" pitchFamily="34" charset="0"/>
              <a:buChar char="•"/>
            </a:pPr>
            <a:r>
              <a:rPr lang="en-US" sz="2000" baseline="0" dirty="0"/>
              <a:t>Because of membership requirements, the need for historical knowledge of policies, balanced with developing a pipeline for emerging leaders, just under a third turnover every year.  </a:t>
            </a:r>
          </a:p>
          <a:p>
            <a:pPr marL="174708" indent="-174708">
              <a:buFont typeface="Arial" panose="020B0604020202020204" pitchFamily="34" charset="0"/>
              <a:buChar char="•"/>
            </a:pPr>
            <a:endParaRPr lang="en-US" sz="2000" dirty="0"/>
          </a:p>
          <a:p>
            <a:endParaRPr lang="en-US" dirty="0"/>
          </a:p>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13</a:t>
            </a:fld>
            <a:endParaRPr lang="en-US"/>
          </a:p>
        </p:txBody>
      </p:sp>
    </p:spTree>
    <p:extLst>
      <p:ext uri="{BB962C8B-B14F-4D97-AF65-F5344CB8AC3E}">
        <p14:creationId xmlns:p14="http://schemas.microsoft.com/office/powerpoint/2010/main" val="1440138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sz="2000" dirty="0"/>
              <a:t>Board</a:t>
            </a:r>
            <a:r>
              <a:rPr lang="en-US" sz="2000" baseline="0" dirty="0"/>
              <a:t> and Committee composition is governed in part by the final rule and our own OPTN Bylaws.  UNOS has 22 committees with 18 – 20 members each.</a:t>
            </a:r>
          </a:p>
          <a:p>
            <a:pPr marL="174708" indent="-174708">
              <a:buFont typeface="Arial" panose="020B0604020202020204" pitchFamily="34" charset="0"/>
              <a:buChar char="•"/>
            </a:pPr>
            <a:endParaRPr lang="en-US" sz="2000" dirty="0"/>
          </a:p>
          <a:p>
            <a:pPr marL="174708" indent="-174708">
              <a:buFont typeface="Arial" panose="020B0604020202020204" pitchFamily="34" charset="0"/>
              <a:buChar char="•"/>
            </a:pPr>
            <a:r>
              <a:rPr lang="en-US" sz="2000" dirty="0"/>
              <a:t>Have an obligation to reflect the diversity of the community we serve – not only ethnicity and gender, but different areas of practice,</a:t>
            </a:r>
            <a:r>
              <a:rPr lang="en-US" sz="2000" baseline="0" dirty="0"/>
              <a:t> different professional disciplines and </a:t>
            </a:r>
            <a:r>
              <a:rPr lang="en-US" sz="2000" dirty="0"/>
              <a:t>different sizes of transplant programs and OPOs</a:t>
            </a:r>
          </a:p>
          <a:p>
            <a:pPr marL="174708" indent="-174708">
              <a:buFont typeface="Arial" panose="020B0604020202020204" pitchFamily="34" charset="0"/>
              <a:buChar char="•"/>
            </a:pPr>
            <a:endParaRPr lang="en-US" sz="2000" b="1" dirty="0"/>
          </a:p>
          <a:p>
            <a:pPr marL="174708" indent="-174708">
              <a:buFont typeface="Arial" panose="020B0604020202020204" pitchFamily="34" charset="0"/>
              <a:buChar char="•"/>
            </a:pPr>
            <a:r>
              <a:rPr lang="en-US" sz="2000" b="1" dirty="0"/>
              <a:t>In</a:t>
            </a:r>
            <a:r>
              <a:rPr lang="en-US" sz="2000" b="1" baseline="0" dirty="0"/>
              <a:t> order to ensure we’re compliant with the final rule and Bylaws requirements, we</a:t>
            </a:r>
            <a:r>
              <a:rPr lang="en-US" sz="2000" b="1" dirty="0"/>
              <a:t> conduct an annual Board and Committees needs assessment </a:t>
            </a:r>
            <a:r>
              <a:rPr lang="en-US" sz="2000" b="1" i="1" dirty="0"/>
              <a:t>prior</a:t>
            </a:r>
            <a:r>
              <a:rPr lang="en-US" sz="2000" b="1" dirty="0"/>
              <a:t> to doing a call for nominations</a:t>
            </a:r>
          </a:p>
          <a:p>
            <a:pPr marL="174708" indent="-174708">
              <a:buFont typeface="Arial" panose="020B0604020202020204" pitchFamily="34" charset="0"/>
              <a:buChar char="•"/>
            </a:pPr>
            <a:endParaRPr lang="en-US" sz="2000" dirty="0"/>
          </a:p>
          <a:p>
            <a:pPr marL="174708" indent="-174708">
              <a:buFont typeface="Arial" panose="020B0604020202020204" pitchFamily="34" charset="0"/>
              <a:buChar char="•"/>
            </a:pPr>
            <a:endParaRPr lang="en-US" sz="2000" baseline="0" dirty="0"/>
          </a:p>
          <a:p>
            <a:pPr marL="174708" indent="-174708">
              <a:buFont typeface="Arial" panose="020B0604020202020204" pitchFamily="34" charset="0"/>
              <a:buChar char="•"/>
            </a:pPr>
            <a:endParaRPr lang="en-US" sz="2000" dirty="0"/>
          </a:p>
          <a:p>
            <a:pPr marL="174708" indent="-174708">
              <a:buFont typeface="Arial" panose="020B0604020202020204" pitchFamily="34" charset="0"/>
              <a:buChar char="•"/>
            </a:pPr>
            <a:endParaRPr lang="en-US" sz="2000" dirty="0"/>
          </a:p>
          <a:p>
            <a:pPr marL="174708" indent="-174708">
              <a:buFont typeface="Arial" panose="020B0604020202020204" pitchFamily="34" charset="0"/>
              <a:buChar char="•"/>
            </a:pPr>
            <a:endParaRPr lang="en-US" sz="2000" dirty="0"/>
          </a:p>
          <a:p>
            <a:pPr marL="174708" indent="-174708">
              <a:buFont typeface="Arial" panose="020B0604020202020204" pitchFamily="34" charset="0"/>
              <a:buChar char="•"/>
            </a:pPr>
            <a:endParaRPr lang="en-US" sz="2000" dirty="0"/>
          </a:p>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14</a:t>
            </a:fld>
            <a:endParaRPr lang="en-US"/>
          </a:p>
        </p:txBody>
      </p:sp>
    </p:spTree>
    <p:extLst>
      <p:ext uri="{BB962C8B-B14F-4D97-AF65-F5344CB8AC3E}">
        <p14:creationId xmlns:p14="http://schemas.microsoft.com/office/powerpoint/2010/main" val="3809385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a:t>This is a timeline overview of the process for volunteering for Committees, Regions or the Board.  No matter your interest, I </a:t>
            </a:r>
            <a:r>
              <a:rPr lang="en-US" sz="2000" dirty="0"/>
              <a:t>draw your attention</a:t>
            </a:r>
            <a:r>
              <a:rPr lang="en-US" sz="2000" baseline="0" dirty="0"/>
              <a:t> to the red icons.</a:t>
            </a:r>
            <a:r>
              <a:rPr lang="en-US" sz="2000" dirty="0"/>
              <a:t> </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The process is somewhat different for committee, regional, and Board openings.  But in each case we’re intentional about seeing what the needs are and searching for motivated, experienced candidates to meet those needs.</a:t>
            </a:r>
            <a:endParaRPr lang="en-US" sz="2000" baseline="0" dirty="0"/>
          </a:p>
          <a:p>
            <a:pPr marL="0" indent="0">
              <a:buFont typeface="Arial" panose="020B0604020202020204" pitchFamily="34" charset="0"/>
              <a:buNone/>
            </a:pPr>
            <a:endParaRPr lang="en-US" sz="2000" baseline="0" dirty="0"/>
          </a:p>
          <a:p>
            <a:pPr marL="174708" indent="-174708">
              <a:buFont typeface="Arial" panose="020B0604020202020204" pitchFamily="34" charset="0"/>
              <a:buChar char="•"/>
            </a:pPr>
            <a:r>
              <a:rPr lang="en-US" sz="2000" baseline="0" dirty="0"/>
              <a:t>Submitting a Biography Form is the first and most important step to serving on a Committee</a:t>
            </a:r>
          </a:p>
          <a:p>
            <a:pPr marL="174708" indent="-174708">
              <a:buFont typeface="Arial" panose="020B0604020202020204" pitchFamily="34" charset="0"/>
              <a:buChar char="•"/>
            </a:pPr>
            <a:endParaRPr lang="en-US" sz="2000" dirty="0"/>
          </a:p>
          <a:p>
            <a:pPr marL="174708" indent="-174708">
              <a:buFont typeface="Arial" panose="020B0604020202020204" pitchFamily="34" charset="0"/>
              <a:buChar char="•"/>
            </a:pPr>
            <a:r>
              <a:rPr lang="en-US" sz="2000" dirty="0"/>
              <a:t>Selections are based on committee /organization needs for diversity in perspectives and subject specific expertise.  Input is gathered from Committee Leadership,</a:t>
            </a:r>
            <a:r>
              <a:rPr lang="en-US" sz="2000" baseline="0" dirty="0"/>
              <a:t> Staff recommendations and experience described on the Bio Forms</a:t>
            </a:r>
            <a:endParaRPr lang="en-US" sz="2000" dirty="0"/>
          </a:p>
          <a:p>
            <a:pPr marL="174708" indent="-174708">
              <a:buFont typeface="Arial" panose="020B0604020202020204" pitchFamily="34" charset="0"/>
              <a:buChar char="•"/>
            </a:pPr>
            <a:endParaRPr lang="en-US" sz="2000" dirty="0"/>
          </a:p>
          <a:p>
            <a:pPr marL="174708" indent="-174708">
              <a:buFont typeface="Arial" panose="020B0604020202020204" pitchFamily="34" charset="0"/>
              <a:buChar char="•"/>
            </a:pPr>
            <a:r>
              <a:rPr lang="en-US" sz="2000" dirty="0"/>
              <a:t>After all this vetting, the OPTN/UNOS President-Elect ultimately reviews</a:t>
            </a:r>
            <a:r>
              <a:rPr lang="en-US" sz="2000" baseline="0" dirty="0"/>
              <a:t> and approves all</a:t>
            </a:r>
            <a:r>
              <a:rPr lang="en-US" sz="2000" dirty="0"/>
              <a:t> incoming committee members. </a:t>
            </a:r>
          </a:p>
          <a:p>
            <a:pPr marL="174708" indent="-174708" defTabSz="931774">
              <a:buFont typeface="Arial" panose="020B0604020202020204" pitchFamily="34" charset="0"/>
              <a:buChar char="•"/>
              <a:defRPr/>
            </a:pPr>
            <a:endParaRPr lang="en-US" sz="2000" dirty="0"/>
          </a:p>
          <a:p>
            <a:pPr marL="174708" indent="-174708" defTabSz="931774">
              <a:buFont typeface="Arial" panose="020B0604020202020204" pitchFamily="34" charset="0"/>
              <a:buChar char="•"/>
              <a:defRPr/>
            </a:pPr>
            <a:r>
              <a:rPr lang="en-US" sz="2000" dirty="0"/>
              <a:t>The call for nominations for the 2019-2020 term is in your booklets, along with all </a:t>
            </a:r>
            <a:r>
              <a:rPr lang="en-US" sz="2000" baseline="0" dirty="0"/>
              <a:t>relevant details, including deadlines</a:t>
            </a:r>
          </a:p>
          <a:p>
            <a:pPr marL="174708" indent="-174708">
              <a:buFont typeface="Arial" panose="020B0604020202020204" pitchFamily="34" charset="0"/>
              <a:buChar char="•"/>
            </a:pPr>
            <a:endParaRPr lang="en-US" sz="2000" dirty="0"/>
          </a:p>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15</a:t>
            </a:fld>
            <a:endParaRPr lang="en-US"/>
          </a:p>
        </p:txBody>
      </p:sp>
    </p:spTree>
    <p:extLst>
      <p:ext uri="{BB962C8B-B14F-4D97-AF65-F5344CB8AC3E}">
        <p14:creationId xmlns:p14="http://schemas.microsoft.com/office/powerpoint/2010/main" val="2167793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baseline="0" dirty="0"/>
              <a:t>Here is where you can find the form on the web site.  You can self-nominate or be nominated, but you must submit one by the deadlines above to be considered within the upcoming cycle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b="0" baseline="0" dirty="0"/>
          </a:p>
          <a:p>
            <a:pPr marL="342900" indent="-342900">
              <a:buFont typeface="Arial" panose="020B0604020202020204" pitchFamily="34" charset="0"/>
              <a:buChar char="•"/>
            </a:pPr>
            <a:r>
              <a:rPr lang="en-US" sz="2000" b="0" baseline="0" dirty="0"/>
              <a:t>The form is accepted on a rolling basis year-round, and you’re encouraged to </a:t>
            </a:r>
            <a:r>
              <a:rPr lang="en-US" sz="2000" b="0" dirty="0"/>
              <a:t>update your biography form annually to show your continued interest</a:t>
            </a:r>
          </a:p>
          <a:p>
            <a:pPr marL="174708" indent="-174708">
              <a:buFont typeface="Arial" panose="020B0604020202020204" pitchFamily="34" charset="0"/>
              <a:buChar char="•"/>
            </a:pPr>
            <a:endParaRPr lang="en-US" sz="2000" b="0" dirty="0"/>
          </a:p>
          <a:p>
            <a:pPr marL="174708" lvl="0" indent="-174708">
              <a:buFont typeface="Arial" panose="020B0604020202020204" pitchFamily="34" charset="0"/>
              <a:buChar char="•"/>
            </a:pPr>
            <a:r>
              <a:rPr lang="en-US" sz="2000" b="0" dirty="0"/>
              <a:t>Each committee with openings will review biography forms and make recommendations.  </a:t>
            </a:r>
          </a:p>
          <a:p>
            <a:pPr marL="174708" indent="-174708">
              <a:buFont typeface="Arial" panose="020B0604020202020204" pitchFamily="34" charset="0"/>
              <a:buChar char="•"/>
            </a:pPr>
            <a:endParaRPr lang="en-US" sz="2000" b="0" dirty="0"/>
          </a:p>
          <a:p>
            <a:pPr marL="174708" lvl="0" indent="-174708">
              <a:buFont typeface="Arial" panose="020B0604020202020204" pitchFamily="34" charset="0"/>
              <a:buChar char="•"/>
            </a:pPr>
            <a:r>
              <a:rPr lang="en-US" sz="2000" b="0" baseline="0" dirty="0"/>
              <a:t>On occasion, a vacancy needs to be filled mid-cycle due to resignations or moves, so keeping your Bio Form updated is important.</a:t>
            </a:r>
          </a:p>
          <a:p>
            <a:pPr marL="174708" indent="-174708">
              <a:buFont typeface="Arial" panose="020B0604020202020204" pitchFamily="34" charset="0"/>
              <a:buChar char="•"/>
            </a:pPr>
            <a:endParaRPr lang="en-US" sz="2000" b="0" baseline="0" dirty="0"/>
          </a:p>
          <a:p>
            <a:pPr marL="174708" lvl="0" indent="-174708">
              <a:buFont typeface="Arial" panose="020B0604020202020204" pitchFamily="34" charset="0"/>
              <a:buChar char="•"/>
            </a:pPr>
            <a:r>
              <a:rPr lang="en-US" sz="2000" b="0" baseline="0" dirty="0"/>
              <a:t>We always have a need for recipients, donors and donor families, and appreciate your referrals of people who would be good candidates.</a:t>
            </a:r>
            <a:endParaRPr lang="en-US" sz="2000" b="0" dirty="0"/>
          </a:p>
          <a:p>
            <a:endParaRPr lang="en-US" b="0" dirty="0"/>
          </a:p>
        </p:txBody>
      </p:sp>
      <p:sp>
        <p:nvSpPr>
          <p:cNvPr id="4" name="Slide Number Placeholder 3"/>
          <p:cNvSpPr>
            <a:spLocks noGrp="1"/>
          </p:cNvSpPr>
          <p:nvPr>
            <p:ph type="sldNum" sz="quarter" idx="10"/>
          </p:nvPr>
        </p:nvSpPr>
        <p:spPr/>
        <p:txBody>
          <a:bodyPr/>
          <a:lstStyle/>
          <a:p>
            <a:fld id="{706A01EF-0468-469F-9899-BF0C83A30719}" type="slidenum">
              <a:rPr lang="en-US" smtClean="0"/>
              <a:t>16</a:t>
            </a:fld>
            <a:endParaRPr lang="en-US"/>
          </a:p>
        </p:txBody>
      </p:sp>
    </p:spTree>
    <p:extLst>
      <p:ext uri="{BB962C8B-B14F-4D97-AF65-F5344CB8AC3E}">
        <p14:creationId xmlns:p14="http://schemas.microsoft.com/office/powerpoint/2010/main" val="2160271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S</a:t>
            </a:r>
            <a:r>
              <a:rPr lang="en-US" sz="2000" baseline="0" dirty="0"/>
              <a:t>o now, let’s talk about the chain of events over the past nine months and the current landscape of organ distribution.  I appreciate that for some of you this will be a review and others might not be as familiar with the details.</a:t>
            </a:r>
            <a:endParaRPr lang="en-US" sz="2000" dirty="0"/>
          </a:p>
        </p:txBody>
      </p:sp>
      <p:sp>
        <p:nvSpPr>
          <p:cNvPr id="4" name="Slide Number Placeholder 3"/>
          <p:cNvSpPr>
            <a:spLocks noGrp="1"/>
          </p:cNvSpPr>
          <p:nvPr>
            <p:ph type="sldNum" sz="quarter" idx="10"/>
          </p:nvPr>
        </p:nvSpPr>
        <p:spPr/>
        <p:txBody>
          <a:bodyPr/>
          <a:lstStyle/>
          <a:p>
            <a:fld id="{706A01EF-0468-469F-9899-BF0C83A30719}" type="slidenum">
              <a:rPr lang="en-US" smtClean="0"/>
              <a:t>17</a:t>
            </a:fld>
            <a:endParaRPr lang="en-US"/>
          </a:p>
        </p:txBody>
      </p:sp>
    </p:spTree>
    <p:extLst>
      <p:ext uri="{BB962C8B-B14F-4D97-AF65-F5344CB8AC3E}">
        <p14:creationId xmlns:p14="http://schemas.microsoft.com/office/powerpoint/2010/main" val="242447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2000" dirty="0"/>
              <a:t>It</a:t>
            </a:r>
            <a:r>
              <a:rPr lang="en-US" sz="2000" baseline="0" dirty="0"/>
              <a:t> has been a busy time since November of 2017, with concentrated activity since June. </a:t>
            </a:r>
          </a:p>
          <a:p>
            <a:pPr marL="171450" indent="-171450">
              <a:buFont typeface="Arial" panose="020B0604020202020204" pitchFamily="34" charset="0"/>
              <a:buChar char="•"/>
            </a:pPr>
            <a:endParaRPr lang="en-US" sz="2000" baseline="0" dirty="0"/>
          </a:p>
          <a:p>
            <a:pPr marL="171450" indent="-171450">
              <a:buFont typeface="Arial" panose="020B0604020202020204" pitchFamily="34" charset="0"/>
              <a:buChar char="•"/>
            </a:pPr>
            <a:r>
              <a:rPr lang="en-US" sz="2000" baseline="0" dirty="0"/>
              <a:t>READ! </a:t>
            </a:r>
          </a:p>
          <a:p>
            <a:pPr marL="0" indent="0">
              <a:buFont typeface="Arial" panose="020B0604020202020204" pitchFamily="34" charset="0"/>
              <a:buNone/>
            </a:pPr>
            <a:endParaRPr lang="en-US" sz="2000" baseline="0" dirty="0"/>
          </a:p>
          <a:p>
            <a:pPr marL="171450" indent="-171450">
              <a:buFont typeface="Arial" panose="020B0604020202020204" pitchFamily="34" charset="0"/>
              <a:buChar char="•"/>
            </a:pPr>
            <a:r>
              <a:rPr lang="en-US" sz="2000" baseline="0" dirty="0"/>
              <a:t>On August 2 and August 17, I sent e-mails to the membership at the leadership levels with the Letter from Administrator </a:t>
            </a:r>
            <a:r>
              <a:rPr lang="en-US" sz="2000" baseline="0" dirty="0" err="1"/>
              <a:t>Sigounas</a:t>
            </a:r>
            <a:r>
              <a:rPr lang="en-US" sz="2000" baseline="0" dirty="0"/>
              <a:t> that outlines HRSA’s directive to the OPTN as well as the letter with timeline OPTN/UNOS sent back to HRSA.  I’ll walk you through each of these events.</a:t>
            </a:r>
          </a:p>
          <a:p>
            <a:pPr marL="171450" indent="-171450">
              <a:buFont typeface="Arial" panose="020B0604020202020204" pitchFamily="34" charset="0"/>
              <a:buChar char="•"/>
            </a:pPr>
            <a:endParaRPr lang="en-US" sz="2000" baseline="0" dirty="0"/>
          </a:p>
          <a:p>
            <a:pPr lvl="0"/>
            <a:r>
              <a:rPr lang="en-US" sz="2800" dirty="0"/>
              <a:t>Rice bill – rewrites NOTA, adding explicitly pro-local language</a:t>
            </a:r>
          </a:p>
          <a:p>
            <a:pPr lvl="0"/>
            <a:r>
              <a:rPr lang="en-US" sz="2800" dirty="0"/>
              <a:t>Engel bill – orders OPTN to rewrite liver policy by December with broad distribution</a:t>
            </a:r>
          </a:p>
          <a:p>
            <a:pPr marL="171450" indent="-171450">
              <a:buFont typeface="Arial" panose="020B0604020202020204" pitchFamily="34" charset="0"/>
              <a:buChar char="•"/>
            </a:pPr>
            <a:endParaRPr lang="en-US" sz="2000" baseline="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06A01EF-0468-469F-9899-BF0C83A30719}" type="slidenum">
              <a:rPr lang="en-US" smtClean="0"/>
              <a:t>18</a:t>
            </a:fld>
            <a:endParaRPr lang="en-US"/>
          </a:p>
        </p:txBody>
      </p:sp>
    </p:spTree>
    <p:extLst>
      <p:ext uri="{BB962C8B-B14F-4D97-AF65-F5344CB8AC3E}">
        <p14:creationId xmlns:p14="http://schemas.microsoft.com/office/powerpoint/2010/main" val="4119963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000" kern="1200" dirty="0">
                <a:solidFill>
                  <a:schemeClr val="tx1"/>
                </a:solidFill>
                <a:effectLst/>
                <a:latin typeface="+mn-lt"/>
                <a:ea typeface="+mn-ea"/>
                <a:cs typeface="+mn-cs"/>
              </a:rPr>
              <a:t>The particular portion</a:t>
            </a:r>
            <a:r>
              <a:rPr lang="en-US" sz="2000" kern="1200" baseline="0" dirty="0">
                <a:solidFill>
                  <a:schemeClr val="tx1"/>
                </a:solidFill>
                <a:effectLst/>
                <a:latin typeface="+mn-lt"/>
                <a:ea typeface="+mn-ea"/>
                <a:cs typeface="+mn-cs"/>
              </a:rPr>
              <a:t> of the Final Rule that has been at the core of the lung and liver lawsuits, is shown on this slide.  Geography IS a component of allocation policy</a:t>
            </a:r>
          </a:p>
          <a:p>
            <a:pPr marL="342900" indent="-342900">
              <a:buFont typeface="Arial" panose="020B0604020202020204" pitchFamily="34" charset="0"/>
              <a:buChar char="•"/>
            </a:pPr>
            <a:endParaRPr lang="en-US" sz="2000" kern="1200" baseline="0" dirty="0">
              <a:solidFill>
                <a:schemeClr val="tx1"/>
              </a:solidFill>
              <a:effectLst/>
              <a:latin typeface="+mn-lt"/>
              <a:ea typeface="+mn-ea"/>
              <a:cs typeface="+mn-cs"/>
            </a:endParaRPr>
          </a:p>
          <a:p>
            <a:pPr marL="342900" indent="-342900">
              <a:buFont typeface="Arial" panose="020B0604020202020204" pitchFamily="34" charset="0"/>
              <a:buChar char="•"/>
            </a:pPr>
            <a:r>
              <a:rPr lang="en-US" sz="2000" kern="1200" baseline="0" dirty="0">
                <a:solidFill>
                  <a:schemeClr val="tx1"/>
                </a:solidFill>
                <a:effectLst/>
                <a:latin typeface="+mn-lt"/>
                <a:ea typeface="+mn-ea"/>
                <a:cs typeface="+mn-cs"/>
              </a:rPr>
              <a:t>Please note that 121.8 states that “Shall not be based on the candidates place of residence or place of listing, EXCEPT to the extent required by paragraphs 1-5.  This statement allows for the clinical, logistical and financial components to be factored into the development of each individual organ specific policy.  </a:t>
            </a:r>
          </a:p>
          <a:p>
            <a:endParaRPr lang="en-US" sz="2000" kern="1200" dirty="0">
              <a:solidFill>
                <a:schemeClr val="tx1"/>
              </a:solidFill>
              <a:effectLst/>
              <a:latin typeface="+mn-lt"/>
              <a:ea typeface="+mn-ea"/>
              <a:cs typeface="+mn-cs"/>
            </a:endParaRPr>
          </a:p>
          <a:p>
            <a:pPr marL="342900" indent="-342900">
              <a:buFont typeface="Arial" panose="020B0604020202020204" pitchFamily="34" charset="0"/>
              <a:buChar char="•"/>
            </a:pPr>
            <a:r>
              <a:rPr lang="en-US" sz="2000" baseline="0" dirty="0"/>
              <a:t>I want to acknowledge that there are other parts of the final rule to be considered (especially socioeconomic inequity), however at this time because of the directive from HRSA, the focus is on geography.  All agree that access is a broader issue not limited to transplant. </a:t>
            </a:r>
          </a:p>
          <a:p>
            <a:pPr marL="342900" indent="-342900">
              <a:buFont typeface="Arial" panose="020B0604020202020204" pitchFamily="34" charset="0"/>
              <a:buChar char="•"/>
            </a:pPr>
            <a:endParaRPr lang="en-US" sz="2000" baseline="0" dirty="0"/>
          </a:p>
          <a:p>
            <a:pPr marL="342900" indent="-342900">
              <a:buFont typeface="Arial" panose="020B0604020202020204" pitchFamily="34" charset="0"/>
              <a:buChar char="•"/>
            </a:pPr>
            <a:r>
              <a:rPr lang="en-US" sz="2000" baseline="0" dirty="0"/>
              <a:t>Moving forward past geography, there is a commitment from UNOS Leadership to be in compliance with all parts of the Final Rule.  </a:t>
            </a:r>
          </a:p>
          <a:p>
            <a:pPr marL="342900" indent="-342900">
              <a:buFont typeface="Arial" panose="020B0604020202020204" pitchFamily="34" charset="0"/>
              <a:buChar char="•"/>
            </a:pPr>
            <a:endParaRPr lang="en-US" sz="2000" baseline="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a:t>(</a:t>
            </a:r>
            <a:r>
              <a:rPr lang="en-US" sz="2000" kern="1200" baseline="0" dirty="0">
                <a:solidFill>
                  <a:schemeClr val="tx1"/>
                </a:solidFill>
                <a:effectLst/>
                <a:latin typeface="+mn-lt"/>
                <a:ea typeface="+mn-ea"/>
                <a:cs typeface="+mn-cs"/>
              </a:rPr>
              <a:t>Has been on books since March 2000)</a:t>
            </a:r>
          </a:p>
          <a:p>
            <a:pPr marL="342900" indent="-342900">
              <a:buFont typeface="Arial" panose="020B0604020202020204" pitchFamily="34" charset="0"/>
              <a:buChar char="•"/>
            </a:pPr>
            <a:endParaRPr lang="en-US" sz="2000" baseline="0" dirty="0"/>
          </a:p>
          <a:p>
            <a:endParaRPr lang="en-US" sz="2000" baseline="0" dirty="0"/>
          </a:p>
          <a:p>
            <a:endParaRPr lang="en-US" sz="2000" dirty="0"/>
          </a:p>
        </p:txBody>
      </p:sp>
      <p:sp>
        <p:nvSpPr>
          <p:cNvPr id="4" name="Slide Number Placeholder 3"/>
          <p:cNvSpPr>
            <a:spLocks noGrp="1"/>
          </p:cNvSpPr>
          <p:nvPr>
            <p:ph type="sldNum" sz="quarter" idx="10"/>
          </p:nvPr>
        </p:nvSpPr>
        <p:spPr/>
        <p:txBody>
          <a:bodyPr/>
          <a:lstStyle/>
          <a:p>
            <a:fld id="{706A01EF-0468-469F-9899-BF0C83A30719}" type="slidenum">
              <a:rPr lang="en-US" smtClean="0"/>
              <a:t>19</a:t>
            </a:fld>
            <a:endParaRPr lang="en-US"/>
          </a:p>
        </p:txBody>
      </p:sp>
    </p:spTree>
    <p:extLst>
      <p:ext uri="{BB962C8B-B14F-4D97-AF65-F5344CB8AC3E}">
        <p14:creationId xmlns:p14="http://schemas.microsoft.com/office/powerpoint/2010/main" val="2511958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6913"/>
            <a:ext cx="6200775" cy="3487737"/>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000" dirty="0"/>
              <a:t>Third largest land mass behind </a:t>
            </a:r>
            <a:r>
              <a:rPr lang="en-US" sz="2000" dirty="0" err="1"/>
              <a:t>LifeCenter</a:t>
            </a:r>
            <a:r>
              <a:rPr lang="en-US" sz="2000" dirty="0"/>
              <a:t> NW and </a:t>
            </a:r>
            <a:r>
              <a:rPr lang="en-US" sz="2000" dirty="0" err="1"/>
              <a:t>LifeSource</a:t>
            </a:r>
            <a:endParaRPr lang="en-US" sz="2000" dirty="0"/>
          </a:p>
          <a:p>
            <a:pPr marL="342900" indent="-342900">
              <a:buFont typeface="Arial" panose="020B0604020202020204" pitchFamily="34" charset="0"/>
              <a:buChar char="•"/>
            </a:pPr>
            <a:endParaRPr lang="en-US" sz="20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Colorado Death Rate:  664/100,000</a:t>
            </a:r>
          </a:p>
          <a:p>
            <a:endParaRPr lang="en-US" dirty="0"/>
          </a:p>
        </p:txBody>
      </p:sp>
      <p:sp>
        <p:nvSpPr>
          <p:cNvPr id="4" name="Slide Number Placeholder 3"/>
          <p:cNvSpPr>
            <a:spLocks noGrp="1"/>
          </p:cNvSpPr>
          <p:nvPr>
            <p:ph type="sldNum" sz="quarter" idx="10"/>
          </p:nvPr>
        </p:nvSpPr>
        <p:spPr/>
        <p:txBody>
          <a:bodyPr/>
          <a:lstStyle/>
          <a:p>
            <a:fld id="{CD35A382-A4FC-4164-95F7-93F90E85A542}" type="slidenum">
              <a:rPr lang="en-US" smtClean="0"/>
              <a:t>2</a:t>
            </a:fld>
            <a:endParaRPr lang="en-US"/>
          </a:p>
        </p:txBody>
      </p:sp>
    </p:spTree>
    <p:extLst>
      <p:ext uri="{BB962C8B-B14F-4D97-AF65-F5344CB8AC3E}">
        <p14:creationId xmlns:p14="http://schemas.microsoft.com/office/powerpoint/2010/main" val="7799241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aseline="0" dirty="0"/>
              <a:t>Walk with me back in time to last November, during Thanksgiving weekend and what led to changes in lung distribution.  It started with a Critical Comment letter sent to HRSA Administrator on behalf of a lung recipient in New York.  </a:t>
            </a:r>
            <a:endParaRPr lang="en-US" sz="2000" dirty="0"/>
          </a:p>
        </p:txBody>
      </p:sp>
      <p:sp>
        <p:nvSpPr>
          <p:cNvPr id="4" name="Slide Number Placeholder 3"/>
          <p:cNvSpPr>
            <a:spLocks noGrp="1"/>
          </p:cNvSpPr>
          <p:nvPr>
            <p:ph type="sldNum" sz="quarter" idx="10"/>
          </p:nvPr>
        </p:nvSpPr>
        <p:spPr/>
        <p:txBody>
          <a:bodyPr/>
          <a:lstStyle/>
          <a:p>
            <a:fld id="{706A01EF-0468-469F-9899-BF0C83A30719}" type="slidenum">
              <a:rPr lang="en-US" smtClean="0"/>
              <a:t>20</a:t>
            </a:fld>
            <a:endParaRPr lang="en-US"/>
          </a:p>
        </p:txBody>
      </p:sp>
    </p:spTree>
    <p:extLst>
      <p:ext uri="{BB962C8B-B14F-4D97-AF65-F5344CB8AC3E}">
        <p14:creationId xmlns:p14="http://schemas.microsoft.com/office/powerpoint/2010/main" val="13284033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Remember</a:t>
            </a:r>
            <a:r>
              <a:rPr lang="en-US" sz="2000" baseline="0" dirty="0"/>
              <a:t> that lung allocation’s first unit of distribution was the DSA, and that was the basis of the Plaintiff’s argument.  </a:t>
            </a:r>
          </a:p>
          <a:p>
            <a:endParaRPr lang="en-US" sz="2000" baseline="0" dirty="0"/>
          </a:p>
          <a:p>
            <a:r>
              <a:rPr lang="en-US" sz="2000" baseline="0" dirty="0"/>
              <a:t>As a result of the HRSA asked the OPTN/UNOS to respond to two questions – both focused on compliance with the Final Rule.  </a:t>
            </a:r>
            <a:r>
              <a:rPr lang="en-US" sz="2000" b="1" baseline="0" dirty="0"/>
              <a:t>These Qs are the basis for the changes.</a:t>
            </a:r>
          </a:p>
        </p:txBody>
      </p:sp>
      <p:sp>
        <p:nvSpPr>
          <p:cNvPr id="4" name="Slide Number Placeholder 3"/>
          <p:cNvSpPr>
            <a:spLocks noGrp="1"/>
          </p:cNvSpPr>
          <p:nvPr>
            <p:ph type="sldNum" sz="quarter" idx="10"/>
          </p:nvPr>
        </p:nvSpPr>
        <p:spPr/>
        <p:txBody>
          <a:bodyPr/>
          <a:lstStyle/>
          <a:p>
            <a:fld id="{706A01EF-0468-469F-9899-BF0C83A30719}" type="slidenum">
              <a:rPr lang="en-US" smtClean="0"/>
              <a:t>21</a:t>
            </a:fld>
            <a:endParaRPr lang="en-US"/>
          </a:p>
        </p:txBody>
      </p:sp>
    </p:spTree>
    <p:extLst>
      <p:ext uri="{BB962C8B-B14F-4D97-AF65-F5344CB8AC3E}">
        <p14:creationId xmlns:p14="http://schemas.microsoft.com/office/powerpoint/2010/main" val="11807158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22</a:t>
            </a:fld>
            <a:endParaRPr lang="en-US"/>
          </a:p>
        </p:txBody>
      </p:sp>
    </p:spTree>
    <p:extLst>
      <p:ext uri="{BB962C8B-B14F-4D97-AF65-F5344CB8AC3E}">
        <p14:creationId xmlns:p14="http://schemas.microsoft.com/office/powerpoint/2010/main" val="1824983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Let’s now talk about Liver…..</a:t>
            </a:r>
          </a:p>
        </p:txBody>
      </p:sp>
      <p:sp>
        <p:nvSpPr>
          <p:cNvPr id="4" name="Slide Number Placeholder 3"/>
          <p:cNvSpPr>
            <a:spLocks noGrp="1"/>
          </p:cNvSpPr>
          <p:nvPr>
            <p:ph type="sldNum" sz="quarter" idx="10"/>
          </p:nvPr>
        </p:nvSpPr>
        <p:spPr/>
        <p:txBody>
          <a:bodyPr/>
          <a:lstStyle/>
          <a:p>
            <a:fld id="{2B7C599D-6579-46A7-8378-66EA28A84DD1}" type="slidenum">
              <a:rPr lang="en-US" smtClean="0"/>
              <a:t>23</a:t>
            </a:fld>
            <a:endParaRPr lang="en-US"/>
          </a:p>
        </p:txBody>
      </p:sp>
    </p:spTree>
    <p:extLst>
      <p:ext uri="{BB962C8B-B14F-4D97-AF65-F5344CB8AC3E}">
        <p14:creationId xmlns:p14="http://schemas.microsoft.com/office/powerpoint/2010/main" val="10403421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While the Lung decisions were being made, the Liver Committee had already been deliberating over a revision to Liver Policy that would broaden distribution</a:t>
            </a:r>
            <a:r>
              <a:rPr lang="en-US" sz="2000" baseline="0" dirty="0"/>
              <a:t>, and in December the OPTN/UNOS Board approved the recommendation for the policy you see here.</a:t>
            </a:r>
            <a:endParaRPr lang="en-US" sz="2000" dirty="0"/>
          </a:p>
        </p:txBody>
      </p:sp>
      <p:sp>
        <p:nvSpPr>
          <p:cNvPr id="4" name="Slide Number Placeholder 3"/>
          <p:cNvSpPr>
            <a:spLocks noGrp="1"/>
          </p:cNvSpPr>
          <p:nvPr>
            <p:ph type="sldNum" sz="quarter" idx="10"/>
          </p:nvPr>
        </p:nvSpPr>
        <p:spPr/>
        <p:txBody>
          <a:bodyPr/>
          <a:lstStyle/>
          <a:p>
            <a:fld id="{706A01EF-0468-469F-9899-BF0C83A30719}" type="slidenum">
              <a:rPr lang="en-US" smtClean="0"/>
              <a:t>24</a:t>
            </a:fld>
            <a:endParaRPr lang="en-US"/>
          </a:p>
        </p:txBody>
      </p:sp>
    </p:spTree>
    <p:extLst>
      <p:ext uri="{BB962C8B-B14F-4D97-AF65-F5344CB8AC3E}">
        <p14:creationId xmlns:p14="http://schemas.microsoft.com/office/powerpoint/2010/main" val="24832215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Bear with me as I walk you through the detail of the actions since</a:t>
            </a:r>
            <a:r>
              <a:rPr lang="en-US" sz="2000" baseline="0" dirty="0"/>
              <a:t> the end of May.  </a:t>
            </a:r>
            <a:endParaRPr lang="en-US" sz="2000" dirty="0"/>
          </a:p>
        </p:txBody>
      </p:sp>
      <p:sp>
        <p:nvSpPr>
          <p:cNvPr id="4" name="Slide Number Placeholder 3"/>
          <p:cNvSpPr>
            <a:spLocks noGrp="1"/>
          </p:cNvSpPr>
          <p:nvPr>
            <p:ph type="sldNum" sz="quarter" idx="10"/>
          </p:nvPr>
        </p:nvSpPr>
        <p:spPr/>
        <p:txBody>
          <a:bodyPr/>
          <a:lstStyle/>
          <a:p>
            <a:fld id="{26E34781-6EDE-5B4E-B103-71F0AC490716}" type="slidenum">
              <a:rPr lang="en-US" smtClean="0"/>
              <a:t>25</a:t>
            </a:fld>
            <a:endParaRPr lang="en-US" dirty="0"/>
          </a:p>
        </p:txBody>
      </p:sp>
    </p:spTree>
    <p:extLst>
      <p:ext uri="{BB962C8B-B14F-4D97-AF65-F5344CB8AC3E}">
        <p14:creationId xmlns:p14="http://schemas.microsoft.com/office/powerpoint/2010/main" val="201041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6A01EF-0468-469F-9899-BF0C83A30719}" type="slidenum">
              <a:rPr lang="en-US" smtClean="0"/>
              <a:t>26</a:t>
            </a:fld>
            <a:endParaRPr lang="en-US"/>
          </a:p>
        </p:txBody>
      </p:sp>
    </p:spTree>
    <p:extLst>
      <p:ext uri="{BB962C8B-B14F-4D97-AF65-F5344CB8AC3E}">
        <p14:creationId xmlns:p14="http://schemas.microsoft.com/office/powerpoint/2010/main" val="27588529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OPTN/UNOS defended</a:t>
            </a:r>
            <a:r>
              <a:rPr lang="en-US" sz="2000" baseline="0" dirty="0"/>
              <a:t> the December 2017 Liver Policy, but also acknowledged that DSA/Regions not rationally determined or consistently applied.  </a:t>
            </a:r>
          </a:p>
          <a:p>
            <a:endParaRPr lang="en-US" sz="2000" baseline="0" dirty="0"/>
          </a:p>
          <a:p>
            <a:r>
              <a:rPr lang="en-US" sz="2000" baseline="0" dirty="0"/>
              <a:t>Committed to a multi-step plan to eliminate use of DSA/Region in a deliberative manner to maximize utilization of organs</a:t>
            </a:r>
            <a:endParaRPr lang="en-US" sz="2000" dirty="0"/>
          </a:p>
        </p:txBody>
      </p:sp>
      <p:sp>
        <p:nvSpPr>
          <p:cNvPr id="4" name="Slide Number Placeholder 3"/>
          <p:cNvSpPr>
            <a:spLocks noGrp="1"/>
          </p:cNvSpPr>
          <p:nvPr>
            <p:ph type="sldNum" sz="quarter" idx="10"/>
          </p:nvPr>
        </p:nvSpPr>
        <p:spPr/>
        <p:txBody>
          <a:bodyPr/>
          <a:lstStyle/>
          <a:p>
            <a:fld id="{706A01EF-0468-469F-9899-BF0C83A30719}" type="slidenum">
              <a:rPr lang="en-US" smtClean="0"/>
              <a:t>27</a:t>
            </a:fld>
            <a:endParaRPr lang="en-US"/>
          </a:p>
        </p:txBody>
      </p:sp>
    </p:spTree>
    <p:extLst>
      <p:ext uri="{BB962C8B-B14F-4D97-AF65-F5344CB8AC3E}">
        <p14:creationId xmlns:p14="http://schemas.microsoft.com/office/powerpoint/2010/main" val="33626900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As you can see….a flurry of letter writing!</a:t>
            </a:r>
          </a:p>
          <a:p>
            <a:endParaRPr lang="en-US" sz="2000" dirty="0"/>
          </a:p>
          <a:p>
            <a:r>
              <a:rPr lang="en-US" sz="2000" dirty="0"/>
              <a:t>This Secretary Directive was</a:t>
            </a:r>
            <a:r>
              <a:rPr lang="en-US" sz="2000" baseline="0" dirty="0"/>
              <a:t> very strongly worded.  </a:t>
            </a:r>
          </a:p>
          <a:p>
            <a:endParaRPr lang="en-US" sz="2000" baseline="0" dirty="0"/>
          </a:p>
          <a:p>
            <a:r>
              <a:rPr lang="en-US" sz="2000" baseline="0" dirty="0"/>
              <a:t>Industry long lulled into thinking we are the only entity making policy.</a:t>
            </a:r>
            <a:endParaRPr lang="en-US" sz="2000" dirty="0"/>
          </a:p>
        </p:txBody>
      </p:sp>
      <p:sp>
        <p:nvSpPr>
          <p:cNvPr id="4" name="Slide Number Placeholder 3"/>
          <p:cNvSpPr>
            <a:spLocks noGrp="1"/>
          </p:cNvSpPr>
          <p:nvPr>
            <p:ph type="sldNum" sz="quarter" idx="10"/>
          </p:nvPr>
        </p:nvSpPr>
        <p:spPr/>
        <p:txBody>
          <a:bodyPr/>
          <a:lstStyle/>
          <a:p>
            <a:fld id="{706A01EF-0468-469F-9899-BF0C83A30719}" type="slidenum">
              <a:rPr lang="en-US" smtClean="0"/>
              <a:t>28</a:t>
            </a:fld>
            <a:endParaRPr lang="en-US"/>
          </a:p>
        </p:txBody>
      </p:sp>
    </p:spTree>
    <p:extLst>
      <p:ext uri="{BB962C8B-B14F-4D97-AF65-F5344CB8AC3E}">
        <p14:creationId xmlns:p14="http://schemas.microsoft.com/office/powerpoint/2010/main" val="2746791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is the plan for</a:t>
            </a:r>
            <a:r>
              <a:rPr lang="en-US" baseline="0" dirty="0"/>
              <a:t> all organ systems?</a:t>
            </a:r>
            <a:endParaRPr lang="en-US" dirty="0"/>
          </a:p>
        </p:txBody>
      </p:sp>
      <p:sp>
        <p:nvSpPr>
          <p:cNvPr id="4" name="Slide Number Placeholder 3"/>
          <p:cNvSpPr>
            <a:spLocks noGrp="1"/>
          </p:cNvSpPr>
          <p:nvPr>
            <p:ph type="sldNum" sz="quarter" idx="10"/>
          </p:nvPr>
        </p:nvSpPr>
        <p:spPr/>
        <p:txBody>
          <a:bodyPr/>
          <a:lstStyle/>
          <a:p>
            <a:fld id="{706A01EF-0468-469F-9899-BF0C83A30719}" type="slidenum">
              <a:rPr lang="en-US" smtClean="0"/>
              <a:t>29</a:t>
            </a:fld>
            <a:endParaRPr lang="en-US"/>
          </a:p>
        </p:txBody>
      </p:sp>
    </p:spTree>
    <p:extLst>
      <p:ext uri="{BB962C8B-B14F-4D97-AF65-F5344CB8AC3E}">
        <p14:creationId xmlns:p14="http://schemas.microsoft.com/office/powerpoint/2010/main" val="4108102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000" dirty="0"/>
              <a:t>Ground us </a:t>
            </a:r>
            <a:r>
              <a:rPr lang="en-US" sz="2000" baseline="0" dirty="0"/>
              <a:t>with the MVV – the foundations of the OPTN/UNOS that were approved with Strategic Plan in June</a:t>
            </a:r>
          </a:p>
          <a:p>
            <a:pPr marL="342900" indent="-342900">
              <a:buFont typeface="Arial" panose="020B0604020202020204" pitchFamily="34" charset="0"/>
              <a:buChar char="•"/>
            </a:pPr>
            <a:endParaRPr lang="en-US" sz="2000" baseline="0" dirty="0"/>
          </a:p>
          <a:p>
            <a:pPr marL="342900" indent="-342900">
              <a:buFont typeface="Arial" panose="020B0604020202020204" pitchFamily="34" charset="0"/>
              <a:buChar char="•"/>
            </a:pPr>
            <a:r>
              <a:rPr lang="en-US" sz="2000" baseline="0" dirty="0"/>
              <a:t>In this privileged work we do, none would be possible without the generosity of donors and their families and the courage of transplant recipients.  </a:t>
            </a:r>
            <a:endParaRPr lang="en-US" sz="2000" dirty="0"/>
          </a:p>
        </p:txBody>
      </p:sp>
      <p:sp>
        <p:nvSpPr>
          <p:cNvPr id="4" name="Slide Number Placeholder 3"/>
          <p:cNvSpPr>
            <a:spLocks noGrp="1"/>
          </p:cNvSpPr>
          <p:nvPr>
            <p:ph type="sldNum" sz="quarter" idx="10"/>
          </p:nvPr>
        </p:nvSpPr>
        <p:spPr/>
        <p:txBody>
          <a:bodyPr/>
          <a:lstStyle/>
          <a:p>
            <a:fld id="{706A01EF-0468-469F-9899-BF0C83A30719}" type="slidenum">
              <a:rPr lang="en-US" smtClean="0"/>
              <a:t>3</a:t>
            </a:fld>
            <a:endParaRPr lang="en-US"/>
          </a:p>
        </p:txBody>
      </p:sp>
    </p:spTree>
    <p:extLst>
      <p:ext uri="{BB962C8B-B14F-4D97-AF65-F5344CB8AC3E}">
        <p14:creationId xmlns:p14="http://schemas.microsoft.com/office/powerpoint/2010/main" val="13490924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sz="2000" b="0" baseline="0" dirty="0">
                <a:solidFill>
                  <a:schemeClr val="tx1"/>
                </a:solidFill>
              </a:rPr>
              <a:t>Modeling </a:t>
            </a:r>
            <a:r>
              <a:rPr lang="en-US" sz="2000" b="0" baseline="0" dirty="0" smtClean="0">
                <a:solidFill>
                  <a:schemeClr val="tx1"/>
                </a:solidFill>
              </a:rPr>
              <a:t>was made available to the liver committee </a:t>
            </a:r>
            <a:r>
              <a:rPr lang="en-US" sz="2000" b="0" baseline="0" dirty="0">
                <a:solidFill>
                  <a:schemeClr val="tx1"/>
                </a:solidFill>
              </a:rPr>
              <a:t>for review on September 24.  Later today, you will hear from the Live</a:t>
            </a:r>
            <a:r>
              <a:rPr lang="en-US" sz="2000" b="0" dirty="0">
                <a:solidFill>
                  <a:schemeClr val="tx1"/>
                </a:solidFill>
              </a:rPr>
              <a:t>r Committee about their progress with this effort.  Know that all modeling</a:t>
            </a:r>
            <a:r>
              <a:rPr lang="en-US" sz="2000" b="0" baseline="0" dirty="0">
                <a:solidFill>
                  <a:schemeClr val="tx1"/>
                </a:solidFill>
              </a:rPr>
              <a:t> data will be made available.  </a:t>
            </a:r>
          </a:p>
          <a:p>
            <a:pPr marL="174708" indent="-174708">
              <a:buFont typeface="Arial" panose="020B0604020202020204" pitchFamily="34" charset="0"/>
              <a:buChar char="•"/>
            </a:pPr>
            <a:endParaRPr lang="en-US" sz="2000" b="0" baseline="0" dirty="0"/>
          </a:p>
          <a:p>
            <a:pPr marL="174708" indent="-174708">
              <a:buFont typeface="Arial" panose="020B0604020202020204" pitchFamily="34" charset="0"/>
              <a:buChar char="•"/>
            </a:pPr>
            <a:r>
              <a:rPr lang="en-US" sz="2000" b="0" baseline="0" dirty="0"/>
              <a:t>There will be a Special Public Comment period starting October 8.</a:t>
            </a:r>
            <a:endParaRPr lang="en-US" sz="2000" b="0" dirty="0"/>
          </a:p>
          <a:p>
            <a:pPr marL="174708" indent="-174708">
              <a:buFont typeface="Arial" panose="020B0604020202020204" pitchFamily="34" charset="0"/>
              <a:buChar char="•"/>
            </a:pPr>
            <a:endParaRPr lang="en-US" sz="2000" b="0" dirty="0"/>
          </a:p>
          <a:p>
            <a:pPr marL="174708" indent="-174708">
              <a:buFont typeface="Arial" panose="020B0604020202020204" pitchFamily="34" charset="0"/>
              <a:buChar char="•"/>
            </a:pPr>
            <a:r>
              <a:rPr lang="en-US" sz="2000" b="0" dirty="0"/>
              <a:t>The other organ-specific</a:t>
            </a:r>
            <a:r>
              <a:rPr lang="en-US" sz="2000" b="0" baseline="0" dirty="0"/>
              <a:t> Committees have already begun meeting on this topic</a:t>
            </a:r>
          </a:p>
          <a:p>
            <a:pPr marL="0" indent="0">
              <a:buFont typeface="Arial" panose="020B0604020202020204" pitchFamily="34" charset="0"/>
              <a:buNone/>
            </a:pPr>
            <a:endParaRPr lang="en-US" sz="2000" b="0" baseline="0" dirty="0"/>
          </a:p>
        </p:txBody>
      </p:sp>
      <p:sp>
        <p:nvSpPr>
          <p:cNvPr id="4" name="Slide Number Placeholder 3"/>
          <p:cNvSpPr>
            <a:spLocks noGrp="1"/>
          </p:cNvSpPr>
          <p:nvPr>
            <p:ph type="sldNum" sz="quarter" idx="10"/>
          </p:nvPr>
        </p:nvSpPr>
        <p:spPr/>
        <p:txBody>
          <a:bodyPr/>
          <a:lstStyle/>
          <a:p>
            <a:fld id="{26E34781-6EDE-5B4E-B103-71F0AC490716}" type="slidenum">
              <a:rPr lang="en-US" smtClean="0"/>
              <a:t>30</a:t>
            </a:fld>
            <a:endParaRPr lang="en-US"/>
          </a:p>
        </p:txBody>
      </p:sp>
    </p:spTree>
    <p:extLst>
      <p:ext uri="{BB962C8B-B14F-4D97-AF65-F5344CB8AC3E}">
        <p14:creationId xmlns:p14="http://schemas.microsoft.com/office/powerpoint/2010/main" val="9930475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Following</a:t>
            </a:r>
            <a:r>
              <a:rPr lang="en-US" sz="2000" baseline="0" dirty="0"/>
              <a:t> my presentation, </a:t>
            </a:r>
            <a:r>
              <a:rPr lang="en-US" sz="2000" baseline="0" dirty="0" smtClean="0"/>
              <a:t>Dr. Yolanda Becker </a:t>
            </a:r>
            <a:r>
              <a:rPr lang="en-US" sz="2000" baseline="0" dirty="0"/>
              <a:t>will present the Geography Frameworks, but I’ll first set the stage with A Brief History of Donation Service Areas and Regions….and by historical default, allocation.  Some of you in the room have lived through this, and not as ancient as Greek history, our formal system is 30 years old.   Good to revisit what got us to today. </a:t>
            </a:r>
            <a:endParaRPr lang="en-US" sz="2000" dirty="0"/>
          </a:p>
        </p:txBody>
      </p:sp>
      <p:sp>
        <p:nvSpPr>
          <p:cNvPr id="4" name="Slide Number Placeholder 3"/>
          <p:cNvSpPr>
            <a:spLocks noGrp="1"/>
          </p:cNvSpPr>
          <p:nvPr>
            <p:ph type="sldNum" sz="quarter" idx="10"/>
          </p:nvPr>
        </p:nvSpPr>
        <p:spPr/>
        <p:txBody>
          <a:bodyPr/>
          <a:lstStyle/>
          <a:p>
            <a:fld id="{26E34781-6EDE-5B4E-B103-71F0AC490716}" type="slidenum">
              <a:rPr lang="en-US" smtClean="0"/>
              <a:t>31</a:t>
            </a:fld>
            <a:endParaRPr lang="en-US"/>
          </a:p>
        </p:txBody>
      </p:sp>
    </p:spTree>
    <p:extLst>
      <p:ext uri="{BB962C8B-B14F-4D97-AF65-F5344CB8AC3E}">
        <p14:creationId xmlns:p14="http://schemas.microsoft.com/office/powerpoint/2010/main" val="15843531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aseline="0" dirty="0"/>
              <a:t>For many years, there wasn’t anything we’d recognize as an OPO, although many of the core functions are still the same.  Like OPOs today, the individual transplant hospital managed all the logistics of organ recovery and transport.  </a:t>
            </a:r>
          </a:p>
          <a:p>
            <a:endParaRPr lang="en-US" sz="2000" baseline="0" dirty="0"/>
          </a:p>
          <a:p>
            <a:r>
              <a:rPr lang="en-US" sz="2000" baseline="0" dirty="0"/>
              <a:t>In the earliest days, many of the donors came from the same hospital as the transplant program.  Later on, the transplant programs developed referral relationships with potential donor hospitals in a wider area.  In some areas, donor hospitals would alternate donors between transplant centers.</a:t>
            </a:r>
          </a:p>
          <a:p>
            <a:endParaRPr lang="en-US" sz="2000" baseline="0" dirty="0"/>
          </a:p>
          <a:p>
            <a:r>
              <a:rPr lang="en-US" sz="2000" baseline="0" dirty="0"/>
              <a:t>Across the country, Independent OPOs were being created. </a:t>
            </a:r>
          </a:p>
          <a:p>
            <a:endParaRPr lang="en-US" sz="2000" baseline="0" dirty="0"/>
          </a:p>
          <a:p>
            <a:endParaRPr lang="en-US" sz="2000" dirty="0"/>
          </a:p>
        </p:txBody>
      </p:sp>
      <p:sp>
        <p:nvSpPr>
          <p:cNvPr id="4" name="Slide Number Placeholder 3"/>
          <p:cNvSpPr>
            <a:spLocks noGrp="1"/>
          </p:cNvSpPr>
          <p:nvPr>
            <p:ph type="sldNum" sz="quarter" idx="10"/>
          </p:nvPr>
        </p:nvSpPr>
        <p:spPr/>
        <p:txBody>
          <a:bodyPr/>
          <a:lstStyle/>
          <a:p>
            <a:fld id="{26E34781-6EDE-5B4E-B103-71F0AC490716}" type="slidenum">
              <a:rPr lang="en-US" smtClean="0"/>
              <a:t>32</a:t>
            </a:fld>
            <a:endParaRPr lang="en-US"/>
          </a:p>
        </p:txBody>
      </p:sp>
    </p:spTree>
    <p:extLst>
      <p:ext uri="{BB962C8B-B14F-4D97-AF65-F5344CB8AC3E}">
        <p14:creationId xmlns:p14="http://schemas.microsoft.com/office/powerpoint/2010/main" val="19620048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a:t>The concept of independent OPOs, serving multiple transplant hospitals, began in the late 1960s.  New England Organ Bank established the first program we would recognize today as an OPO, followed by the others you see listed here.</a:t>
            </a:r>
          </a:p>
          <a:p>
            <a:endParaRPr lang="en-US" sz="1200" baseline="0" dirty="0"/>
          </a:p>
          <a:p>
            <a:endParaRPr lang="en-US" sz="1200" baseline="0" dirty="0">
              <a:solidFill>
                <a:srgbClr val="FF0000"/>
              </a:solidFill>
            </a:endParaRPr>
          </a:p>
          <a:p>
            <a:endParaRPr lang="en-US" sz="1200" baseline="0" dirty="0">
              <a:solidFill>
                <a:srgbClr val="FF0000"/>
              </a:solidFill>
            </a:endParaRPr>
          </a:p>
          <a:p>
            <a:endParaRPr lang="en-US" sz="1200" baseline="0" dirty="0"/>
          </a:p>
          <a:p>
            <a:endParaRPr lang="en-US" dirty="0"/>
          </a:p>
        </p:txBody>
      </p:sp>
      <p:sp>
        <p:nvSpPr>
          <p:cNvPr id="4" name="Slide Number Placeholder 3"/>
          <p:cNvSpPr>
            <a:spLocks noGrp="1"/>
          </p:cNvSpPr>
          <p:nvPr>
            <p:ph type="sldNum" sz="quarter" idx="10"/>
          </p:nvPr>
        </p:nvSpPr>
        <p:spPr/>
        <p:txBody>
          <a:bodyPr/>
          <a:lstStyle/>
          <a:p>
            <a:fld id="{706A01EF-0468-469F-9899-BF0C83A30719}" type="slidenum">
              <a:rPr lang="en-US" smtClean="0"/>
              <a:t>33</a:t>
            </a:fld>
            <a:endParaRPr lang="en-US"/>
          </a:p>
        </p:txBody>
      </p:sp>
    </p:spTree>
    <p:extLst>
      <p:ext uri="{BB962C8B-B14F-4D97-AF65-F5344CB8AC3E}">
        <p14:creationId xmlns:p14="http://schemas.microsoft.com/office/powerpoint/2010/main" val="39541878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In 1984, the</a:t>
            </a:r>
            <a:r>
              <a:rPr lang="en-US" sz="2000" baseline="0" dirty="0"/>
              <a:t> National Organ Transplant Act was passed, and this set the stage for OPOs as they exist today.  The law established how OPOs would be governed and made it uniform that they are non-profit organizations.  The law also established CMS’ regulatory authority over OPOs, including the process of setting exclusive donor service areas.  </a:t>
            </a:r>
          </a:p>
          <a:p>
            <a:endParaRPr lang="en-US" sz="2000" baseline="0" dirty="0"/>
          </a:p>
          <a:p>
            <a:r>
              <a:rPr lang="en-US" sz="2000" baseline="0" dirty="0"/>
              <a:t>And, of course, it called for the establishment of the OPTN to oversee organ distribution policy on a national basis.</a:t>
            </a:r>
            <a:endParaRPr lang="en-US" sz="2000" dirty="0"/>
          </a:p>
          <a:p>
            <a:endParaRPr lang="en-US" sz="2000" dirty="0"/>
          </a:p>
        </p:txBody>
      </p:sp>
      <p:sp>
        <p:nvSpPr>
          <p:cNvPr id="4" name="Slide Number Placeholder 3"/>
          <p:cNvSpPr>
            <a:spLocks noGrp="1"/>
          </p:cNvSpPr>
          <p:nvPr>
            <p:ph type="sldNum" sz="quarter" idx="10"/>
          </p:nvPr>
        </p:nvSpPr>
        <p:spPr/>
        <p:txBody>
          <a:bodyPr/>
          <a:lstStyle/>
          <a:p>
            <a:fld id="{26E34781-6EDE-5B4E-B103-71F0AC490716}" type="slidenum">
              <a:rPr lang="en-US" smtClean="0"/>
              <a:t>34</a:t>
            </a:fld>
            <a:endParaRPr lang="en-US"/>
          </a:p>
        </p:txBody>
      </p:sp>
    </p:spTree>
    <p:extLst>
      <p:ext uri="{BB962C8B-B14F-4D97-AF65-F5344CB8AC3E}">
        <p14:creationId xmlns:p14="http://schemas.microsoft.com/office/powerpoint/2010/main" val="8561362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aseline="0" dirty="0"/>
              <a:t>One of the first studies of OPOs was done by Jeff </a:t>
            </a:r>
            <a:r>
              <a:rPr lang="en-US" sz="2000" baseline="0" dirty="0" err="1"/>
              <a:t>Prottas</a:t>
            </a:r>
            <a:r>
              <a:rPr lang="en-US" sz="2000" baseline="0" dirty="0"/>
              <a:t> in 1985 and it compared Hospital based OPOs (OPAs in those days) and Independent OPOs.  </a:t>
            </a:r>
          </a:p>
          <a:p>
            <a:endParaRPr lang="en-US" sz="2000" baseline="0" dirty="0"/>
          </a:p>
          <a:p>
            <a:r>
              <a:rPr lang="en-US" sz="2000" baseline="0" dirty="0"/>
              <a:t>Here you can see the difference of the OPO structure in 1984 when NOTA passed.  There were about 105-110 OPOs in the country at that time.  Many were administered and funded out of the department of surgery, with whatever governance structure the hospital established.  There weren’t formally designated, mutually exclusive donor service areas or affiliations between transplant hospitals and OPOs.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Today, 52 independent and seven hospital based OPOs</a:t>
            </a:r>
          </a:p>
          <a:p>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aseline="0" dirty="0"/>
              <a:t>(Seven Hospital Based OPOs:  Wisconsin, Portland, Orlando, </a:t>
            </a:r>
            <a:r>
              <a:rPr lang="en-US" sz="2000" baseline="0" dirty="0" err="1"/>
              <a:t>Gainsville</a:t>
            </a:r>
            <a:r>
              <a:rPr lang="en-US" sz="2000" baseline="0" dirty="0"/>
              <a:t> FL, Rochester NY, </a:t>
            </a:r>
            <a:r>
              <a:rPr lang="en-US" sz="2000" baseline="0" dirty="0" err="1"/>
              <a:t>LifeShare</a:t>
            </a:r>
            <a:r>
              <a:rPr lang="en-US" sz="2000" baseline="0" dirty="0"/>
              <a:t> of the Carolinas – Charlotte, NC, University of California – San Diego)</a:t>
            </a:r>
          </a:p>
          <a:p>
            <a:endParaRPr lang="en-US" sz="2000" baseline="0" dirty="0"/>
          </a:p>
          <a:p>
            <a:endParaRPr lang="en-US" dirty="0"/>
          </a:p>
        </p:txBody>
      </p:sp>
      <p:sp>
        <p:nvSpPr>
          <p:cNvPr id="4" name="Slide Number Placeholder 3"/>
          <p:cNvSpPr>
            <a:spLocks noGrp="1"/>
          </p:cNvSpPr>
          <p:nvPr>
            <p:ph type="sldNum" sz="quarter" idx="10"/>
          </p:nvPr>
        </p:nvSpPr>
        <p:spPr/>
        <p:txBody>
          <a:bodyPr/>
          <a:lstStyle/>
          <a:p>
            <a:fld id="{706A01EF-0468-469F-9899-BF0C83A30719}" type="slidenum">
              <a:rPr lang="en-US" smtClean="0"/>
              <a:t>35</a:t>
            </a:fld>
            <a:endParaRPr lang="en-US"/>
          </a:p>
        </p:txBody>
      </p:sp>
    </p:spTree>
    <p:extLst>
      <p:ext uri="{BB962C8B-B14F-4D97-AF65-F5344CB8AC3E}">
        <p14:creationId xmlns:p14="http://schemas.microsoft.com/office/powerpoint/2010/main" val="27238522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Want to</a:t>
            </a:r>
            <a:r>
              <a:rPr lang="en-US" sz="2000" baseline="0" dirty="0"/>
              <a:t> reiterate that DSAs are not going away!  They will continue to exist to serve the function of organ donation and organ recovery.</a:t>
            </a:r>
            <a:endParaRPr lang="en-US" sz="2000" dirty="0"/>
          </a:p>
        </p:txBody>
      </p:sp>
      <p:sp>
        <p:nvSpPr>
          <p:cNvPr id="4" name="Slide Number Placeholder 3"/>
          <p:cNvSpPr>
            <a:spLocks noGrp="1"/>
          </p:cNvSpPr>
          <p:nvPr>
            <p:ph type="sldNum" sz="quarter" idx="10"/>
          </p:nvPr>
        </p:nvSpPr>
        <p:spPr/>
        <p:txBody>
          <a:bodyPr/>
          <a:lstStyle/>
          <a:p>
            <a:fld id="{706A01EF-0468-469F-9899-BF0C83A30719}" type="slidenum">
              <a:rPr lang="en-US" smtClean="0"/>
              <a:t>36</a:t>
            </a:fld>
            <a:endParaRPr lang="en-US"/>
          </a:p>
        </p:txBody>
      </p:sp>
    </p:spTree>
    <p:extLst>
      <p:ext uri="{BB962C8B-B14F-4D97-AF65-F5344CB8AC3E}">
        <p14:creationId xmlns:p14="http://schemas.microsoft.com/office/powerpoint/2010/main" val="21700837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So the OPO boundaries</a:t>
            </a:r>
            <a:r>
              <a:rPr lang="en-US" sz="2000" baseline="0" dirty="0"/>
              <a:t> have always been organ distribution boundaries for the purposes of organ sharing, right?</a:t>
            </a:r>
          </a:p>
          <a:p>
            <a:endParaRPr lang="en-US" sz="2000" baseline="0" dirty="0"/>
          </a:p>
          <a:p>
            <a:r>
              <a:rPr lang="en-US" sz="2000" baseline="0" dirty="0"/>
              <a:t>No, not always.  Certainly not in the distant past.  </a:t>
            </a:r>
          </a:p>
          <a:p>
            <a:endParaRPr lang="en-US" sz="2000" baseline="0" dirty="0"/>
          </a:p>
          <a:p>
            <a:r>
              <a:rPr lang="en-US" sz="2000" baseline="0" dirty="0"/>
              <a:t>Created in 1987 as administrative units for organ donation</a:t>
            </a:r>
          </a:p>
          <a:p>
            <a:endParaRPr lang="en-US" sz="2000" baseline="0" dirty="0"/>
          </a:p>
          <a:p>
            <a:r>
              <a:rPr lang="en-US" sz="2000" baseline="0" dirty="0"/>
              <a:t>From 1988 – 1993 as OPOs grew and consolidated, some used the DSA boundaries but set up variances – alternative ways of assigning allocation points or allocating organs to candidates.  Some took part in larger sharing agreements beyond the DSA boundaries, such as statewide sharing of hearts or kidneys or livers.  But up until OPTN policy changes in 1993, there was no process to review their rationale or criteria for doing things differently in their local area.</a:t>
            </a:r>
          </a:p>
          <a:p>
            <a:endParaRPr lang="en-US" sz="2000" baseline="0" dirty="0"/>
          </a:p>
          <a:p>
            <a:r>
              <a:rPr lang="en-US" sz="2000" baseline="0" dirty="0"/>
              <a:t>Beginning in 1993, OPTN policy set the DSA boundary as the default “local” allocation area.  If the OPO and the transplant centers in a given area wanted to have a different arrangement, they needed to follow a specific public processes for doing so.  The arrangement had to spell out specific research goals the variance would study, with the idea that we can all learn lessons from it for the betterment of national organ allocation policy.</a:t>
            </a:r>
            <a:endParaRPr lang="en-US" sz="2000" dirty="0"/>
          </a:p>
        </p:txBody>
      </p:sp>
      <p:sp>
        <p:nvSpPr>
          <p:cNvPr id="4" name="Slide Number Placeholder 3"/>
          <p:cNvSpPr>
            <a:spLocks noGrp="1"/>
          </p:cNvSpPr>
          <p:nvPr>
            <p:ph type="sldNum" sz="quarter" idx="10"/>
          </p:nvPr>
        </p:nvSpPr>
        <p:spPr/>
        <p:txBody>
          <a:bodyPr/>
          <a:lstStyle/>
          <a:p>
            <a:fld id="{26E34781-6EDE-5B4E-B103-71F0AC490716}" type="slidenum">
              <a:rPr lang="en-US" smtClean="0"/>
              <a:t>37</a:t>
            </a:fld>
            <a:endParaRPr lang="en-US"/>
          </a:p>
        </p:txBody>
      </p:sp>
    </p:spTree>
    <p:extLst>
      <p:ext uri="{BB962C8B-B14F-4D97-AF65-F5344CB8AC3E}">
        <p14:creationId xmlns:p14="http://schemas.microsoft.com/office/powerpoint/2010/main" val="40783771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aseline="0" dirty="0"/>
              <a:t>And what about the Regions?</a:t>
            </a:r>
          </a:p>
          <a:p>
            <a:endParaRPr lang="en-US" sz="2000" baseline="0" dirty="0"/>
          </a:p>
          <a:p>
            <a:r>
              <a:rPr lang="en-US" sz="2000" baseline="0" dirty="0"/>
              <a:t>The UNOS regions were first set up in 1986.  They were largely set up as UNOS expanded into its national role as the OPTN.  It needed to ensure the Board of Directors and committees represented its member organizations throughout the country.  This was at a time when many organs, even kidneys, didn’t travel beyond the local area – either the OPO or areas that had mutual sharing agreements.</a:t>
            </a:r>
          </a:p>
          <a:p>
            <a:endParaRPr lang="en-US" sz="2000" baseline="0" dirty="0"/>
          </a:p>
          <a:p>
            <a:r>
              <a:rPr lang="en-US" sz="2000" baseline="0" dirty="0"/>
              <a:t>The Regions were not modeled - they were set up largely as the transplant field looked in 1986 – where the hubs of transplant activity were, and who generally did – or didn’t – share organs with one another when the opportunity came up.  </a:t>
            </a:r>
          </a:p>
          <a:p>
            <a:endParaRPr lang="en-US" sz="2000" baseline="0" dirty="0"/>
          </a:p>
          <a:p>
            <a:r>
              <a:rPr lang="en-US" sz="2000" baseline="0" dirty="0"/>
              <a:t>As the potential grew to share organs beyond the local level, the transplant community debated whether to share them nationwide.  And, the region became the default level between local and national for abdominal organs.  It was never a serious contender for heart and lung distribution, because of the short preservation time for those organs.  By 1989, when most of the initial OPTN organ allocation policies were enacted, hearts and lungs used the concentric circle model that remains in place today.</a:t>
            </a:r>
          </a:p>
          <a:p>
            <a:endParaRPr lang="en-US" sz="2000" baseline="0" dirty="0"/>
          </a:p>
          <a:p>
            <a:r>
              <a:rPr lang="en-US" sz="2000" baseline="0" dirty="0"/>
              <a:t>And the Regional boundaries have evolved over time.</a:t>
            </a:r>
          </a:p>
          <a:p>
            <a:endParaRPr lang="en-US" sz="2000" baseline="0" dirty="0"/>
          </a:p>
        </p:txBody>
      </p:sp>
      <p:sp>
        <p:nvSpPr>
          <p:cNvPr id="4" name="Slide Number Placeholder 3"/>
          <p:cNvSpPr>
            <a:spLocks noGrp="1"/>
          </p:cNvSpPr>
          <p:nvPr>
            <p:ph type="sldNum" sz="quarter" idx="10"/>
          </p:nvPr>
        </p:nvSpPr>
        <p:spPr/>
        <p:txBody>
          <a:bodyPr/>
          <a:lstStyle/>
          <a:p>
            <a:fld id="{26E34781-6EDE-5B4E-B103-71F0AC490716}" type="slidenum">
              <a:rPr lang="en-US" smtClean="0"/>
              <a:t>38</a:t>
            </a:fld>
            <a:endParaRPr lang="en-US"/>
          </a:p>
        </p:txBody>
      </p:sp>
    </p:spTree>
    <p:extLst>
      <p:ext uri="{BB962C8B-B14F-4D97-AF65-F5344CB8AC3E}">
        <p14:creationId xmlns:p14="http://schemas.microsoft.com/office/powerpoint/2010/main" val="15186180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aseline="0" dirty="0"/>
              <a:t>As originally conceived, there were 10 regions.  Region 11 came along in 1989 as a subdivision of the original Region 3.  </a:t>
            </a:r>
          </a:p>
          <a:p>
            <a:endParaRPr lang="en-US" sz="2000" baseline="0" dirty="0"/>
          </a:p>
          <a:p>
            <a:r>
              <a:rPr lang="en-US" sz="2000" baseline="0" dirty="0"/>
              <a:t>And although we often don’t draw the map this way, the regions don’t always neatly follow state lines.  They follow OPO DSA boundaries, however those are drawn.  As those affiliations and boundaries change, so have the regions.  </a:t>
            </a:r>
          </a:p>
          <a:p>
            <a:endParaRPr lang="en-US" sz="2000" baseline="0" dirty="0"/>
          </a:p>
          <a:p>
            <a:r>
              <a:rPr lang="en-US" sz="2000" baseline="0" dirty="0"/>
              <a:t>Region 9 used to be only the programs in New York State.  But some years ago, the University of Vermont Medical Center changed its OPO affiliation to the Albany-based OPO.  So the boundaries of Region 9 and Region 1 changed, and western Vermont is now a part of Region 9.  </a:t>
            </a:r>
          </a:p>
          <a:p>
            <a:endParaRPr lang="en-US" sz="2000" baseline="0" dirty="0"/>
          </a:p>
          <a:p>
            <a:r>
              <a:rPr lang="en-US" sz="2000" baseline="0" dirty="0"/>
              <a:t>Hawaii has also changed regional affiliations from Region 5 to Region 6.  </a:t>
            </a:r>
            <a:endParaRPr lang="en-US" sz="2000" dirty="0"/>
          </a:p>
        </p:txBody>
      </p:sp>
      <p:sp>
        <p:nvSpPr>
          <p:cNvPr id="4" name="Slide Number Placeholder 3"/>
          <p:cNvSpPr>
            <a:spLocks noGrp="1"/>
          </p:cNvSpPr>
          <p:nvPr>
            <p:ph type="sldNum" sz="quarter" idx="10"/>
          </p:nvPr>
        </p:nvSpPr>
        <p:spPr/>
        <p:txBody>
          <a:bodyPr/>
          <a:lstStyle/>
          <a:p>
            <a:fld id="{706A01EF-0468-469F-9899-BF0C83A30719}" type="slidenum">
              <a:rPr lang="en-US" smtClean="0"/>
              <a:t>39</a:t>
            </a:fld>
            <a:endParaRPr lang="en-US"/>
          </a:p>
        </p:txBody>
      </p:sp>
    </p:spTree>
    <p:extLst>
      <p:ext uri="{BB962C8B-B14F-4D97-AF65-F5344CB8AC3E}">
        <p14:creationId xmlns:p14="http://schemas.microsoft.com/office/powerpoint/2010/main" val="126022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000" dirty="0"/>
              <a:t>Details</a:t>
            </a:r>
            <a:r>
              <a:rPr lang="en-US" sz="2000" baseline="0" dirty="0"/>
              <a:t> are hard to see:  orange is projection for 2018</a:t>
            </a:r>
          </a:p>
          <a:p>
            <a:endParaRPr lang="en-US" sz="2000" baseline="0" dirty="0"/>
          </a:p>
          <a:p>
            <a:pPr marL="342900" indent="-342900">
              <a:buFont typeface="Arial" panose="020B0604020202020204" pitchFamily="34" charset="0"/>
              <a:buChar char="•"/>
            </a:pPr>
            <a:r>
              <a:rPr lang="en-US" sz="2000" baseline="0" dirty="0"/>
              <a:t>Deceased and living donors and transplants, are annualizing to higher numbers than back to 2011…or ever.’</a:t>
            </a:r>
            <a:endParaRPr lang="en-US" sz="20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6A01EF-0468-469F-9899-BF0C83A307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78729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To bring us back to today:  Why Geography and Why Now?</a:t>
            </a:r>
          </a:p>
          <a:p>
            <a:endParaRPr lang="en-US" sz="2000" dirty="0"/>
          </a:p>
          <a:p>
            <a:r>
              <a:rPr lang="en-US" sz="2000" dirty="0"/>
              <a:t>As</a:t>
            </a:r>
            <a:r>
              <a:rPr lang="en-US" sz="2000" baseline="0" dirty="0"/>
              <a:t> I’ve reviewed:  </a:t>
            </a:r>
            <a:r>
              <a:rPr lang="en-US" sz="2000" dirty="0"/>
              <a:t>In November 2017, a law firm representing a lung transplant candidate filed suit in federal court challenging the lung distribution system that had been in place for several years. </a:t>
            </a:r>
          </a:p>
          <a:p>
            <a:endParaRPr lang="en-US" sz="2000" baseline="0" dirty="0"/>
          </a:p>
          <a:p>
            <a:r>
              <a:rPr lang="en-US" sz="2000" baseline="0" dirty="0"/>
              <a:t>Although this legal filing never came to a final legal decision, in the initial hearings, the federal judge was very sympathetic to that argument.  It didn’t come to a final decision because the Executive Committee decided, in the short term, to set a different local distribution unit of 250 miles instead of the DSA as the first unit of allocation.  Cited this practice as arbitrary and capricious…out of compliance with the Final Rule</a:t>
            </a:r>
          </a:p>
          <a:p>
            <a:endParaRPr lang="en-US" sz="2000" baseline="0" dirty="0"/>
          </a:p>
          <a:p>
            <a:r>
              <a:rPr lang="en-US" sz="2000" baseline="0" dirty="0"/>
              <a:t>In June 2018, a new law suit challenged the liver distribution system with the same arguments.  The allocation is different, but liver distribution still relies in part on the DSA and the region as components of the distribution policy.</a:t>
            </a:r>
          </a:p>
          <a:p>
            <a:endParaRPr lang="en-US" sz="2000" baseline="0" dirty="0"/>
          </a:p>
          <a:p>
            <a:r>
              <a:rPr lang="en-US" sz="2000" baseline="0" dirty="0"/>
              <a:t>That liver lawsuit is currently on hold – there is a stay until the December Board Meeting.</a:t>
            </a:r>
          </a:p>
          <a:p>
            <a:endParaRPr lang="en-US" sz="2000" baseline="0" dirty="0"/>
          </a:p>
          <a:p>
            <a:r>
              <a:rPr lang="en-US" sz="2000" baseline="0" dirty="0"/>
              <a:t>Finally, HRSA has advised us, in light of the liver filing, that they do not consider allocation policies based on the DSA or region to be compliant with the Final Rule.  They have directed the OPTN to develop policies in the short term that no longer rely on DSAs or regions, and we have provided HRSA with a timeline for addressing these policies.  </a:t>
            </a:r>
            <a:endParaRPr lang="en-US" sz="2000" dirty="0"/>
          </a:p>
        </p:txBody>
      </p:sp>
      <p:sp>
        <p:nvSpPr>
          <p:cNvPr id="4" name="Slide Number Placeholder 3"/>
          <p:cNvSpPr>
            <a:spLocks noGrp="1"/>
          </p:cNvSpPr>
          <p:nvPr>
            <p:ph type="sldNum" sz="quarter" idx="10"/>
          </p:nvPr>
        </p:nvSpPr>
        <p:spPr/>
        <p:txBody>
          <a:bodyPr/>
          <a:lstStyle/>
          <a:p>
            <a:fld id="{26E34781-6EDE-5B4E-B103-71F0AC490716}" type="slidenum">
              <a:rPr lang="en-US" smtClean="0"/>
              <a:t>40</a:t>
            </a:fld>
            <a:endParaRPr lang="en-US"/>
          </a:p>
        </p:txBody>
      </p:sp>
    </p:spTree>
    <p:extLst>
      <p:ext uri="{BB962C8B-B14F-4D97-AF65-F5344CB8AC3E}">
        <p14:creationId xmlns:p14="http://schemas.microsoft.com/office/powerpoint/2010/main" val="41589207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Based</a:t>
            </a:r>
            <a:r>
              <a:rPr lang="en-US" sz="2000" baseline="0" dirty="0">
                <a:effectLst/>
                <a:latin typeface="Arial" panose="020B0604020202020204" pitchFamily="34" charset="0"/>
                <a:ea typeface="Calibri" panose="020F0502020204030204" pitchFamily="34" charset="0"/>
                <a:cs typeface="Times New Roman" panose="02020603050405020304" pitchFamily="18" charset="0"/>
              </a:rPr>
              <a:t> on the principles the Board identified, we’re now seeking public comment on three potential distribution frameworks.  These frameworks are conceptual models for how our policies will be designed to meet the principles the Board has established. Ideally, we should have </a:t>
            </a:r>
            <a:r>
              <a:rPr lang="en-US" sz="2000" dirty="0">
                <a:effectLst/>
                <a:latin typeface="Arial" panose="020B0604020202020204" pitchFamily="34" charset="0"/>
                <a:ea typeface="Calibri" panose="020F0502020204030204" pitchFamily="34" charset="0"/>
                <a:cs typeface="Times New Roman" panose="02020603050405020304" pitchFamily="18" charset="0"/>
              </a:rPr>
              <a:t>a single common framework to be applied to all organ allocation policies. But </a:t>
            </a:r>
            <a:r>
              <a:rPr lang="en-US" sz="2000" baseline="0" dirty="0">
                <a:effectLst/>
                <a:latin typeface="Arial" panose="020B0604020202020204" pitchFamily="34" charset="0"/>
                <a:ea typeface="Calibri" panose="020F0502020204030204" pitchFamily="34" charset="0"/>
                <a:cs typeface="Times New Roman" panose="02020603050405020304" pitchFamily="18" charset="0"/>
              </a:rPr>
              <a:t>given the current emphasis on improving organ distribution, we may need to use different mechanisms that still meet our established principles as we continue to work toward a single framework in the future.</a:t>
            </a:r>
          </a:p>
          <a:p>
            <a:pPr marL="0" marR="0">
              <a:spcBef>
                <a:spcPts val="0"/>
              </a:spcBef>
              <a:spcAft>
                <a:spcPts val="600"/>
              </a:spcAft>
            </a:pPr>
            <a:endParaRPr lang="en-US" sz="2000" baseline="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The three frameworks out for public comment are:</a:t>
            </a:r>
          </a:p>
          <a:p>
            <a:pPr marL="342900" marR="0" lvl="0" indent="-342900">
              <a:spcBef>
                <a:spcPts val="0"/>
              </a:spcBef>
              <a:spcAft>
                <a:spcPts val="0"/>
              </a:spcAft>
              <a:buFont typeface="+mj-lt"/>
              <a:buAutoNum type="arabicPeriod"/>
            </a:pPr>
            <a:r>
              <a:rPr lang="en-US" sz="2000" dirty="0">
                <a:effectLst/>
                <a:latin typeface="Arial" panose="020B0604020202020204" pitchFamily="34" charset="0"/>
                <a:ea typeface="Calibri" panose="020F0502020204030204" pitchFamily="34" charset="0"/>
                <a:cs typeface="Times New Roman" panose="02020603050405020304" pitchFamily="18" charset="0"/>
              </a:rPr>
              <a:t>Organ Distribution Based on Fixed Distance from the Donor Hospital</a:t>
            </a:r>
          </a:p>
          <a:p>
            <a:pPr marL="342900" marR="0" lvl="0" indent="-342900">
              <a:spcBef>
                <a:spcPts val="0"/>
              </a:spcBef>
              <a:spcAft>
                <a:spcPts val="0"/>
              </a:spcAft>
              <a:buFont typeface="+mj-lt"/>
              <a:buAutoNum type="arabicPeriod"/>
            </a:pPr>
            <a:r>
              <a:rPr lang="en-US" sz="2000" dirty="0">
                <a:effectLst/>
                <a:latin typeface="Arial" panose="020B0604020202020204" pitchFamily="34" charset="0"/>
                <a:ea typeface="Calibri" panose="020F0502020204030204" pitchFamily="34" charset="0"/>
                <a:cs typeface="Times New Roman" panose="02020603050405020304" pitchFamily="18" charset="0"/>
              </a:rPr>
              <a:t>Organ Distribution Based on Mathematical Optimization</a:t>
            </a:r>
          </a:p>
          <a:p>
            <a:pPr marL="342900" marR="0" lvl="0" indent="-342900">
              <a:spcBef>
                <a:spcPts val="0"/>
              </a:spcBef>
              <a:spcAft>
                <a:spcPts val="600"/>
              </a:spcAft>
              <a:buFont typeface="+mj-lt"/>
              <a:buAutoNum type="arabicPeriod"/>
            </a:pPr>
            <a:r>
              <a:rPr lang="en-US" sz="2000" dirty="0">
                <a:effectLst/>
                <a:latin typeface="Arial" panose="020B0604020202020204" pitchFamily="34" charset="0"/>
                <a:ea typeface="Calibri" panose="020F0502020204030204" pitchFamily="34" charset="0"/>
                <a:cs typeface="Times New Roman" panose="02020603050405020304" pitchFamily="18" charset="0"/>
              </a:rPr>
              <a:t>Continuous</a:t>
            </a:r>
            <a:r>
              <a:rPr lang="en-US" sz="2000" baseline="0" dirty="0">
                <a:effectLst/>
                <a:latin typeface="Arial" panose="020B0604020202020204" pitchFamily="34" charset="0"/>
                <a:ea typeface="Calibri" panose="020F0502020204030204" pitchFamily="34" charset="0"/>
                <a:cs typeface="Times New Roman" panose="02020603050405020304" pitchFamily="18" charset="0"/>
              </a:rPr>
              <a:t> </a:t>
            </a:r>
            <a:r>
              <a:rPr lang="en-US" sz="2000" dirty="0">
                <a:effectLst/>
                <a:latin typeface="Arial" panose="020B0604020202020204" pitchFamily="34" charset="0"/>
                <a:ea typeface="Calibri" panose="020F0502020204030204" pitchFamily="34" charset="0"/>
                <a:cs typeface="Times New Roman" panose="02020603050405020304" pitchFamily="18" charset="0"/>
              </a:rPr>
              <a:t>Organ Distribution, where there aren’t any fixed geographic boundaries</a:t>
            </a:r>
          </a:p>
          <a:p>
            <a:endParaRPr lang="en-US" sz="2000" dirty="0"/>
          </a:p>
        </p:txBody>
      </p:sp>
      <p:sp>
        <p:nvSpPr>
          <p:cNvPr id="4" name="Slide Number Placeholder 3"/>
          <p:cNvSpPr>
            <a:spLocks noGrp="1"/>
          </p:cNvSpPr>
          <p:nvPr>
            <p:ph type="sldNum" sz="quarter" idx="10"/>
          </p:nvPr>
        </p:nvSpPr>
        <p:spPr/>
        <p:txBody>
          <a:bodyPr/>
          <a:lstStyle/>
          <a:p>
            <a:fld id="{26E34781-6EDE-5B4E-B103-71F0AC490716}" type="slidenum">
              <a:rPr lang="en-US" smtClean="0"/>
              <a:t>41</a:t>
            </a:fld>
            <a:endParaRPr lang="en-US" dirty="0"/>
          </a:p>
        </p:txBody>
      </p:sp>
    </p:spTree>
    <p:extLst>
      <p:ext uri="{BB962C8B-B14F-4D97-AF65-F5344CB8AC3E}">
        <p14:creationId xmlns:p14="http://schemas.microsoft.com/office/powerpoint/2010/main" val="13157786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6A01EF-0468-469F-9899-BF0C83A30719}" type="slidenum">
              <a:rPr lang="en-US" smtClean="0"/>
              <a:t>42</a:t>
            </a:fld>
            <a:endParaRPr lang="en-US"/>
          </a:p>
        </p:txBody>
      </p:sp>
    </p:spTree>
    <p:extLst>
      <p:ext uri="{BB962C8B-B14F-4D97-AF65-F5344CB8AC3E}">
        <p14:creationId xmlns:p14="http://schemas.microsoft.com/office/powerpoint/2010/main" val="33509739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6A01EF-0468-469F-9899-BF0C83A30719}" type="slidenum">
              <a:rPr lang="en-US" smtClean="0"/>
              <a:t>43</a:t>
            </a:fld>
            <a:endParaRPr lang="en-US"/>
          </a:p>
        </p:txBody>
      </p:sp>
    </p:spTree>
    <p:extLst>
      <p:ext uri="{BB962C8B-B14F-4D97-AF65-F5344CB8AC3E}">
        <p14:creationId xmlns:p14="http://schemas.microsoft.com/office/powerpoint/2010/main" val="33940231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Jump right in!</a:t>
            </a:r>
          </a:p>
        </p:txBody>
      </p:sp>
      <p:sp>
        <p:nvSpPr>
          <p:cNvPr id="4" name="Slide Number Placeholder 3"/>
          <p:cNvSpPr>
            <a:spLocks noGrp="1"/>
          </p:cNvSpPr>
          <p:nvPr>
            <p:ph type="sldNum" sz="quarter" idx="10"/>
          </p:nvPr>
        </p:nvSpPr>
        <p:spPr/>
        <p:txBody>
          <a:bodyPr/>
          <a:lstStyle/>
          <a:p>
            <a:fld id="{706A01EF-0468-469F-9899-BF0C83A30719}" type="slidenum">
              <a:rPr lang="en-US" smtClean="0"/>
              <a:t>44</a:t>
            </a:fld>
            <a:endParaRPr lang="en-US"/>
          </a:p>
        </p:txBody>
      </p:sp>
    </p:spTree>
    <p:extLst>
      <p:ext uri="{BB962C8B-B14F-4D97-AF65-F5344CB8AC3E}">
        <p14:creationId xmlns:p14="http://schemas.microsoft.com/office/powerpoint/2010/main" val="20415562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E34781-6EDE-5B4E-B103-71F0AC490716}" type="slidenum">
              <a:rPr lang="en-US" smtClean="0"/>
              <a:t>45</a:t>
            </a:fld>
            <a:endParaRPr lang="en-US"/>
          </a:p>
        </p:txBody>
      </p:sp>
    </p:spTree>
    <p:extLst>
      <p:ext uri="{BB962C8B-B14F-4D97-AF65-F5344CB8AC3E}">
        <p14:creationId xmlns:p14="http://schemas.microsoft.com/office/powerpoint/2010/main" val="27124277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t>As a reminder: </a:t>
            </a:r>
            <a:r>
              <a:rPr lang="en-US" sz="2000" dirty="0"/>
              <a:t>The Committee charge is very clear and limited to discussions and recommendations.</a:t>
            </a:r>
          </a:p>
          <a:p>
            <a:endParaRPr lang="en-US" sz="2000" dirty="0"/>
          </a:p>
          <a:p>
            <a:r>
              <a:rPr lang="en-US" sz="2000" dirty="0"/>
              <a:t>The charge for the Ad Hoc Committee on Geography is to:</a:t>
            </a:r>
          </a:p>
          <a:p>
            <a:pPr marL="173048" indent="-173048">
              <a:buFont typeface="Arial" panose="020B0604020202020204" pitchFamily="34" charset="0"/>
              <a:buChar char="•"/>
            </a:pPr>
            <a:r>
              <a:rPr lang="en-US" sz="2000" dirty="0"/>
              <a:t>Establish defined guiding principles for the use of geographic constraints in organ allocation</a:t>
            </a:r>
          </a:p>
          <a:p>
            <a:pPr marL="173048" indent="-173048">
              <a:buFont typeface="Arial" panose="020B0604020202020204" pitchFamily="34" charset="0"/>
              <a:buChar char="•"/>
            </a:pPr>
            <a:r>
              <a:rPr lang="en-US" sz="2000" dirty="0"/>
              <a:t>Review and recommend frameworks/models for incorporating geographic principles into allocation policies</a:t>
            </a:r>
          </a:p>
          <a:p>
            <a:pPr marL="173048" indent="-173048">
              <a:buFont typeface="Arial" panose="020B0604020202020204" pitchFamily="34" charset="0"/>
              <a:buChar char="•"/>
            </a:pPr>
            <a:r>
              <a:rPr lang="en-US" sz="2000" dirty="0"/>
              <a:t>Identify uniform concepts for organ specific allocation policies in light of the requirements of the OPTN Final Rule</a:t>
            </a:r>
          </a:p>
          <a:p>
            <a:pPr marL="230730" lvl="1"/>
            <a:endParaRPr lang="en-US" sz="2000" dirty="0"/>
          </a:p>
          <a:p>
            <a:pPr marL="0" lvl="0" indent="-226470"/>
            <a:r>
              <a:rPr lang="en-US" sz="2000" dirty="0"/>
              <a:t>Principles are to be used when defining geographic allocation units</a:t>
            </a:r>
          </a:p>
          <a:p>
            <a:pPr marL="230730" lvl="1"/>
            <a:endParaRPr lang="en-US" sz="2000" dirty="0"/>
          </a:p>
          <a:p>
            <a:pPr marL="0" lvl="0" indent="-226470"/>
            <a:r>
              <a:rPr lang="en-US" sz="2000" dirty="0"/>
              <a:t>Applied consistently and avoid creating constraints that inconsistently create arbitrary boundaries </a:t>
            </a:r>
          </a:p>
          <a:p>
            <a:pPr marL="0" lvl="0" indent="-226470"/>
            <a:endParaRPr lang="en-US" sz="2000" dirty="0"/>
          </a:p>
          <a:p>
            <a:pPr marL="0" lvl="0" indent="-226470"/>
            <a:r>
              <a:rPr lang="en-US" sz="2000" dirty="0"/>
              <a:t>Geography</a:t>
            </a:r>
            <a:r>
              <a:rPr lang="en-US" sz="2000" baseline="0" dirty="0"/>
              <a:t> Committee is meeting with every organ specific committee to ensure their ideas are in compliance with the Final Rule</a:t>
            </a:r>
            <a:endParaRPr lang="en-US" sz="2000" dirty="0"/>
          </a:p>
          <a:p>
            <a:r>
              <a:rPr lang="en-US" sz="2000" dirty="0"/>
              <a:t> </a:t>
            </a:r>
          </a:p>
          <a:p>
            <a:pPr defTabSz="461461">
              <a:defRPr/>
            </a:pPr>
            <a:endParaRPr lang="en-US" sz="2000" dirty="0"/>
          </a:p>
          <a:p>
            <a:endParaRPr lang="en-US" sz="2000" dirty="0"/>
          </a:p>
          <a:p>
            <a:pPr marL="173048" indent="-173048">
              <a:buFont typeface="Arial" panose="020B0604020202020204" pitchFamily="34" charset="0"/>
              <a:buChar char="•"/>
            </a:pPr>
            <a:endParaRPr lang="en-US" sz="2000" dirty="0"/>
          </a:p>
          <a:p>
            <a:endParaRPr lang="en-US" dirty="0"/>
          </a:p>
        </p:txBody>
      </p:sp>
      <p:sp>
        <p:nvSpPr>
          <p:cNvPr id="4" name="Slide Number Placeholder 3"/>
          <p:cNvSpPr>
            <a:spLocks noGrp="1"/>
          </p:cNvSpPr>
          <p:nvPr>
            <p:ph type="sldNum" sz="quarter" idx="10"/>
          </p:nvPr>
        </p:nvSpPr>
        <p:spPr/>
        <p:txBody>
          <a:bodyPr/>
          <a:lstStyle/>
          <a:p>
            <a:pPr defTabSz="461461">
              <a:defRPr/>
            </a:pPr>
            <a:fld id="{26E34781-6EDE-5B4E-B103-71F0AC490716}" type="slidenum">
              <a:rPr lang="en-US">
                <a:solidFill>
                  <a:prstClr val="black"/>
                </a:solidFill>
                <a:latin typeface="Calibri"/>
              </a:rPr>
              <a:pPr defTabSz="461461">
                <a:defRPr/>
              </a:pPr>
              <a:t>46</a:t>
            </a:fld>
            <a:endParaRPr lang="en-US" dirty="0">
              <a:solidFill>
                <a:prstClr val="black"/>
              </a:solidFill>
              <a:latin typeface="Calibri"/>
            </a:endParaRPr>
          </a:p>
        </p:txBody>
      </p:sp>
    </p:spTree>
    <p:extLst>
      <p:ext uri="{BB962C8B-B14F-4D97-AF65-F5344CB8AC3E}">
        <p14:creationId xmlns:p14="http://schemas.microsoft.com/office/powerpoint/2010/main" val="5361309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Committee</a:t>
            </a:r>
            <a:r>
              <a:rPr lang="en-US" sz="2000" baseline="0" dirty="0"/>
              <a:t> membership </a:t>
            </a:r>
            <a:endParaRPr lang="en-US" sz="2000" dirty="0"/>
          </a:p>
        </p:txBody>
      </p:sp>
      <p:sp>
        <p:nvSpPr>
          <p:cNvPr id="4" name="Slide Number Placeholder 3"/>
          <p:cNvSpPr>
            <a:spLocks noGrp="1"/>
          </p:cNvSpPr>
          <p:nvPr>
            <p:ph type="sldNum" sz="quarter" idx="10"/>
          </p:nvPr>
        </p:nvSpPr>
        <p:spPr/>
        <p:txBody>
          <a:bodyPr/>
          <a:lstStyle/>
          <a:p>
            <a:fld id="{706A01EF-0468-469F-9899-BF0C83A30719}" type="slidenum">
              <a:rPr lang="en-US" smtClean="0"/>
              <a:t>47</a:t>
            </a:fld>
            <a:endParaRPr lang="en-US"/>
          </a:p>
        </p:txBody>
      </p:sp>
    </p:spTree>
    <p:extLst>
      <p:ext uri="{BB962C8B-B14F-4D97-AF65-F5344CB8AC3E}">
        <p14:creationId xmlns:p14="http://schemas.microsoft.com/office/powerpoint/2010/main" val="38501249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These</a:t>
            </a:r>
            <a:r>
              <a:rPr lang="en-US" sz="2000" baseline="0" dirty="0"/>
              <a:t> are the p</a:t>
            </a:r>
            <a:r>
              <a:rPr lang="en-US" sz="2000" dirty="0"/>
              <a:t>rinciples</a:t>
            </a:r>
            <a:r>
              <a:rPr lang="en-US" sz="2000" baseline="0" dirty="0"/>
              <a:t> that were recommended by the Geography Committee and approved by the Board of Directors in June with a 32-5 vote.</a:t>
            </a:r>
          </a:p>
          <a:p>
            <a:endParaRPr lang="en-US" sz="2000" baseline="0" dirty="0"/>
          </a:p>
          <a:p>
            <a:r>
              <a:rPr lang="en-US" sz="2000" baseline="0" dirty="0"/>
              <a:t>Right now, Geography Committee is meeting with each organ specific committee to ensure that their proposals will be in keeping with the Final Rule.  Not a policy making entity….will go away with time.</a:t>
            </a:r>
          </a:p>
          <a:p>
            <a:endParaRPr lang="en-US" sz="2000" baseline="0" dirty="0"/>
          </a:p>
          <a:p>
            <a:endParaRPr lang="en-US" sz="2000" dirty="0"/>
          </a:p>
        </p:txBody>
      </p:sp>
      <p:sp>
        <p:nvSpPr>
          <p:cNvPr id="4" name="Slide Number Placeholder 3"/>
          <p:cNvSpPr>
            <a:spLocks noGrp="1"/>
          </p:cNvSpPr>
          <p:nvPr>
            <p:ph type="sldNum" sz="quarter" idx="10"/>
          </p:nvPr>
        </p:nvSpPr>
        <p:spPr/>
        <p:txBody>
          <a:bodyPr/>
          <a:lstStyle/>
          <a:p>
            <a:fld id="{706A01EF-0468-469F-9899-BF0C83A30719}" type="slidenum">
              <a:rPr lang="en-US" smtClean="0"/>
              <a:t>48</a:t>
            </a:fld>
            <a:endParaRPr lang="en-US"/>
          </a:p>
        </p:txBody>
      </p:sp>
    </p:spTree>
    <p:extLst>
      <p:ext uri="{BB962C8B-B14F-4D97-AF65-F5344CB8AC3E}">
        <p14:creationId xmlns:p14="http://schemas.microsoft.com/office/powerpoint/2010/main" val="25640691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If</a:t>
            </a:r>
            <a:r>
              <a:rPr lang="en-US" sz="2000" baseline="0" dirty="0"/>
              <a:t> you look at the principles, you can see that each principle relates to one of the Final Rule requirements that we talked about earlier.  </a:t>
            </a:r>
            <a:endParaRPr lang="en-US" sz="2000" dirty="0"/>
          </a:p>
        </p:txBody>
      </p:sp>
      <p:sp>
        <p:nvSpPr>
          <p:cNvPr id="4" name="Slide Number Placeholder 3"/>
          <p:cNvSpPr>
            <a:spLocks noGrp="1"/>
          </p:cNvSpPr>
          <p:nvPr>
            <p:ph type="sldNum" sz="quarter" idx="10"/>
          </p:nvPr>
        </p:nvSpPr>
        <p:spPr/>
        <p:txBody>
          <a:bodyPr/>
          <a:lstStyle/>
          <a:p>
            <a:fld id="{706A01EF-0468-469F-9899-BF0C83A30719}" type="slidenum">
              <a:rPr lang="en-US" smtClean="0"/>
              <a:t>49</a:t>
            </a:fld>
            <a:endParaRPr lang="en-US"/>
          </a:p>
        </p:txBody>
      </p:sp>
    </p:spTree>
    <p:extLst>
      <p:ext uri="{BB962C8B-B14F-4D97-AF65-F5344CB8AC3E}">
        <p14:creationId xmlns:p14="http://schemas.microsoft.com/office/powerpoint/2010/main" val="2536018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600" dirty="0"/>
              <a:t>Starting today’s update with follow-up</a:t>
            </a:r>
            <a:r>
              <a:rPr lang="en-US" sz="1600" baseline="0" dirty="0"/>
              <a:t> on a proposal from the last round of public comment where we received much feedback </a:t>
            </a:r>
          </a:p>
          <a:p>
            <a:pPr marL="342900" indent="-342900">
              <a:buFont typeface="Arial" panose="020B0604020202020204" pitchFamily="34" charset="0"/>
              <a:buChar char="•"/>
            </a:pPr>
            <a:endParaRPr lang="en-US" sz="1600" baseline="0" dirty="0"/>
          </a:p>
          <a:p>
            <a:pPr marL="342900" indent="-342900">
              <a:buFont typeface="Arial" panose="020B0604020202020204" pitchFamily="34" charset="0"/>
              <a:buChar char="•"/>
            </a:pPr>
            <a:r>
              <a:rPr lang="en-US" sz="1600" baseline="0" dirty="0"/>
              <a:t>In Spring PC cycle, the community told us that the idea of participation from a broader constituency was a good idea, but there were strong concerns with several elements of the proposal.  </a:t>
            </a:r>
          </a:p>
          <a:p>
            <a:pPr marL="342900" indent="-342900">
              <a:buFont typeface="Arial" panose="020B0604020202020204" pitchFamily="34" charset="0"/>
              <a:buChar char="•"/>
            </a:pPr>
            <a:endParaRPr lang="en-US" sz="1600" baseline="0" dirty="0"/>
          </a:p>
          <a:p>
            <a:pPr marL="342900" indent="-342900">
              <a:buFont typeface="Arial" panose="020B0604020202020204" pitchFamily="34" charset="0"/>
              <a:buChar char="•"/>
            </a:pPr>
            <a:r>
              <a:rPr lang="en-US" sz="1600" baseline="0" dirty="0"/>
              <a:t>Diminishing value of LD, </a:t>
            </a:r>
            <a:r>
              <a:rPr lang="en-US" sz="1600" baseline="0" dirty="0" err="1"/>
              <a:t>Peds</a:t>
            </a:r>
            <a:r>
              <a:rPr lang="en-US" sz="1600" baseline="0" dirty="0"/>
              <a:t>, Minority Affairs, Ethics losing their ability to sponsor policy proposals.  Additional concerns re: the communication management of much larger groups </a:t>
            </a:r>
          </a:p>
          <a:p>
            <a:pPr marL="342900" indent="-342900">
              <a:buFont typeface="Arial" panose="020B0604020202020204" pitchFamily="34" charset="0"/>
              <a:buChar char="•"/>
            </a:pPr>
            <a:r>
              <a:rPr lang="en-US" sz="1600" baseline="0" dirty="0"/>
              <a:t>We listened and moved to a Proof of Concept model to test drive the idea</a:t>
            </a:r>
            <a:endParaRPr lang="en-US" sz="1600" dirty="0"/>
          </a:p>
          <a:p>
            <a:pPr marL="171450" indent="-171450">
              <a:buFont typeface="Arial" panose="020B0604020202020204" pitchFamily="34" charset="0"/>
              <a:buChar char="•"/>
            </a:pPr>
            <a:endParaRPr lang="en-US" sz="1600" dirty="0"/>
          </a:p>
        </p:txBody>
      </p:sp>
      <p:sp>
        <p:nvSpPr>
          <p:cNvPr id="4" name="Slide Number Placeholder 3"/>
          <p:cNvSpPr>
            <a:spLocks noGrp="1"/>
          </p:cNvSpPr>
          <p:nvPr>
            <p:ph type="sldNum" sz="quarter" idx="10"/>
          </p:nvPr>
        </p:nvSpPr>
        <p:spPr/>
        <p:txBody>
          <a:bodyPr/>
          <a:lstStyle/>
          <a:p>
            <a:fld id="{706A01EF-0468-469F-9899-BF0C83A30719}" type="slidenum">
              <a:rPr lang="en-US" smtClean="0"/>
              <a:t>5</a:t>
            </a:fld>
            <a:endParaRPr lang="en-US"/>
          </a:p>
        </p:txBody>
      </p:sp>
    </p:spTree>
    <p:extLst>
      <p:ext uri="{BB962C8B-B14F-4D97-AF65-F5344CB8AC3E}">
        <p14:creationId xmlns:p14="http://schemas.microsoft.com/office/powerpoint/2010/main" val="37334340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686" lvl="0" indent="0">
              <a:buFont typeface="Arial" panose="020B0604020202020204" pitchFamily="34" charset="0"/>
              <a:buNone/>
            </a:pPr>
            <a:r>
              <a:rPr lang="en-US" sz="2000" dirty="0"/>
              <a:t>Before</a:t>
            </a:r>
            <a:r>
              <a:rPr lang="en-US" sz="2000" baseline="0" dirty="0"/>
              <a:t> I get into explaining the three frameworks, I’m guessing that many of you are wondering at least one of these two questions: </a:t>
            </a:r>
          </a:p>
          <a:p>
            <a:pPr marL="8686" lvl="0" indent="0">
              <a:buFont typeface="Arial" panose="020B0604020202020204" pitchFamily="34" charset="0"/>
              <a:buNone/>
            </a:pPr>
            <a:endParaRPr lang="en-US" sz="2000" baseline="0" dirty="0"/>
          </a:p>
          <a:p>
            <a:pPr marL="351586" lvl="0" indent="-342900">
              <a:buFont typeface="Arial" panose="020B0604020202020204" pitchFamily="34" charset="0"/>
              <a:buChar char="•"/>
            </a:pPr>
            <a:r>
              <a:rPr lang="en-US" sz="2000" baseline="0" dirty="0"/>
              <a:t>“</a:t>
            </a:r>
            <a:r>
              <a:rPr lang="en-US" sz="2000" dirty="0"/>
              <a:t>How can we ask Liver to adopt a framework </a:t>
            </a:r>
            <a:r>
              <a:rPr lang="en-US" sz="2000" i="1" dirty="0"/>
              <a:t>while</a:t>
            </a:r>
            <a:r>
              <a:rPr lang="en-US" sz="2000" dirty="0"/>
              <a:t> releasing 3 options for PC?”  or</a:t>
            </a:r>
          </a:p>
          <a:p>
            <a:pPr marL="351586" lvl="0" indent="-342900">
              <a:buFont typeface="Arial" panose="020B0604020202020204" pitchFamily="34" charset="0"/>
              <a:buChar char="•"/>
            </a:pPr>
            <a:r>
              <a:rPr lang="en-US" sz="2000" dirty="0"/>
              <a:t> </a:t>
            </a:r>
            <a:r>
              <a:rPr lang="en-US" sz="2000" baseline="0" dirty="0"/>
              <a:t>“W</a:t>
            </a:r>
            <a:r>
              <a:rPr lang="en-US" sz="2000" dirty="0"/>
              <a:t>ill we need to quickly change the distribution policies as soon as the Board adopts a preferred distribution framework?</a:t>
            </a:r>
          </a:p>
          <a:p>
            <a:pPr marL="8686" lvl="0" indent="0">
              <a:buFont typeface="Arial" panose="020B0604020202020204" pitchFamily="34" charset="0"/>
              <a:buNone/>
            </a:pPr>
            <a:endParaRPr lang="en-US" sz="2000" dirty="0"/>
          </a:p>
          <a:p>
            <a:pPr marL="192081" lvl="0" indent="-174708">
              <a:buFont typeface="Arial" panose="020B0604020202020204" pitchFamily="34" charset="0"/>
              <a:buChar char="•"/>
            </a:pPr>
            <a:r>
              <a:rPr lang="en-US" sz="2000" dirty="0"/>
              <a:t>The broad purpose for a </a:t>
            </a:r>
            <a:r>
              <a:rPr lang="en-US" sz="2000" i="1" dirty="0"/>
              <a:t>consistent</a:t>
            </a:r>
            <a:r>
              <a:rPr lang="en-US" sz="2000" dirty="0"/>
              <a:t> framework is long term efficiency as opposed to addressing an imminent, legal risk. So we don't need to all switch to a consistent framework rapidly.</a:t>
            </a:r>
          </a:p>
          <a:p>
            <a:pPr marL="192081" lvl="0" indent="-174708">
              <a:buFont typeface="Arial" panose="020B0604020202020204" pitchFamily="34" charset="0"/>
              <a:buChar char="•"/>
            </a:pPr>
            <a:endParaRPr lang="en-US" sz="2000" dirty="0"/>
          </a:p>
          <a:p>
            <a:pPr marL="192081" lvl="0" indent="-174708">
              <a:buFont typeface="Arial" panose="020B0604020202020204" pitchFamily="34" charset="0"/>
              <a:buChar char="•"/>
            </a:pPr>
            <a:r>
              <a:rPr lang="en-US" sz="2000" dirty="0"/>
              <a:t>That said, we have a potential legal risk facing us</a:t>
            </a:r>
            <a:r>
              <a:rPr lang="en-US" sz="2000" b="1" dirty="0"/>
              <a:t> right now </a:t>
            </a:r>
            <a:r>
              <a:rPr lang="en-US" sz="2000" dirty="0"/>
              <a:t>by using DSAs and regions. That’s why we’ve charged all of the organ committees with moving toward </a:t>
            </a:r>
            <a:r>
              <a:rPr lang="en-US" sz="2000" i="1" dirty="0"/>
              <a:t>one</a:t>
            </a:r>
            <a:r>
              <a:rPr lang="en-US" sz="2000" dirty="0"/>
              <a:t> of the three frameworks.</a:t>
            </a:r>
          </a:p>
          <a:p>
            <a:pPr marL="192081" lvl="0" indent="-174708">
              <a:buFont typeface="Arial" panose="020B0604020202020204" pitchFamily="34" charset="0"/>
              <a:buChar char="•"/>
            </a:pPr>
            <a:endParaRPr lang="en-US" sz="2000" dirty="0"/>
          </a:p>
          <a:p>
            <a:pPr marL="192081" lvl="0" indent="-174708">
              <a:buFont typeface="Arial" panose="020B0604020202020204" pitchFamily="34" charset="0"/>
              <a:buChar char="•"/>
            </a:pPr>
            <a:r>
              <a:rPr lang="en-US" sz="2000" dirty="0"/>
              <a:t>Committees do, however, frequently make changes to the allocation policies.  We are always going to have tweaks, and as we review data and make future changes, we’ll have a guidepost that all the committees can work toward. </a:t>
            </a:r>
          </a:p>
          <a:p>
            <a:pPr marL="657968" lvl="1" indent="-174708">
              <a:buFont typeface="Arial" panose="020B0604020202020204" pitchFamily="34" charset="0"/>
              <a:buChar char="•"/>
            </a:pPr>
            <a:r>
              <a:rPr lang="en-US" sz="2000" dirty="0"/>
              <a:t>For example, if cliffs are bad, we’ll all take a similar approach to smoothing out cliffs. </a:t>
            </a:r>
          </a:p>
          <a:p>
            <a:pPr marL="192081" lvl="0" indent="-174708">
              <a:buFont typeface="Arial" panose="020B0604020202020204" pitchFamily="34" charset="0"/>
              <a:buChar char="•"/>
            </a:pPr>
            <a:endParaRPr lang="en-US" sz="2000" dirty="0"/>
          </a:p>
          <a:p>
            <a:pPr marL="192081" lvl="0" indent="-174708">
              <a:buFont typeface="Arial" panose="020B0604020202020204" pitchFamily="34" charset="0"/>
              <a:buChar char="•"/>
            </a:pPr>
            <a:r>
              <a:rPr lang="en-US" sz="2000" dirty="0"/>
              <a:t>In any event, none of those can happen overnight so we will need to prioritize the work.</a:t>
            </a:r>
          </a:p>
          <a:p>
            <a:pPr marL="649281" lvl="1" indent="-174708">
              <a:buFont typeface="Arial" panose="020B0604020202020204" pitchFamily="34" charset="0"/>
              <a:buChar char="•"/>
            </a:pPr>
            <a:endParaRPr lang="en-US" sz="2000" dirty="0"/>
          </a:p>
          <a:p>
            <a:pPr marL="192081" lvl="0" indent="-174708">
              <a:buFont typeface="Arial" panose="020B0604020202020204" pitchFamily="34" charset="0"/>
              <a:buChar char="•"/>
            </a:pPr>
            <a:r>
              <a:rPr lang="en-US" sz="2000" dirty="0"/>
              <a:t>I’ll be explaining</a:t>
            </a:r>
            <a:r>
              <a:rPr lang="en-US" sz="2000" baseline="0" dirty="0"/>
              <a:t> the three frameworks in a bit, but I would encourage you to go to the Transplant Pro web site and watch the 8 minute video.  </a:t>
            </a:r>
            <a:endParaRPr lang="en-US" sz="2000" dirty="0"/>
          </a:p>
        </p:txBody>
      </p:sp>
      <p:sp>
        <p:nvSpPr>
          <p:cNvPr id="4" name="Slide Number Placeholder 3"/>
          <p:cNvSpPr>
            <a:spLocks noGrp="1"/>
          </p:cNvSpPr>
          <p:nvPr>
            <p:ph type="sldNum" sz="quarter" idx="10"/>
          </p:nvPr>
        </p:nvSpPr>
        <p:spPr/>
        <p:txBody>
          <a:bodyPr/>
          <a:lstStyle/>
          <a:p>
            <a:pPr defTabSz="465887">
              <a:defRPr/>
            </a:pPr>
            <a:fld id="{26E34781-6EDE-5B4E-B103-71F0AC490716}" type="slidenum">
              <a:rPr lang="en-US">
                <a:solidFill>
                  <a:prstClr val="black"/>
                </a:solidFill>
                <a:latin typeface="Calibri"/>
              </a:rPr>
              <a:pPr defTabSz="465887">
                <a:defRPr/>
              </a:pPr>
              <a:t>50</a:t>
            </a:fld>
            <a:endParaRPr lang="en-US" dirty="0">
              <a:solidFill>
                <a:prstClr val="black"/>
              </a:solidFill>
              <a:latin typeface="Calibri"/>
            </a:endParaRPr>
          </a:p>
        </p:txBody>
      </p:sp>
    </p:spTree>
    <p:extLst>
      <p:ext uri="{BB962C8B-B14F-4D97-AF65-F5344CB8AC3E}">
        <p14:creationId xmlns:p14="http://schemas.microsoft.com/office/powerpoint/2010/main" val="30589830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r>
              <a:rPr lang="en-US" sz="2000" dirty="0">
                <a:latin typeface="Arial" panose="020B0604020202020204" pitchFamily="34" charset="0"/>
                <a:ea typeface="Calibri" panose="020F0502020204030204" pitchFamily="34" charset="0"/>
                <a:cs typeface="Times New Roman" panose="02020603050405020304" pitchFamily="18" charset="0"/>
              </a:rPr>
              <a:t>In addition to the principles,</a:t>
            </a:r>
            <a:r>
              <a:rPr lang="en-US" sz="2000" baseline="0" dirty="0">
                <a:latin typeface="Arial" panose="020B0604020202020204" pitchFamily="34" charset="0"/>
                <a:ea typeface="Calibri" panose="020F0502020204030204" pitchFamily="34" charset="0"/>
                <a:cs typeface="Times New Roman" panose="02020603050405020304" pitchFamily="18" charset="0"/>
              </a:rPr>
              <a:t> t</a:t>
            </a:r>
            <a:r>
              <a:rPr lang="en-US" sz="2000" dirty="0">
                <a:latin typeface="Arial" panose="020B0604020202020204" pitchFamily="34" charset="0"/>
                <a:ea typeface="Calibri" panose="020F0502020204030204" pitchFamily="34" charset="0"/>
                <a:cs typeface="Times New Roman" panose="02020603050405020304" pitchFamily="18" charset="0"/>
              </a:rPr>
              <a:t>he Committee also identified three frameworks for geographic distribution that it finds to be consistent with the principles and with the Final Rule.</a:t>
            </a:r>
          </a:p>
          <a:p>
            <a:pPr>
              <a:spcAft>
                <a:spcPts val="611"/>
              </a:spcAft>
            </a:pP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spcAft>
                <a:spcPts val="611"/>
              </a:spcAft>
            </a:pPr>
            <a:r>
              <a:rPr lang="en-US" sz="2000" dirty="0">
                <a:latin typeface="Arial" panose="020B0604020202020204" pitchFamily="34" charset="0"/>
                <a:ea typeface="Calibri" panose="020F0502020204030204" pitchFamily="34" charset="0"/>
                <a:cs typeface="Times New Roman" panose="02020603050405020304" pitchFamily="18" charset="0"/>
              </a:rPr>
              <a:t>Today and through Public Comment, the community is being asked to discuss the merits of the three frameworks.  You</a:t>
            </a:r>
            <a:r>
              <a:rPr lang="en-US" sz="2000" baseline="0" dirty="0">
                <a:latin typeface="Arial" panose="020B0604020202020204" pitchFamily="34" charset="0"/>
                <a:ea typeface="Calibri" panose="020F0502020204030204" pitchFamily="34" charset="0"/>
                <a:cs typeface="Times New Roman" panose="02020603050405020304" pitchFamily="18" charset="0"/>
              </a:rPr>
              <a:t> are also encourage to provide written comments on-line.   </a:t>
            </a:r>
            <a:r>
              <a:rPr lang="en-US" sz="2000" dirty="0">
                <a:latin typeface="Arial" panose="020B0604020202020204" pitchFamily="34" charset="0"/>
                <a:ea typeface="Calibri" panose="020F0502020204030204" pitchFamily="34" charset="0"/>
                <a:cs typeface="Times New Roman" panose="02020603050405020304" pitchFamily="18" charset="0"/>
              </a:rPr>
              <a:t> </a:t>
            </a:r>
          </a:p>
          <a:p>
            <a:pPr>
              <a:spcAft>
                <a:spcPts val="611"/>
              </a:spcAft>
            </a:pP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spcAft>
                <a:spcPts val="611"/>
              </a:spcAft>
            </a:pPr>
            <a:r>
              <a:rPr lang="en-US" sz="2000" dirty="0">
                <a:latin typeface="Arial" panose="020B0604020202020204" pitchFamily="34" charset="0"/>
                <a:ea typeface="Calibri" panose="020F0502020204030204" pitchFamily="34" charset="0"/>
                <a:cs typeface="Times New Roman" panose="02020603050405020304" pitchFamily="18" charset="0"/>
              </a:rPr>
              <a:t>The Committee recommends that the OPTN would be best served by adopting a single common framework to be applied to all organ allocation policies. Even within a common framework, each organ would have medically determined factors that apply specifically to that organ.  It’s important to note that the Geography Committee is not proposing policy – that responsibility remains squarely with the organ specific committees. </a:t>
            </a:r>
          </a:p>
          <a:p>
            <a:pPr>
              <a:spcAft>
                <a:spcPts val="611"/>
              </a:spcAft>
            </a:pP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spcAft>
                <a:spcPts val="611"/>
              </a:spcAft>
            </a:pPr>
            <a:r>
              <a:rPr lang="en-US" sz="2000" dirty="0">
                <a:latin typeface="Arial" panose="020B0604020202020204" pitchFamily="34" charset="0"/>
                <a:ea typeface="Calibri" panose="020F0502020204030204" pitchFamily="34" charset="0"/>
                <a:cs typeface="Times New Roman" panose="02020603050405020304" pitchFamily="18" charset="0"/>
              </a:rPr>
              <a:t>The three frameworks identified by the Committee are:</a:t>
            </a:r>
          </a:p>
          <a:p>
            <a:pPr marL="349415" indent="-349415">
              <a:buFont typeface="+mj-lt"/>
              <a:buAutoNum type="arabicPeriod"/>
            </a:pPr>
            <a:r>
              <a:rPr lang="en-US" sz="2000" dirty="0">
                <a:latin typeface="Arial" panose="020B0604020202020204" pitchFamily="34" charset="0"/>
                <a:ea typeface="Calibri" panose="020F0502020204030204" pitchFamily="34" charset="0"/>
                <a:cs typeface="Times New Roman" panose="02020603050405020304" pitchFamily="18" charset="0"/>
              </a:rPr>
              <a:t>Organ Distribution Based on Fixed Distance from the Donor Hospital</a:t>
            </a:r>
          </a:p>
          <a:p>
            <a:pPr marL="349415" indent="-349415">
              <a:buFont typeface="+mj-lt"/>
              <a:buAutoNum type="arabicPeriod"/>
            </a:pPr>
            <a:r>
              <a:rPr lang="en-US" sz="2000" dirty="0">
                <a:latin typeface="Arial" panose="020B0604020202020204" pitchFamily="34" charset="0"/>
                <a:ea typeface="Calibri" panose="020F0502020204030204" pitchFamily="34" charset="0"/>
                <a:cs typeface="Times New Roman" panose="02020603050405020304" pitchFamily="18" charset="0"/>
              </a:rPr>
              <a:t>Organ Distribution Based on Mathematical Optimization</a:t>
            </a:r>
          </a:p>
          <a:p>
            <a:pPr marL="349415" indent="-349415">
              <a:spcAft>
                <a:spcPts val="611"/>
              </a:spcAft>
              <a:buFont typeface="+mj-lt"/>
              <a:buAutoNum type="arabicPeriod"/>
            </a:pPr>
            <a:r>
              <a:rPr lang="en-US" sz="2000" dirty="0">
                <a:latin typeface="Arial" panose="020B0604020202020204" pitchFamily="34" charset="0"/>
                <a:ea typeface="Calibri" panose="020F0502020204030204" pitchFamily="34" charset="0"/>
                <a:cs typeface="Times New Roman" panose="02020603050405020304" pitchFamily="18" charset="0"/>
              </a:rPr>
              <a:t>Continuous Distribution of Organs</a:t>
            </a:r>
          </a:p>
          <a:p>
            <a:pPr marL="349415" indent="-349415">
              <a:spcAft>
                <a:spcPts val="611"/>
              </a:spcAft>
              <a:buFont typeface="+mj-lt"/>
              <a:buAutoNum type="arabicPeriod"/>
            </a:pPr>
            <a:endParaRPr lang="en-US" sz="2000" dirty="0">
              <a:latin typeface="Arial" panose="020B0604020202020204" pitchFamily="34" charset="0"/>
              <a:ea typeface="Calibri" panose="020F0502020204030204" pitchFamily="34" charset="0"/>
              <a:cs typeface="Times New Roman" panose="02020603050405020304" pitchFamily="18" charset="0"/>
            </a:endParaRPr>
          </a:p>
          <a:p>
            <a:pPr marL="349415" indent="-349415">
              <a:spcAft>
                <a:spcPts val="611"/>
              </a:spcAft>
              <a:buFont typeface="+mj-lt"/>
              <a:buAutoNum type="arabicPeriod"/>
            </a:pPr>
            <a:r>
              <a:rPr lang="en-US" sz="2000" dirty="0">
                <a:latin typeface="Arial" panose="020B0604020202020204" pitchFamily="34" charset="0"/>
                <a:ea typeface="Calibri" panose="020F0502020204030204" pitchFamily="34" charset="0"/>
                <a:cs typeface="Times New Roman" panose="02020603050405020304" pitchFamily="18" charset="0"/>
              </a:rPr>
              <a:t>IF ASKED:  13 distribution frameworks were reviewed (3 met parameters), 19 principles</a:t>
            </a:r>
            <a:r>
              <a:rPr lang="en-US" sz="2000" baseline="0" dirty="0">
                <a:latin typeface="Arial" panose="020B0604020202020204" pitchFamily="34" charset="0"/>
                <a:ea typeface="Calibri" panose="020F0502020204030204" pitchFamily="34" charset="0"/>
                <a:cs typeface="Times New Roman" panose="02020603050405020304" pitchFamily="18" charset="0"/>
              </a:rPr>
              <a:t> discussed (5 accepted)</a:t>
            </a:r>
            <a:endParaRPr lang="en-US" sz="2000" dirty="0">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defTabSz="465887">
              <a:defRPr/>
            </a:pPr>
            <a:fld id="{26E34781-6EDE-5B4E-B103-71F0AC490716}" type="slidenum">
              <a:rPr lang="en-US">
                <a:solidFill>
                  <a:prstClr val="black"/>
                </a:solidFill>
                <a:latin typeface="Calibri"/>
              </a:rPr>
              <a:pPr defTabSz="465887">
                <a:defRPr/>
              </a:pPr>
              <a:t>51</a:t>
            </a:fld>
            <a:endParaRPr lang="en-US" dirty="0">
              <a:solidFill>
                <a:prstClr val="black"/>
              </a:solidFill>
              <a:latin typeface="Calibri"/>
            </a:endParaRPr>
          </a:p>
        </p:txBody>
      </p:sp>
    </p:spTree>
    <p:extLst>
      <p:ext uri="{BB962C8B-B14F-4D97-AF65-F5344CB8AC3E}">
        <p14:creationId xmlns:p14="http://schemas.microsoft.com/office/powerpoint/2010/main" val="15245268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0" i="0" kern="1200" dirty="0">
                <a:solidFill>
                  <a:schemeClr val="tx1"/>
                </a:solidFill>
                <a:effectLst/>
                <a:latin typeface="+mn-lt"/>
                <a:ea typeface="+mn-ea"/>
                <a:cs typeface="+mn-cs"/>
              </a:rPr>
              <a:t>OK…again,</a:t>
            </a:r>
            <a:r>
              <a:rPr lang="en-US" sz="2000" b="0" i="0" kern="1200" baseline="0" dirty="0">
                <a:solidFill>
                  <a:schemeClr val="tx1"/>
                </a:solidFill>
                <a:effectLst/>
                <a:latin typeface="+mn-lt"/>
                <a:ea typeface="+mn-ea"/>
                <a:cs typeface="+mn-cs"/>
              </a:rPr>
              <a:t> bear with me as I walk though!  </a:t>
            </a:r>
            <a:endParaRPr lang="en-US" sz="2000" b="0" i="0" kern="1200" dirty="0">
              <a:solidFill>
                <a:schemeClr val="tx1"/>
              </a:solidFill>
              <a:effectLst/>
              <a:latin typeface="+mn-lt"/>
              <a:ea typeface="+mn-ea"/>
              <a:cs typeface="+mn-cs"/>
            </a:endParaRPr>
          </a:p>
          <a:p>
            <a:endParaRPr lang="en-US" sz="2000" b="0" i="0" kern="1200" dirty="0">
              <a:solidFill>
                <a:schemeClr val="tx1"/>
              </a:solidFill>
              <a:effectLst/>
              <a:latin typeface="+mn-lt"/>
              <a:ea typeface="+mn-ea"/>
              <a:cs typeface="+mn-cs"/>
            </a:endParaRPr>
          </a:p>
          <a:p>
            <a:r>
              <a:rPr lang="en-US" sz="2000" b="0" i="0" kern="1200" dirty="0">
                <a:solidFill>
                  <a:schemeClr val="tx1"/>
                </a:solidFill>
                <a:effectLst/>
                <a:latin typeface="+mn-lt"/>
                <a:ea typeface="+mn-ea"/>
                <a:cs typeface="+mn-cs"/>
              </a:rPr>
              <a:t>This framework creates fixed geographic areas based on the distance between the donor hospital and the transplant candidate’s hospital. While local matches may receive priority, this approach may also allow wider distribution for other characteristics such as medical urgency.</a:t>
            </a:r>
          </a:p>
          <a:p>
            <a:endParaRPr lang="en-US" sz="2000" b="0" i="0" kern="1200" dirty="0">
              <a:solidFill>
                <a:schemeClr val="tx1"/>
              </a:solidFill>
              <a:effectLst/>
              <a:latin typeface="+mn-lt"/>
              <a:ea typeface="+mn-ea"/>
              <a:cs typeface="+mn-cs"/>
            </a:endParaRPr>
          </a:p>
          <a:p>
            <a:pPr marL="171450" indent="-171450" fontAlgn="base">
              <a:buFont typeface="Arial" panose="020B0604020202020204" pitchFamily="34" charset="0"/>
              <a:buChar char="•"/>
            </a:pPr>
            <a:r>
              <a:rPr lang="en-US" sz="2000" b="0" i="0" kern="1200" dirty="0">
                <a:solidFill>
                  <a:schemeClr val="tx1"/>
                </a:solidFill>
                <a:effectLst/>
                <a:latin typeface="+mn-lt"/>
                <a:ea typeface="+mn-ea"/>
                <a:cs typeface="+mn-cs"/>
              </a:rPr>
              <a:t>In this example, the donor hospital is located between and relatively close to transplant hospitals B and E. </a:t>
            </a:r>
          </a:p>
          <a:p>
            <a:pPr marL="171450" indent="-171450" fontAlgn="base">
              <a:buFont typeface="Arial" panose="020B0604020202020204" pitchFamily="34" charset="0"/>
              <a:buChar char="•"/>
            </a:pPr>
            <a:endParaRPr lang="en-US" sz="2000" b="0" i="0" kern="1200" dirty="0">
              <a:solidFill>
                <a:schemeClr val="tx1"/>
              </a:solidFill>
              <a:effectLst/>
              <a:latin typeface="+mn-lt"/>
              <a:ea typeface="+mn-ea"/>
              <a:cs typeface="+mn-cs"/>
            </a:endParaRPr>
          </a:p>
          <a:p>
            <a:pPr marL="171450" indent="-171450" fontAlgn="base">
              <a:buFont typeface="Arial" panose="020B0604020202020204" pitchFamily="34" charset="0"/>
              <a:buChar char="•"/>
            </a:pPr>
            <a:r>
              <a:rPr lang="en-US" sz="2000" b="0" i="0" kern="1200" dirty="0">
                <a:solidFill>
                  <a:schemeClr val="tx1"/>
                </a:solidFill>
                <a:effectLst/>
                <a:latin typeface="+mn-lt"/>
                <a:ea typeface="+mn-ea"/>
                <a:cs typeface="+mn-cs"/>
              </a:rPr>
              <a:t>Candidates at hospitals B and E are within the first proximity circle. </a:t>
            </a:r>
          </a:p>
          <a:p>
            <a:pPr marL="171450" indent="-171450" fontAlgn="base">
              <a:buFont typeface="Arial" panose="020B0604020202020204" pitchFamily="34" charset="0"/>
              <a:buChar char="•"/>
            </a:pPr>
            <a:endParaRPr lang="en-US" sz="2000" b="0" i="0" kern="1200" dirty="0">
              <a:solidFill>
                <a:schemeClr val="tx1"/>
              </a:solidFill>
              <a:effectLst/>
              <a:latin typeface="+mn-lt"/>
              <a:ea typeface="+mn-ea"/>
              <a:cs typeface="+mn-cs"/>
            </a:endParaRPr>
          </a:p>
          <a:p>
            <a:pPr marL="171450" indent="-171450" fontAlgn="base">
              <a:buFont typeface="Arial" panose="020B0604020202020204" pitchFamily="34" charset="0"/>
              <a:buChar char="•"/>
            </a:pPr>
            <a:r>
              <a:rPr lang="en-US" sz="2000" b="0" i="0" kern="1200" dirty="0">
                <a:solidFill>
                  <a:schemeClr val="tx1"/>
                </a:solidFill>
                <a:effectLst/>
                <a:latin typeface="+mn-lt"/>
                <a:ea typeface="+mn-ea"/>
                <a:cs typeface="+mn-cs"/>
              </a:rPr>
              <a:t>Candidates at transplant hospitals A, C and D are in a wider circle. </a:t>
            </a:r>
          </a:p>
          <a:p>
            <a:pPr marL="171450" indent="-171450" fontAlgn="base">
              <a:buFont typeface="Arial" panose="020B0604020202020204" pitchFamily="34" charset="0"/>
              <a:buChar char="•"/>
            </a:pPr>
            <a:endParaRPr lang="en-US" sz="2000" b="0" i="0" kern="1200" dirty="0">
              <a:solidFill>
                <a:schemeClr val="tx1"/>
              </a:solidFill>
              <a:effectLst/>
              <a:latin typeface="+mn-lt"/>
              <a:ea typeface="+mn-ea"/>
              <a:cs typeface="+mn-cs"/>
            </a:endParaRPr>
          </a:p>
          <a:p>
            <a:pPr marL="171450" indent="-171450" fontAlgn="base">
              <a:buFont typeface="Arial" panose="020B0604020202020204" pitchFamily="34" charset="0"/>
              <a:buChar char="•"/>
            </a:pPr>
            <a:r>
              <a:rPr lang="en-US" sz="2000" b="0" i="0" kern="1200" dirty="0">
                <a:solidFill>
                  <a:schemeClr val="tx1"/>
                </a:solidFill>
                <a:effectLst/>
                <a:latin typeface="+mn-lt"/>
                <a:ea typeface="+mn-ea"/>
                <a:cs typeface="+mn-cs"/>
              </a:rPr>
              <a:t>If there are no major differences in urgency between candidates at any of the hospitals, the local candidates at hospitals B or E would appear on a match run before those in the wider circle. </a:t>
            </a:r>
          </a:p>
          <a:p>
            <a:pPr marL="171450" indent="-171450" fontAlgn="base">
              <a:buFont typeface="Arial" panose="020B0604020202020204" pitchFamily="34" charset="0"/>
              <a:buChar char="•"/>
            </a:pPr>
            <a:endParaRPr lang="en-US" sz="2000" b="0" i="0" kern="1200" dirty="0">
              <a:solidFill>
                <a:schemeClr val="tx1"/>
              </a:solidFill>
              <a:effectLst/>
              <a:latin typeface="+mn-lt"/>
              <a:ea typeface="+mn-ea"/>
              <a:cs typeface="+mn-cs"/>
            </a:endParaRPr>
          </a:p>
          <a:p>
            <a:pPr marL="171450" indent="-171450" fontAlgn="base">
              <a:buFont typeface="Arial" panose="020B0604020202020204" pitchFamily="34" charset="0"/>
              <a:buChar char="•"/>
            </a:pPr>
            <a:r>
              <a:rPr lang="en-US" sz="2000" b="0" i="0" kern="1200" dirty="0">
                <a:solidFill>
                  <a:schemeClr val="tx1"/>
                </a:solidFill>
                <a:effectLst/>
                <a:latin typeface="+mn-lt"/>
                <a:ea typeface="+mn-ea"/>
                <a:cs typeface="+mn-cs"/>
              </a:rPr>
              <a:t>But if a candidate at hospital C is considerably sicker than any at hospital B or E, the system could prioritize that candidate ahead of more local candidates.</a:t>
            </a:r>
          </a:p>
          <a:p>
            <a:endParaRPr lang="en-US" sz="2000" b="0" i="0" kern="1200" dirty="0">
              <a:solidFill>
                <a:schemeClr val="tx1"/>
              </a:solidFill>
              <a:effectLst/>
              <a:latin typeface="+mn-lt"/>
              <a:ea typeface="+mn-ea"/>
              <a:cs typeface="+mn-cs"/>
            </a:endParaRPr>
          </a:p>
          <a:p>
            <a:r>
              <a:rPr lang="en-US" sz="2000" b="1" i="0" kern="1200" dirty="0">
                <a:solidFill>
                  <a:schemeClr val="tx1"/>
                </a:solidFill>
                <a:effectLst/>
                <a:latin typeface="+mn-lt"/>
                <a:ea typeface="+mn-ea"/>
                <a:cs typeface="+mn-cs"/>
              </a:rPr>
              <a:t>ADVANTAGES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dirty="0">
                <a:solidFill>
                  <a:schemeClr val="tx1"/>
                </a:solidFill>
                <a:effectLst/>
                <a:latin typeface="+mn-lt"/>
                <a:ea typeface="+mn-ea"/>
                <a:cs typeface="+mn-cs"/>
              </a:rPr>
              <a:t>Easy</a:t>
            </a:r>
            <a:r>
              <a:rPr lang="en-US" sz="2000" kern="1200" baseline="0" dirty="0">
                <a:solidFill>
                  <a:schemeClr val="tx1"/>
                </a:solidFill>
                <a:effectLst/>
                <a:latin typeface="+mn-lt"/>
                <a:ea typeface="+mn-ea"/>
                <a:cs typeface="+mn-cs"/>
              </a:rPr>
              <a:t> to explain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dirty="0">
                <a:solidFill>
                  <a:schemeClr val="tx1"/>
                </a:solidFill>
                <a:effectLst/>
                <a:latin typeface="+mn-lt"/>
                <a:ea typeface="+mn-ea"/>
                <a:cs typeface="+mn-cs"/>
              </a:rPr>
              <a:t>Allows you to consider organ-specific constraints such as travel time.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dirty="0">
                <a:solidFill>
                  <a:schemeClr val="tx1"/>
                </a:solidFill>
                <a:effectLst/>
                <a:latin typeface="+mn-lt"/>
                <a:ea typeface="+mn-ea"/>
                <a:cs typeface="+mn-cs"/>
              </a:rPr>
              <a:t>Extends distribution to a larger area – this means medically urgent patients across a broader area could receive an organ.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tx1"/>
                </a:solidFill>
                <a:effectLst/>
                <a:latin typeface="+mn-lt"/>
                <a:ea typeface="+mn-ea"/>
                <a:cs typeface="+mn-cs"/>
              </a:rPr>
              <a:t>DISADVANTAGES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dirty="0">
                <a:solidFill>
                  <a:schemeClr val="tx1"/>
                </a:solidFill>
                <a:effectLst/>
                <a:latin typeface="+mn-lt"/>
                <a:ea typeface="+mn-ea"/>
                <a:cs typeface="+mn-cs"/>
              </a:rPr>
              <a:t>However the proximity is determined, it uses fixed boundaries.  As a result, two candidates who have similar matching characteristics and level of medical urgency may be treated very differently because they fall in different zones, even though they may be just a few miles apart.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dirty="0">
                <a:solidFill>
                  <a:schemeClr val="tx1"/>
                </a:solidFill>
                <a:effectLst/>
                <a:latin typeface="+mn-lt"/>
                <a:ea typeface="+mn-ea"/>
                <a:cs typeface="+mn-cs"/>
              </a:rPr>
              <a:t>Also, there are differences in population density from one area of the country to another.  This may mean that circles of the same size across the country could result in having a higher or lower number of potential candidates within the zones.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B40E0169-329A-4487-94DD-AC7C3A86EFEA}" type="slidenum">
              <a:rPr lang="en-US" smtClean="0"/>
              <a:t>52</a:t>
            </a:fld>
            <a:endParaRPr lang="en-US"/>
          </a:p>
        </p:txBody>
      </p:sp>
    </p:spTree>
    <p:extLst>
      <p:ext uri="{BB962C8B-B14F-4D97-AF65-F5344CB8AC3E}">
        <p14:creationId xmlns:p14="http://schemas.microsoft.com/office/powerpoint/2010/main" val="9415957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2000" b="0" i="0" kern="1200" dirty="0">
                <a:solidFill>
                  <a:schemeClr val="tx1"/>
                </a:solidFill>
                <a:effectLst/>
                <a:latin typeface="+mn-lt"/>
                <a:ea typeface="+mn-ea"/>
                <a:cs typeface="+mn-cs"/>
              </a:rPr>
              <a:t>Mathematical optimization can be used to establish distribution boundaries. </a:t>
            </a:r>
          </a:p>
          <a:p>
            <a:pPr marL="171450" indent="-171450">
              <a:buFont typeface="Arial" panose="020B0604020202020204" pitchFamily="34" charset="0"/>
              <a:buChar char="•"/>
            </a:pPr>
            <a:endParaRPr lang="en-US" sz="20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2000" b="0" i="0" kern="1200" dirty="0">
                <a:solidFill>
                  <a:schemeClr val="tx1"/>
                </a:solidFill>
                <a:effectLst/>
                <a:latin typeface="+mn-lt"/>
                <a:ea typeface="+mn-ea"/>
                <a:cs typeface="+mn-cs"/>
              </a:rPr>
              <a:t>The boundaries are based on a statistical formula designed to achieve the best results for one or more specific goals, such as having a consistent ratio of donors to potential recipients within each distribution area. </a:t>
            </a:r>
          </a:p>
          <a:p>
            <a:pPr marL="171450" indent="-171450">
              <a:buFont typeface="Arial" panose="020B0604020202020204" pitchFamily="34" charset="0"/>
              <a:buChar char="•"/>
            </a:pPr>
            <a:endParaRPr lang="en-US" sz="20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2000" b="0" i="0" kern="1200" dirty="0">
                <a:solidFill>
                  <a:schemeClr val="tx1"/>
                </a:solidFill>
                <a:effectLst/>
                <a:latin typeface="+mn-lt"/>
                <a:ea typeface="+mn-ea"/>
                <a:cs typeface="+mn-cs"/>
              </a:rPr>
              <a:t>Distribution areas could range from a limited number of large districts to a relatively large number of localized neighborhoods. Their shape could also be customized to account for unique issues of demographics, geography or clinical factors. Neighborhood boundaries could overlap if the factors used to calculate them share common characteristics, thus an individual transplant hospital may be in more than one neighborhood.</a:t>
            </a:r>
          </a:p>
          <a:p>
            <a:endParaRPr lang="en-US" sz="2000" b="0" i="0" kern="1200" baseline="0" dirty="0">
              <a:solidFill>
                <a:schemeClr val="tx1"/>
              </a:solidFill>
              <a:effectLst/>
              <a:latin typeface="+mn-lt"/>
              <a:ea typeface="+mn-ea"/>
              <a:cs typeface="+mn-cs"/>
            </a:endParaRPr>
          </a:p>
          <a:p>
            <a:pPr fontAlgn="base"/>
            <a:r>
              <a:rPr lang="en-US" sz="2000" b="1" i="0" kern="1200" dirty="0">
                <a:solidFill>
                  <a:schemeClr val="tx1"/>
                </a:solidFill>
                <a:effectLst/>
                <a:latin typeface="+mn-lt"/>
                <a:ea typeface="+mn-ea"/>
                <a:cs typeface="+mn-cs"/>
              </a:rPr>
              <a:t>Limited number of large districts</a:t>
            </a:r>
          </a:p>
          <a:p>
            <a:pPr marL="285750" indent="-285750" fontAlgn="base">
              <a:buFont typeface="Arial" panose="020B0604020202020204" pitchFamily="34" charset="0"/>
              <a:buChar char="•"/>
            </a:pPr>
            <a:r>
              <a:rPr lang="en-US" sz="2000" b="0" i="0" kern="1200" dirty="0">
                <a:solidFill>
                  <a:schemeClr val="tx1"/>
                </a:solidFill>
                <a:effectLst/>
                <a:latin typeface="+mn-lt"/>
                <a:ea typeface="+mn-ea"/>
                <a:cs typeface="+mn-cs"/>
              </a:rPr>
              <a:t>In this example transplant hospitals A, B and D are in one distribution district, with hospitals C and E in a separate district.</a:t>
            </a:r>
          </a:p>
          <a:p>
            <a:endParaRPr lang="en-US" sz="2000" baseline="0" dirty="0"/>
          </a:p>
          <a:p>
            <a:pPr fontAlgn="base"/>
            <a:r>
              <a:rPr lang="en-US" sz="2000" b="1" i="0" kern="1200" dirty="0">
                <a:solidFill>
                  <a:schemeClr val="tx1"/>
                </a:solidFill>
                <a:effectLst/>
                <a:latin typeface="+mn-lt"/>
                <a:ea typeface="+mn-ea"/>
                <a:cs typeface="+mn-cs"/>
              </a:rPr>
              <a:t>Larger number of localized neighborhoods</a:t>
            </a:r>
          </a:p>
          <a:p>
            <a:pPr marL="171450" indent="-171450" fontAlgn="base">
              <a:buFont typeface="Arial" panose="020B0604020202020204" pitchFamily="34" charset="0"/>
              <a:buChar char="•"/>
            </a:pPr>
            <a:r>
              <a:rPr lang="en-US" sz="2000" b="0" i="0" kern="1200" dirty="0">
                <a:solidFill>
                  <a:schemeClr val="tx1"/>
                </a:solidFill>
                <a:effectLst/>
                <a:latin typeface="+mn-lt"/>
                <a:ea typeface="+mn-ea"/>
                <a:cs typeface="+mn-cs"/>
              </a:rPr>
              <a:t>Using a neighborhood approach, hospitals A and B and B and E are in common neighborhoods, while hospitals in C and D are in separate neighborhoods. </a:t>
            </a:r>
          </a:p>
          <a:p>
            <a:pPr marL="171450" indent="-171450" fontAlgn="base">
              <a:buFont typeface="Arial" panose="020B0604020202020204" pitchFamily="34" charset="0"/>
              <a:buChar char="•"/>
            </a:pPr>
            <a:r>
              <a:rPr lang="en-US" sz="2000" b="0" i="0" kern="1200" dirty="0">
                <a:solidFill>
                  <a:schemeClr val="tx1"/>
                </a:solidFill>
                <a:effectLst/>
                <a:latin typeface="+mn-lt"/>
                <a:ea typeface="+mn-ea"/>
                <a:cs typeface="+mn-cs"/>
              </a:rPr>
              <a:t>Candidates at hospital B may thus appear as local matches in either neighborhood the hospital shares with A or E.</a:t>
            </a:r>
          </a:p>
          <a:p>
            <a:pPr fontAlgn="base"/>
            <a:endParaRPr lang="en-US" sz="2000" b="0" i="0" kern="1200" dirty="0">
              <a:solidFill>
                <a:schemeClr val="tx1"/>
              </a:solidFill>
              <a:effectLst/>
              <a:latin typeface="+mn-lt"/>
              <a:ea typeface="+mn-ea"/>
              <a:cs typeface="+mn-cs"/>
            </a:endParaRPr>
          </a:p>
          <a:p>
            <a:pPr fontAlgn="base"/>
            <a:r>
              <a:rPr lang="en-US" sz="2000" b="1" i="0" kern="1200" dirty="0">
                <a:solidFill>
                  <a:schemeClr val="tx1"/>
                </a:solidFill>
                <a:effectLst/>
                <a:latin typeface="+mn-lt"/>
                <a:ea typeface="+mn-ea"/>
                <a:cs typeface="+mn-cs"/>
              </a:rPr>
              <a:t>ADVANTAGES</a:t>
            </a:r>
          </a:p>
          <a:p>
            <a:pPr marL="285750" indent="-285750">
              <a:buFont typeface="Arial" panose="020B0604020202020204" pitchFamily="34" charset="0"/>
              <a:buChar char="•"/>
            </a:pPr>
            <a:r>
              <a:rPr lang="en-US" sz="2000" kern="1200" dirty="0">
                <a:solidFill>
                  <a:schemeClr val="tx1"/>
                </a:solidFill>
                <a:effectLst/>
                <a:latin typeface="+mn-lt"/>
                <a:ea typeface="+mn-ea"/>
                <a:cs typeface="+mn-cs"/>
              </a:rPr>
              <a:t>Provides consistent results</a:t>
            </a:r>
          </a:p>
          <a:p>
            <a:pPr marL="285750" indent="-285750">
              <a:buFont typeface="Arial" panose="020B0604020202020204" pitchFamily="34" charset="0"/>
              <a:buChar char="•"/>
            </a:pPr>
            <a:r>
              <a:rPr lang="en-US" sz="2000" kern="1200" dirty="0">
                <a:solidFill>
                  <a:schemeClr val="tx1"/>
                </a:solidFill>
                <a:effectLst/>
                <a:latin typeface="+mn-lt"/>
                <a:ea typeface="+mn-ea"/>
                <a:cs typeface="+mn-cs"/>
              </a:rPr>
              <a:t>Can be monitored and scaled according to objective criteria.</a:t>
            </a:r>
          </a:p>
          <a:p>
            <a:pPr fontAlgn="base"/>
            <a:endParaRPr lang="en-US" sz="2000" b="0" i="0" kern="1200" dirty="0">
              <a:solidFill>
                <a:schemeClr val="tx1"/>
              </a:solidFill>
              <a:effectLst/>
              <a:latin typeface="+mn-lt"/>
              <a:ea typeface="+mn-ea"/>
              <a:cs typeface="+mn-cs"/>
            </a:endParaRPr>
          </a:p>
          <a:p>
            <a:pPr fontAlgn="base"/>
            <a:r>
              <a:rPr lang="en-US" sz="2000" b="1" i="0" kern="1200" dirty="0">
                <a:solidFill>
                  <a:schemeClr val="tx1"/>
                </a:solidFill>
                <a:effectLst/>
                <a:latin typeface="+mn-lt"/>
                <a:ea typeface="+mn-ea"/>
                <a:cs typeface="+mn-cs"/>
              </a:rPr>
              <a:t>DISADVANTAGES</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2000" kern="1200" dirty="0">
                <a:solidFill>
                  <a:schemeClr val="tx1"/>
                </a:solidFill>
                <a:effectLst/>
                <a:latin typeface="+mn-lt"/>
                <a:ea typeface="+mn-ea"/>
                <a:cs typeface="+mn-cs"/>
              </a:rPr>
              <a:t>In order to account for differences in population or other characteristics, the boundaries may be complex and may not be as uniform in some areas of the country as they are in others.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2000" kern="1200" dirty="0">
                <a:solidFill>
                  <a:schemeClr val="tx1"/>
                </a:solidFill>
                <a:effectLst/>
                <a:latin typeface="+mn-lt"/>
                <a:ea typeface="+mn-ea"/>
                <a:cs typeface="+mn-cs"/>
              </a:rPr>
              <a:t>This system establishes a fixed boundary</a:t>
            </a:r>
            <a:r>
              <a:rPr lang="en-US" sz="2000" kern="1200" baseline="0" dirty="0">
                <a:solidFill>
                  <a:schemeClr val="tx1"/>
                </a:solidFill>
                <a:effectLst/>
                <a:latin typeface="+mn-lt"/>
                <a:ea typeface="+mn-ea"/>
                <a:cs typeface="+mn-cs"/>
              </a:rPr>
              <a:t> - t</a:t>
            </a:r>
            <a:r>
              <a:rPr lang="en-US" sz="2000" kern="1200" dirty="0">
                <a:solidFill>
                  <a:schemeClr val="tx1"/>
                </a:solidFill>
                <a:effectLst/>
                <a:latin typeface="+mn-lt"/>
                <a:ea typeface="+mn-ea"/>
                <a:cs typeface="+mn-cs"/>
              </a:rPr>
              <a:t>hus, it may treat two patients with similar medical needs and characteristics differently when they are local to each other but are listed at different hospitals that cross a boundary.</a:t>
            </a:r>
          </a:p>
          <a:p>
            <a:pPr fontAlgn="base"/>
            <a:endParaRPr lang="en-US" sz="1800" b="0" i="0" kern="1200" dirty="0">
              <a:solidFill>
                <a:schemeClr val="tx1"/>
              </a:solidFill>
              <a:effectLst/>
              <a:latin typeface="+mn-lt"/>
              <a:ea typeface="+mn-ea"/>
              <a:cs typeface="+mn-cs"/>
            </a:endParaRPr>
          </a:p>
          <a:p>
            <a:endParaRPr lang="en-US" sz="1800"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6A01EF-0468-469F-9899-BF0C83A3071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99496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2000" b="0" i="0" kern="1200" dirty="0">
                <a:solidFill>
                  <a:schemeClr val="tx1"/>
                </a:solidFill>
                <a:effectLst/>
                <a:latin typeface="+mn-lt"/>
                <a:ea typeface="+mn-ea"/>
                <a:cs typeface="+mn-cs"/>
              </a:rPr>
              <a:t>Organs can be distributed to candidates using a statistical formula that combines important clinical factors, such as medical urgency and likelihood of graft survival, along with proximity to the donor location. </a:t>
            </a:r>
          </a:p>
          <a:p>
            <a:pPr marL="171450" indent="-171450">
              <a:buFont typeface="Arial" panose="020B0604020202020204" pitchFamily="34" charset="0"/>
              <a:buChar char="•"/>
            </a:pPr>
            <a:endParaRPr lang="en-US" sz="20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2000" b="0" i="0" kern="1200" dirty="0">
                <a:solidFill>
                  <a:schemeClr val="tx1"/>
                </a:solidFill>
                <a:effectLst/>
                <a:latin typeface="+mn-lt"/>
                <a:ea typeface="+mn-ea"/>
                <a:cs typeface="+mn-cs"/>
              </a:rPr>
              <a:t>Using this approach, all candidates would receive a relative distribution score, but there would be no absolute geographic boundary. Candidates who best meet the combination of factors receive the highest priority.</a:t>
            </a:r>
          </a:p>
          <a:p>
            <a:endParaRPr lang="en-US" sz="2000" b="0" i="0" kern="1200" dirty="0">
              <a:solidFill>
                <a:schemeClr val="tx1"/>
              </a:solidFill>
              <a:effectLst/>
              <a:latin typeface="+mn-lt"/>
              <a:ea typeface="+mn-ea"/>
              <a:cs typeface="+mn-cs"/>
            </a:endParaRPr>
          </a:p>
          <a:p>
            <a:pPr fontAlgn="base"/>
            <a:r>
              <a:rPr lang="en-US" sz="2000" b="1" i="0" kern="1200" dirty="0">
                <a:solidFill>
                  <a:schemeClr val="tx1"/>
                </a:solidFill>
                <a:effectLst/>
                <a:latin typeface="+mn-lt"/>
                <a:ea typeface="+mn-ea"/>
                <a:cs typeface="+mn-cs"/>
              </a:rPr>
              <a:t>No fixed boundaries</a:t>
            </a:r>
          </a:p>
          <a:p>
            <a:pPr marL="171450" indent="-171450" fontAlgn="base">
              <a:buFont typeface="Arial" panose="020B0604020202020204" pitchFamily="34" charset="0"/>
              <a:buChar char="•"/>
            </a:pPr>
            <a:r>
              <a:rPr lang="en-US" sz="2000" b="0" i="0" kern="1200" dirty="0">
                <a:solidFill>
                  <a:schemeClr val="tx1"/>
                </a:solidFill>
                <a:effectLst/>
                <a:latin typeface="+mn-lt"/>
                <a:ea typeface="+mn-ea"/>
                <a:cs typeface="+mn-cs"/>
              </a:rPr>
              <a:t>In this example, there are no fixed boundaries between transplant hospitals. </a:t>
            </a:r>
          </a:p>
          <a:p>
            <a:pPr marL="171450" indent="-171450" fontAlgn="base">
              <a:buFont typeface="Arial" panose="020B0604020202020204" pitchFamily="34" charset="0"/>
              <a:buChar char="•"/>
            </a:pPr>
            <a:r>
              <a:rPr lang="en-US" sz="2000" b="0" i="0" kern="1200" dirty="0">
                <a:solidFill>
                  <a:schemeClr val="tx1"/>
                </a:solidFill>
                <a:effectLst/>
                <a:latin typeface="+mn-lt"/>
                <a:ea typeface="+mn-ea"/>
                <a:cs typeface="+mn-cs"/>
              </a:rPr>
              <a:t>The donor hospital is closest to Hospitals A and B, so candidates at those two hospitals receive some points for proximity.  </a:t>
            </a:r>
            <a:r>
              <a:rPr lang="en-US" sz="2000" b="1" i="0" kern="1200" dirty="0">
                <a:solidFill>
                  <a:schemeClr val="tx1"/>
                </a:solidFill>
                <a:effectLst/>
                <a:latin typeface="+mn-lt"/>
                <a:ea typeface="+mn-ea"/>
                <a:cs typeface="+mn-cs"/>
              </a:rPr>
              <a:t>(Green Box)</a:t>
            </a:r>
          </a:p>
          <a:p>
            <a:pPr marL="171450" indent="-171450" fontAlgn="base">
              <a:buFont typeface="Arial" panose="020B0604020202020204" pitchFamily="34" charset="0"/>
              <a:buChar char="•"/>
            </a:pPr>
            <a:r>
              <a:rPr lang="en-US" sz="2000" b="0" i="0" kern="1200" dirty="0">
                <a:solidFill>
                  <a:schemeClr val="tx1"/>
                </a:solidFill>
                <a:effectLst/>
                <a:latin typeface="+mn-lt"/>
                <a:ea typeface="+mn-ea"/>
                <a:cs typeface="+mn-cs"/>
              </a:rPr>
              <a:t>Hospitals A, C, D and E all have candidates who are a close biologic match.  </a:t>
            </a:r>
            <a:r>
              <a:rPr lang="en-US" sz="2000" b="1" i="0" kern="1200" dirty="0">
                <a:solidFill>
                  <a:schemeClr val="tx1"/>
                </a:solidFill>
                <a:effectLst/>
                <a:latin typeface="+mn-lt"/>
                <a:ea typeface="+mn-ea"/>
                <a:cs typeface="+mn-cs"/>
              </a:rPr>
              <a:t>(Orange Box)</a:t>
            </a:r>
          </a:p>
          <a:p>
            <a:pPr marL="171450" indent="-171450" fontAlgn="base">
              <a:buFont typeface="Arial" panose="020B0604020202020204" pitchFamily="34" charset="0"/>
              <a:buChar char="•"/>
            </a:pPr>
            <a:r>
              <a:rPr lang="en-US" sz="2000" b="0" i="0" kern="1200" dirty="0">
                <a:solidFill>
                  <a:schemeClr val="tx1"/>
                </a:solidFill>
                <a:effectLst/>
                <a:latin typeface="+mn-lt"/>
                <a:ea typeface="+mn-ea"/>
                <a:cs typeface="+mn-cs"/>
              </a:rPr>
              <a:t>Hospitals D and E both have candidates with elevated medical urgency, with Hospital D having the most urgent candidate.  </a:t>
            </a:r>
            <a:r>
              <a:rPr lang="en-US" sz="2000" b="1" i="0" kern="1200" dirty="0">
                <a:solidFill>
                  <a:schemeClr val="tx1"/>
                </a:solidFill>
                <a:effectLst/>
                <a:latin typeface="+mn-lt"/>
                <a:ea typeface="+mn-ea"/>
                <a:cs typeface="+mn-cs"/>
              </a:rPr>
              <a:t>(Blue Box)</a:t>
            </a:r>
          </a:p>
          <a:p>
            <a:endParaRPr lang="en-US" sz="2000" dirty="0"/>
          </a:p>
          <a:p>
            <a:pPr fontAlgn="base"/>
            <a:r>
              <a:rPr lang="en-US" sz="2000" b="1" i="0" kern="1200" dirty="0">
                <a:solidFill>
                  <a:schemeClr val="tx1"/>
                </a:solidFill>
                <a:effectLst/>
                <a:latin typeface="+mn-lt"/>
                <a:ea typeface="+mn-ea"/>
                <a:cs typeface="+mn-cs"/>
              </a:rPr>
              <a:t>Combination of factors (See Bar Graph)</a:t>
            </a:r>
          </a:p>
          <a:p>
            <a:pPr marL="285750" indent="-285750" fontAlgn="base">
              <a:buFont typeface="Arial" panose="020B0604020202020204" pitchFamily="34" charset="0"/>
              <a:buChar char="•"/>
            </a:pPr>
            <a:r>
              <a:rPr lang="en-US" sz="2000" b="0" i="0" kern="1200" dirty="0">
                <a:solidFill>
                  <a:schemeClr val="tx1"/>
                </a:solidFill>
                <a:effectLst/>
                <a:latin typeface="+mn-lt"/>
                <a:ea typeface="+mn-ea"/>
                <a:cs typeface="+mn-cs"/>
              </a:rPr>
              <a:t>When these various factors are combined, a candidate at Hospital D would appear first on the match. </a:t>
            </a:r>
          </a:p>
          <a:p>
            <a:pPr marL="285750" indent="-285750" fontAlgn="base">
              <a:buFont typeface="Arial" panose="020B0604020202020204" pitchFamily="34" charset="0"/>
              <a:buChar char="•"/>
            </a:pPr>
            <a:r>
              <a:rPr lang="en-US" sz="2000" b="0" i="0" kern="1200" dirty="0">
                <a:solidFill>
                  <a:schemeClr val="tx1"/>
                </a:solidFill>
                <a:effectLst/>
                <a:latin typeface="+mn-lt"/>
                <a:ea typeface="+mn-ea"/>
                <a:cs typeface="+mn-cs"/>
              </a:rPr>
              <a:t>This candidate receives no proximity points but ranks strongly based on medical urgency and biologic compatibility. </a:t>
            </a:r>
          </a:p>
          <a:p>
            <a:pPr marL="285750" indent="-285750" fontAlgn="base">
              <a:buFont typeface="Arial" panose="020B0604020202020204" pitchFamily="34" charset="0"/>
              <a:buChar char="•"/>
            </a:pPr>
            <a:r>
              <a:rPr lang="en-US" sz="2000" b="0" i="0" kern="1200" dirty="0">
                <a:solidFill>
                  <a:schemeClr val="tx1"/>
                </a:solidFill>
                <a:effectLst/>
                <a:latin typeface="+mn-lt"/>
                <a:ea typeface="+mn-ea"/>
                <a:cs typeface="+mn-cs"/>
              </a:rPr>
              <a:t>The candidate appearing next on the match is at Hospital A, with a combination of priority for proximity and biological compatibility. </a:t>
            </a:r>
          </a:p>
          <a:p>
            <a:pPr marL="285750" indent="-285750" fontAlgn="base">
              <a:buFont typeface="Arial" panose="020B0604020202020204" pitchFamily="34" charset="0"/>
              <a:buChar char="•"/>
            </a:pPr>
            <a:r>
              <a:rPr lang="en-US" sz="2000" b="0" i="0" kern="1200" dirty="0">
                <a:solidFill>
                  <a:schemeClr val="tx1"/>
                </a:solidFill>
                <a:effectLst/>
                <a:latin typeface="+mn-lt"/>
                <a:ea typeface="+mn-ea"/>
                <a:cs typeface="+mn-cs"/>
              </a:rPr>
              <a:t>Candidates at the other three hospitals appear lower on the match according to how strongly they match on the combined factors.</a:t>
            </a:r>
          </a:p>
          <a:p>
            <a:pPr fontAlgn="base"/>
            <a:endParaRPr lang="en-US" sz="2000" b="0" i="0" kern="1200" dirty="0">
              <a:solidFill>
                <a:schemeClr val="tx1"/>
              </a:solidFill>
              <a:effectLst/>
              <a:latin typeface="+mn-lt"/>
              <a:ea typeface="+mn-ea"/>
              <a:cs typeface="+mn-cs"/>
            </a:endParaRPr>
          </a:p>
          <a:p>
            <a:r>
              <a:rPr lang="en-US" sz="2000" b="1" kern="1200" dirty="0">
                <a:solidFill>
                  <a:schemeClr val="tx1"/>
                </a:solidFill>
                <a:effectLst/>
                <a:latin typeface="+mn-lt"/>
                <a:ea typeface="+mn-ea"/>
                <a:cs typeface="+mn-cs"/>
              </a:rPr>
              <a:t>ADVANTAGES</a:t>
            </a:r>
          </a:p>
          <a:p>
            <a:pPr marL="285750" indent="-285750">
              <a:buFont typeface="Arial" panose="020B0604020202020204" pitchFamily="34" charset="0"/>
              <a:buChar char="•"/>
            </a:pPr>
            <a:r>
              <a:rPr lang="en-US" sz="2000" kern="1200" dirty="0">
                <a:solidFill>
                  <a:schemeClr val="tx1"/>
                </a:solidFill>
                <a:effectLst/>
                <a:latin typeface="+mn-lt"/>
                <a:ea typeface="+mn-ea"/>
                <a:cs typeface="+mn-cs"/>
              </a:rPr>
              <a:t>Without a specific boundary, two patients who are similar to each other in suitability and proximity would be treated much the same way.  </a:t>
            </a:r>
          </a:p>
          <a:p>
            <a:pPr marL="285750" indent="-285750">
              <a:buFont typeface="Arial" panose="020B0604020202020204" pitchFamily="34" charset="0"/>
              <a:buChar char="•"/>
            </a:pPr>
            <a:r>
              <a:rPr lang="en-US" sz="2000" kern="1200" dirty="0">
                <a:solidFill>
                  <a:schemeClr val="tx1"/>
                </a:solidFill>
                <a:effectLst/>
                <a:latin typeface="+mn-lt"/>
                <a:ea typeface="+mn-ea"/>
                <a:cs typeface="+mn-cs"/>
              </a:rPr>
              <a:t>The model used to calculate priority would consider specific clinical characteristics about the organ and the candidate</a:t>
            </a:r>
            <a:r>
              <a:rPr lang="en-US" sz="2000" kern="1200" baseline="0" dirty="0">
                <a:solidFill>
                  <a:schemeClr val="tx1"/>
                </a:solidFill>
                <a:effectLst/>
                <a:latin typeface="+mn-lt"/>
                <a:ea typeface="+mn-ea"/>
                <a:cs typeface="+mn-cs"/>
              </a:rPr>
              <a:t> - t</a:t>
            </a:r>
            <a:r>
              <a:rPr lang="en-US" sz="2000" kern="1200" dirty="0">
                <a:solidFill>
                  <a:schemeClr val="tx1"/>
                </a:solidFill>
                <a:effectLst/>
                <a:latin typeface="+mn-lt"/>
                <a:ea typeface="+mn-ea"/>
                <a:cs typeface="+mn-cs"/>
              </a:rPr>
              <a:t>his would make it more likely that organ offers would be matched more efficiently with candidates.</a:t>
            </a:r>
          </a:p>
          <a:p>
            <a:pPr marL="285750" indent="-285750">
              <a:buFont typeface="Arial" panose="020B0604020202020204" pitchFamily="34" charset="0"/>
              <a:buChar char="•"/>
            </a:pPr>
            <a:r>
              <a:rPr lang="en-US" sz="2000" kern="1200" dirty="0">
                <a:solidFill>
                  <a:schemeClr val="tx1"/>
                </a:solidFill>
                <a:effectLst/>
                <a:latin typeface="+mn-lt"/>
                <a:ea typeface="+mn-ea"/>
                <a:cs typeface="+mn-cs"/>
              </a:rPr>
              <a:t>Candidates in highest medical need may receive priority regardless of proximity to the donor hospital.</a:t>
            </a:r>
          </a:p>
          <a:p>
            <a:endParaRPr lang="en-US" sz="2000" kern="1200" dirty="0">
              <a:solidFill>
                <a:schemeClr val="tx1"/>
              </a:solidFill>
              <a:effectLst/>
              <a:latin typeface="+mn-lt"/>
              <a:ea typeface="+mn-ea"/>
              <a:cs typeface="+mn-cs"/>
            </a:endParaRPr>
          </a:p>
          <a:p>
            <a:r>
              <a:rPr lang="en-US" sz="2000" b="1" kern="1200" dirty="0">
                <a:solidFill>
                  <a:schemeClr val="tx1"/>
                </a:solidFill>
                <a:effectLst/>
                <a:latin typeface="+mn-lt"/>
                <a:ea typeface="+mn-ea"/>
                <a:cs typeface="+mn-cs"/>
              </a:rPr>
              <a:t>DISADVANTAGES</a:t>
            </a:r>
          </a:p>
          <a:p>
            <a:pPr marL="285750" indent="-285750">
              <a:buFont typeface="Arial" panose="020B0604020202020204" pitchFamily="34" charset="0"/>
              <a:buChar char="•"/>
            </a:pPr>
            <a:r>
              <a:rPr lang="en-US" sz="2000" kern="1200" dirty="0">
                <a:solidFill>
                  <a:schemeClr val="tx1"/>
                </a:solidFill>
                <a:effectLst/>
                <a:latin typeface="+mn-lt"/>
                <a:ea typeface="+mn-ea"/>
                <a:cs typeface="+mn-cs"/>
              </a:rPr>
              <a:t>The formula may not be as easy to understand</a:t>
            </a:r>
            <a:r>
              <a:rPr lang="en-US" sz="2000" kern="1200" baseline="0" dirty="0">
                <a:solidFill>
                  <a:schemeClr val="tx1"/>
                </a:solidFill>
                <a:effectLst/>
                <a:latin typeface="+mn-lt"/>
                <a:ea typeface="+mn-ea"/>
                <a:cs typeface="+mn-cs"/>
              </a:rPr>
              <a:t> and explain</a:t>
            </a:r>
            <a:r>
              <a:rPr lang="en-US" sz="2000" kern="1200" dirty="0">
                <a:solidFill>
                  <a:schemeClr val="tx1"/>
                </a:solidFill>
                <a:effectLst/>
                <a:latin typeface="+mn-lt"/>
                <a:ea typeface="+mn-ea"/>
                <a:cs typeface="+mn-cs"/>
              </a:rPr>
              <a:t>.  </a:t>
            </a:r>
          </a:p>
          <a:p>
            <a:pPr marL="285750" indent="-285750">
              <a:buFont typeface="Arial" panose="020B0604020202020204" pitchFamily="34" charset="0"/>
              <a:buChar char="•"/>
            </a:pPr>
            <a:r>
              <a:rPr lang="en-US" sz="2000" kern="1200" dirty="0">
                <a:solidFill>
                  <a:schemeClr val="tx1"/>
                </a:solidFill>
                <a:effectLst/>
                <a:latin typeface="+mn-lt"/>
                <a:ea typeface="+mn-ea"/>
                <a:cs typeface="+mn-cs"/>
              </a:rPr>
              <a:t>May not produce concentrated matches in a way as predictable to clinicians as other frameworks may be. </a:t>
            </a:r>
          </a:p>
          <a:p>
            <a:pPr fontAlgn="base"/>
            <a:endParaRPr lang="en-US" sz="18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E34781-6EDE-5B4E-B103-71F0AC49071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3072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6A01EF-0468-469F-9899-BF0C83A30719}" type="slidenum">
              <a:rPr lang="en-US" smtClean="0"/>
              <a:t>55</a:t>
            </a:fld>
            <a:endParaRPr lang="en-US"/>
          </a:p>
        </p:txBody>
      </p:sp>
    </p:spTree>
    <p:extLst>
      <p:ext uri="{BB962C8B-B14F-4D97-AF65-F5344CB8AC3E}">
        <p14:creationId xmlns:p14="http://schemas.microsoft.com/office/powerpoint/2010/main" val="396459726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6A01EF-0468-469F-9899-BF0C83A30719}" type="slidenum">
              <a:rPr lang="en-US" smtClean="0"/>
              <a:t>56</a:t>
            </a:fld>
            <a:endParaRPr lang="en-US"/>
          </a:p>
        </p:txBody>
      </p:sp>
    </p:spTree>
    <p:extLst>
      <p:ext uri="{BB962C8B-B14F-4D97-AF65-F5344CB8AC3E}">
        <p14:creationId xmlns:p14="http://schemas.microsoft.com/office/powerpoint/2010/main" val="1091693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6913"/>
            <a:ext cx="6200775" cy="3487737"/>
          </a:xfrm>
        </p:spPr>
      </p:sp>
      <p:sp>
        <p:nvSpPr>
          <p:cNvPr id="3" name="Notes Placeholder 2"/>
          <p:cNvSpPr>
            <a:spLocks noGrp="1"/>
          </p:cNvSpPr>
          <p:nvPr>
            <p:ph type="body" idx="1"/>
          </p:nvPr>
        </p:nvSpPr>
        <p:spPr/>
        <p:txBody>
          <a:bodyPr/>
          <a:lstStyle/>
          <a:p>
            <a:r>
              <a:rPr lang="en-US" dirty="0"/>
              <a:t>19 members</a:t>
            </a:r>
          </a:p>
        </p:txBody>
      </p:sp>
      <p:sp>
        <p:nvSpPr>
          <p:cNvPr id="4" name="Slide Number Placeholder 3"/>
          <p:cNvSpPr>
            <a:spLocks noGrp="1"/>
          </p:cNvSpPr>
          <p:nvPr>
            <p:ph type="sldNum" sz="quarter" idx="10"/>
          </p:nvPr>
        </p:nvSpPr>
        <p:spPr/>
        <p:txBody>
          <a:bodyPr/>
          <a:lstStyle/>
          <a:p>
            <a:fld id="{26E34781-6EDE-5B4E-B103-71F0AC490716}" type="slidenum">
              <a:rPr lang="en-US" smtClean="0"/>
              <a:t>57</a:t>
            </a:fld>
            <a:endParaRPr lang="en-US"/>
          </a:p>
        </p:txBody>
      </p:sp>
    </p:spTree>
    <p:extLst>
      <p:ext uri="{BB962C8B-B14F-4D97-AF65-F5344CB8AC3E}">
        <p14:creationId xmlns:p14="http://schemas.microsoft.com/office/powerpoint/2010/main" val="36548995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So if we haven’t always used the OPO DSAs</a:t>
            </a:r>
            <a:r>
              <a:rPr lang="en-US" sz="2000" baseline="0" dirty="0"/>
              <a:t> or the regions as the basis for organ distribution, what should we use?</a:t>
            </a:r>
          </a:p>
          <a:p>
            <a:endParaRPr lang="en-US" sz="2000" baseline="0" dirty="0"/>
          </a:p>
          <a:p>
            <a:r>
              <a:rPr lang="en-US" sz="2000" baseline="0" dirty="0"/>
              <a:t>Well, here is what it says in the OPTN Final Rule – the federal regulation put in place in 1999 to guide OPTN policy development.  It says that organ allocation policies shall not be based on where the transplant candidate lives or chooses to list for a transplant, except for a small number of other constraints listed here.</a:t>
            </a:r>
            <a:endParaRPr lang="en-US" sz="2000" dirty="0"/>
          </a:p>
        </p:txBody>
      </p:sp>
      <p:sp>
        <p:nvSpPr>
          <p:cNvPr id="4" name="Slide Number Placeholder 3"/>
          <p:cNvSpPr>
            <a:spLocks noGrp="1"/>
          </p:cNvSpPr>
          <p:nvPr>
            <p:ph type="sldNum" sz="quarter" idx="10"/>
          </p:nvPr>
        </p:nvSpPr>
        <p:spPr/>
        <p:txBody>
          <a:bodyPr/>
          <a:lstStyle/>
          <a:p>
            <a:fld id="{26E34781-6EDE-5B4E-B103-71F0AC490716}" type="slidenum">
              <a:rPr lang="en-US" smtClean="0"/>
              <a:t>58</a:t>
            </a:fld>
            <a:endParaRPr lang="en-US"/>
          </a:p>
        </p:txBody>
      </p:sp>
    </p:spTree>
    <p:extLst>
      <p:ext uri="{BB962C8B-B14F-4D97-AF65-F5344CB8AC3E}">
        <p14:creationId xmlns:p14="http://schemas.microsoft.com/office/powerpoint/2010/main" val="29794735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This is the timeline</a:t>
            </a:r>
            <a:r>
              <a:rPr lang="en-US" sz="1200" baseline="0" dirty="0">
                <a:effectLst/>
                <a:latin typeface="Arial" panose="020B0604020202020204" pitchFamily="34" charset="0"/>
                <a:ea typeface="Calibri" panose="020F0502020204030204" pitchFamily="34" charset="0"/>
                <a:cs typeface="Times New Roman" panose="02020603050405020304" pitchFamily="18" charset="0"/>
              </a:rPr>
              <a:t> for policy development, approved by our Executive Committee and supported by HRSA.</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59</a:t>
            </a:fld>
            <a:endParaRPr lang="en-US" dirty="0"/>
          </a:p>
        </p:txBody>
      </p:sp>
    </p:spTree>
    <p:extLst>
      <p:ext uri="{BB962C8B-B14F-4D97-AF65-F5344CB8AC3E}">
        <p14:creationId xmlns:p14="http://schemas.microsoft.com/office/powerpoint/2010/main" val="3688137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sz="2000" baseline="0" dirty="0"/>
              <a:t>You’ll hear more from </a:t>
            </a:r>
            <a:r>
              <a:rPr lang="en-US" sz="2000" b="1" baseline="0" dirty="0"/>
              <a:t>Patient Affairs Committee and Transplant Coordinator Committee </a:t>
            </a:r>
            <a:r>
              <a:rPr lang="en-US" sz="2000" baseline="0" dirty="0"/>
              <a:t>reps about their effort to enable peer : peer dialogue and to broaden these perspectives within our governance structure</a:t>
            </a:r>
          </a:p>
          <a:p>
            <a:pPr marL="0" indent="0" defTabSz="931774">
              <a:buFont typeface="Arial" panose="020B0604020202020204" pitchFamily="34" charset="0"/>
              <a:buNone/>
              <a:defRPr/>
            </a:pPr>
            <a:endParaRPr lang="en-US" sz="2000" baseline="0" dirty="0"/>
          </a:p>
        </p:txBody>
      </p:sp>
      <p:sp>
        <p:nvSpPr>
          <p:cNvPr id="4" name="Slide Number Placeholder 3"/>
          <p:cNvSpPr>
            <a:spLocks noGrp="1"/>
          </p:cNvSpPr>
          <p:nvPr>
            <p:ph type="sldNum" sz="quarter" idx="10"/>
          </p:nvPr>
        </p:nvSpPr>
        <p:spPr/>
        <p:txBody>
          <a:bodyPr/>
          <a:lstStyle/>
          <a:p>
            <a:fld id="{26E34781-6EDE-5B4E-B103-71F0AC490716}" type="slidenum">
              <a:rPr lang="en-US" smtClean="0"/>
              <a:t>6</a:t>
            </a:fld>
            <a:endParaRPr lang="en-US"/>
          </a:p>
        </p:txBody>
      </p:sp>
    </p:spTree>
    <p:extLst>
      <p:ext uri="{BB962C8B-B14F-4D97-AF65-F5344CB8AC3E}">
        <p14:creationId xmlns:p14="http://schemas.microsoft.com/office/powerpoint/2010/main" val="1980028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aseline="0" dirty="0"/>
              <a:t>Appendix L makes MPSC process less onerous and more focused on process improvement</a:t>
            </a:r>
            <a:endParaRPr lang="en-US" sz="2000" dirty="0"/>
          </a:p>
        </p:txBody>
      </p:sp>
      <p:sp>
        <p:nvSpPr>
          <p:cNvPr id="4" name="Slide Number Placeholder 3"/>
          <p:cNvSpPr>
            <a:spLocks noGrp="1"/>
          </p:cNvSpPr>
          <p:nvPr>
            <p:ph type="sldNum" sz="quarter" idx="10"/>
          </p:nvPr>
        </p:nvSpPr>
        <p:spPr/>
        <p:txBody>
          <a:bodyPr/>
          <a:lstStyle/>
          <a:p>
            <a:fld id="{706A01EF-0468-469F-9899-BF0C83A30719}" type="slidenum">
              <a:rPr lang="en-US" smtClean="0"/>
              <a:t>7</a:t>
            </a:fld>
            <a:endParaRPr lang="en-US"/>
          </a:p>
        </p:txBody>
      </p:sp>
    </p:spTree>
    <p:extLst>
      <p:ext uri="{BB962C8B-B14F-4D97-AF65-F5344CB8AC3E}">
        <p14:creationId xmlns:p14="http://schemas.microsoft.com/office/powerpoint/2010/main" val="2309140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Draw your attention to these</a:t>
            </a:r>
            <a:r>
              <a:rPr lang="en-US" sz="2000" baseline="0" dirty="0"/>
              <a:t> five areas and the resources that are listed here.  Have had great feedback that these types of reports are helpful.</a:t>
            </a:r>
            <a:endParaRPr lang="en-US" sz="2000" dirty="0"/>
          </a:p>
        </p:txBody>
      </p:sp>
      <p:sp>
        <p:nvSpPr>
          <p:cNvPr id="4" name="Slide Number Placeholder 3"/>
          <p:cNvSpPr>
            <a:spLocks noGrp="1"/>
          </p:cNvSpPr>
          <p:nvPr>
            <p:ph type="sldNum" sz="quarter" idx="10"/>
          </p:nvPr>
        </p:nvSpPr>
        <p:spPr/>
        <p:txBody>
          <a:bodyPr/>
          <a:lstStyle/>
          <a:p>
            <a:fld id="{706A01EF-0468-469F-9899-BF0C83A30719}" type="slidenum">
              <a:rPr lang="en-US" smtClean="0"/>
              <a:t>8</a:t>
            </a:fld>
            <a:endParaRPr lang="en-US"/>
          </a:p>
        </p:txBody>
      </p:sp>
    </p:spTree>
    <p:extLst>
      <p:ext uri="{BB962C8B-B14F-4D97-AF65-F5344CB8AC3E}">
        <p14:creationId xmlns:p14="http://schemas.microsoft.com/office/powerpoint/2010/main" val="3586913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As a result of conversations</a:t>
            </a:r>
            <a:r>
              <a:rPr lang="en-US" sz="2000" baseline="0" dirty="0"/>
              <a:t> last fall re: OPO performance, Dr. Yolanda Becker created the Ad Hoc Committee on Systems Performance.  </a:t>
            </a:r>
            <a:endParaRPr lang="en-US" sz="2000" dirty="0"/>
          </a:p>
        </p:txBody>
      </p:sp>
      <p:sp>
        <p:nvSpPr>
          <p:cNvPr id="4" name="Slide Number Placeholder 3"/>
          <p:cNvSpPr>
            <a:spLocks noGrp="1"/>
          </p:cNvSpPr>
          <p:nvPr>
            <p:ph type="sldNum" sz="quarter" idx="10"/>
          </p:nvPr>
        </p:nvSpPr>
        <p:spPr/>
        <p:txBody>
          <a:bodyPr/>
          <a:lstStyle/>
          <a:p>
            <a:fld id="{706A01EF-0468-469F-9899-BF0C83A30719}" type="slidenum">
              <a:rPr lang="en-US" smtClean="0"/>
              <a:t>9</a:t>
            </a:fld>
            <a:endParaRPr lang="en-US"/>
          </a:p>
        </p:txBody>
      </p:sp>
    </p:spTree>
    <p:extLst>
      <p:ext uri="{BB962C8B-B14F-4D97-AF65-F5344CB8AC3E}">
        <p14:creationId xmlns:p14="http://schemas.microsoft.com/office/powerpoint/2010/main" val="3444219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56685" y="1721629"/>
            <a:ext cx="11076516" cy="1619250"/>
          </a:xfrm>
        </p:spPr>
        <p:txBody>
          <a:bodyPr/>
          <a:lstStyle>
            <a:lvl1pPr algn="ctr">
              <a:defRPr sz="4800"/>
            </a:lvl1pPr>
          </a:lstStyle>
          <a:p>
            <a:r>
              <a:rPr lang="en-US" dirty="0"/>
              <a:t>Click to edit Master title style</a:t>
            </a:r>
            <a:endParaRPr dirty="0"/>
          </a:p>
        </p:txBody>
      </p:sp>
      <p:sp>
        <p:nvSpPr>
          <p:cNvPr id="3" name="Subtitle 2"/>
          <p:cNvSpPr>
            <a:spLocks noGrp="1"/>
          </p:cNvSpPr>
          <p:nvPr>
            <p:ph type="subTitle" idx="1" hasCustomPrompt="1"/>
          </p:nvPr>
        </p:nvSpPr>
        <p:spPr>
          <a:xfrm>
            <a:off x="556685" y="3810000"/>
            <a:ext cx="11076516" cy="753036"/>
          </a:xfrm>
        </p:spPr>
        <p:txBody>
          <a:bodyPr>
            <a:normAutofit/>
          </a:bodyPr>
          <a:lstStyle>
            <a:lvl1pPr marL="0" indent="0" algn="ctr">
              <a:spcBef>
                <a:spcPts val="300"/>
              </a:spcBef>
              <a:buNone/>
              <a:defRPr sz="2800" i="1">
                <a:solidFill>
                  <a:schemeClr val="bg2"/>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 style</a:t>
            </a:r>
            <a:endParaRPr dirty="0"/>
          </a:p>
        </p:txBody>
      </p:sp>
      <p:sp>
        <p:nvSpPr>
          <p:cNvPr id="4" name="Slide Number Placeholder 5"/>
          <p:cNvSpPr>
            <a:spLocks noGrp="1"/>
          </p:cNvSpPr>
          <p:nvPr>
            <p:ph type="sldNum" sz="quarter" idx="4"/>
          </p:nvPr>
        </p:nvSpPr>
        <p:spPr>
          <a:xfrm>
            <a:off x="9729951" y="6376616"/>
            <a:ext cx="2066826" cy="365125"/>
          </a:xfrm>
          <a:prstGeom prst="rect">
            <a:avLst/>
          </a:prstGeom>
        </p:spPr>
        <p:txBody>
          <a:bodyPr vert="horz" lIns="91440" tIns="45720" rIns="91440" bIns="45720" rtlCol="0" anchor="ctr"/>
          <a:lstStyle>
            <a:lvl1pPr algn="r">
              <a:defRPr sz="1400">
                <a:solidFill>
                  <a:schemeClr val="tx1">
                    <a:tint val="75000"/>
                  </a:schemeClr>
                </a:solidFill>
                <a:latin typeface="Arial"/>
              </a:defRPr>
            </a:lvl1pPr>
          </a:lstStyle>
          <a:p>
            <a:fld id="{AFEF8753-48E3-DC43-B5AB-733E5321FD2E}" type="slidenum">
              <a:rPr lang="en-US" smtClean="0"/>
              <a:pPr/>
              <a:t>‹#›</a:t>
            </a:fld>
            <a:endParaRPr lang="en-US" dirty="0"/>
          </a:p>
        </p:txBody>
      </p:sp>
    </p:spTree>
    <p:extLst>
      <p:ext uri="{BB962C8B-B14F-4D97-AF65-F5344CB8AC3E}">
        <p14:creationId xmlns:p14="http://schemas.microsoft.com/office/powerpoint/2010/main" val="1265668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2"/>
          <p:cNvSpPr>
            <a:spLocks noGrp="1"/>
          </p:cNvSpPr>
          <p:nvPr>
            <p:ph idx="1"/>
          </p:nvPr>
        </p:nvSpPr>
        <p:spPr>
          <a:xfrm>
            <a:off x="385379" y="1348829"/>
            <a:ext cx="11397885" cy="440524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itle Placeholder 1"/>
          <p:cNvSpPr>
            <a:spLocks noGrp="1"/>
          </p:cNvSpPr>
          <p:nvPr>
            <p:ph type="title"/>
          </p:nvPr>
        </p:nvSpPr>
        <p:spPr>
          <a:xfrm>
            <a:off x="385380" y="156310"/>
            <a:ext cx="11654804" cy="850932"/>
          </a:xfrm>
          <a:prstGeom prst="rect">
            <a:avLst/>
          </a:prstGeom>
        </p:spPr>
        <p:txBody>
          <a:bodyPr vert="horz" lIns="91440" tIns="45720" rIns="91440" bIns="45720" rtlCol="0" anchor="ctr" anchorCtr="0">
            <a:noAutofit/>
          </a:bodyPr>
          <a:lstStyle/>
          <a:p>
            <a:r>
              <a:rPr lang="en-US" dirty="0"/>
              <a:t>Click to edit Master title style</a:t>
            </a:r>
            <a:endParaRPr dirty="0"/>
          </a:p>
        </p:txBody>
      </p:sp>
      <p:sp>
        <p:nvSpPr>
          <p:cNvPr id="6" name="Slide Number Placeholder 5"/>
          <p:cNvSpPr>
            <a:spLocks noGrp="1"/>
          </p:cNvSpPr>
          <p:nvPr>
            <p:ph type="sldNum" sz="quarter" idx="4"/>
          </p:nvPr>
        </p:nvSpPr>
        <p:spPr>
          <a:xfrm>
            <a:off x="9729951" y="6376616"/>
            <a:ext cx="2066826" cy="365125"/>
          </a:xfrm>
          <a:prstGeom prst="rect">
            <a:avLst/>
          </a:prstGeom>
        </p:spPr>
        <p:txBody>
          <a:bodyPr vert="horz" lIns="91440" tIns="45720" rIns="91440" bIns="45720" rtlCol="0" anchor="ctr"/>
          <a:lstStyle>
            <a:lvl1pPr algn="r">
              <a:defRPr sz="1400">
                <a:solidFill>
                  <a:schemeClr val="tx1">
                    <a:tint val="75000"/>
                  </a:schemeClr>
                </a:solidFill>
                <a:latin typeface="Arial"/>
              </a:defRPr>
            </a:lvl1pPr>
          </a:lstStyle>
          <a:p>
            <a:fld id="{AFEF8753-48E3-DC43-B5AB-733E5321FD2E}" type="slidenum">
              <a:rPr lang="en-US" smtClean="0"/>
              <a:pPr/>
              <a:t>‹#›</a:t>
            </a:fld>
            <a:endParaRPr lang="en-US" dirty="0"/>
          </a:p>
        </p:txBody>
      </p:sp>
    </p:spTree>
    <p:extLst>
      <p:ext uri="{BB962C8B-B14F-4D97-AF65-F5344CB8AC3E}">
        <p14:creationId xmlns:p14="http://schemas.microsoft.com/office/powerpoint/2010/main" val="3501352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5380" y="156310"/>
            <a:ext cx="11654804" cy="850932"/>
          </a:xfrm>
          <a:prstGeom prst="rect">
            <a:avLst/>
          </a:prstGeom>
        </p:spPr>
        <p:txBody>
          <a:bodyPr vert="horz" lIns="91440" tIns="45720" rIns="91440" bIns="45720" rtlCol="0" anchor="ctr" anchorCtr="0">
            <a:noAutofit/>
          </a:bodyPr>
          <a:lstStyle/>
          <a:p>
            <a:r>
              <a:rPr lang="en-US" dirty="0"/>
              <a:t>Click to edit Master title style</a:t>
            </a:r>
            <a:endParaRPr dirty="0"/>
          </a:p>
        </p:txBody>
      </p:sp>
      <p:sp>
        <p:nvSpPr>
          <p:cNvPr id="3" name="Text Placeholder 2"/>
          <p:cNvSpPr>
            <a:spLocks noGrp="1"/>
          </p:cNvSpPr>
          <p:nvPr>
            <p:ph type="body" idx="1"/>
          </p:nvPr>
        </p:nvSpPr>
        <p:spPr>
          <a:xfrm>
            <a:off x="385379" y="1348829"/>
            <a:ext cx="11397885" cy="440524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6" name="Slide Number Placeholder 5"/>
          <p:cNvSpPr>
            <a:spLocks noGrp="1"/>
          </p:cNvSpPr>
          <p:nvPr>
            <p:ph type="sldNum" sz="quarter" idx="4"/>
          </p:nvPr>
        </p:nvSpPr>
        <p:spPr>
          <a:xfrm>
            <a:off x="9729951" y="6376616"/>
            <a:ext cx="2066826" cy="365125"/>
          </a:xfrm>
          <a:prstGeom prst="rect">
            <a:avLst/>
          </a:prstGeom>
        </p:spPr>
        <p:txBody>
          <a:bodyPr vert="horz" lIns="91440" tIns="45720" rIns="91440" bIns="45720" rtlCol="0" anchor="ctr"/>
          <a:lstStyle>
            <a:lvl1pPr algn="r">
              <a:defRPr sz="1400">
                <a:solidFill>
                  <a:schemeClr val="tx1">
                    <a:tint val="75000"/>
                  </a:schemeClr>
                </a:solidFill>
                <a:latin typeface="Arial"/>
              </a:defRPr>
            </a:lvl1pPr>
          </a:lstStyle>
          <a:p>
            <a:fld id="{AFEF8753-48E3-DC43-B5AB-733E5321FD2E}" type="slidenum">
              <a:rPr lang="en-US" smtClean="0"/>
              <a:pPr/>
              <a:t>‹#›</a:t>
            </a:fld>
            <a:endParaRPr lang="en-US" dirty="0"/>
          </a:p>
        </p:txBody>
      </p:sp>
      <p:pic>
        <p:nvPicPr>
          <p:cNvPr id="13" name="Picture 12" descr="unos_optn_logo_blue_rgb.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5209" y="6326539"/>
            <a:ext cx="1781322" cy="421957"/>
          </a:xfrm>
          <a:prstGeom prst="rect">
            <a:avLst/>
          </a:prstGeom>
        </p:spPr>
      </p:pic>
    </p:spTree>
    <p:extLst>
      <p:ext uri="{BB962C8B-B14F-4D97-AF65-F5344CB8AC3E}">
        <p14:creationId xmlns:p14="http://schemas.microsoft.com/office/powerpoint/2010/main" val="2424128494"/>
      </p:ext>
    </p:extLst>
  </p:cSld>
  <p:clrMap bg1="lt1" tx1="dk1" bg2="lt2" tx2="dk2" accent1="accent1" accent2="accent2" accent3="accent3" accent4="accent4" accent5="accent5" accent6="accent6" hlink="hlink" folHlink="folHlink"/>
  <p:sldLayoutIdLst>
    <p:sldLayoutId id="2147483676" r:id="rId1"/>
    <p:sldLayoutId id="2147483677" r:id="rId2"/>
  </p:sldLayoutIdLst>
  <p:hf hdr="0" ftr="0" dt="0"/>
  <p:txStyles>
    <p:titleStyle>
      <a:lvl1pPr algn="l" defTabSz="914400" rtl="0" eaLnBrk="1" latinLnBrk="0" hangingPunct="1">
        <a:spcBef>
          <a:spcPct val="0"/>
        </a:spcBef>
        <a:buNone/>
        <a:defRPr sz="4800" b="0" i="0" kern="1200">
          <a:solidFill>
            <a:schemeClr val="tx2"/>
          </a:solidFill>
          <a:latin typeface="Arial"/>
          <a:ea typeface="+mj-ea"/>
          <a:cs typeface="Myriad Pro"/>
        </a:defRPr>
      </a:lvl1pPr>
    </p:titleStyle>
    <p:bodyStyle>
      <a:lvl1pPr marL="228600" indent="-228600" algn="l" defTabSz="914400" rtl="0" eaLnBrk="1" latinLnBrk="0" hangingPunct="1">
        <a:spcBef>
          <a:spcPts val="2000"/>
        </a:spcBef>
        <a:buClr>
          <a:schemeClr val="bg2"/>
        </a:buClr>
        <a:buSzPct val="80000"/>
        <a:buFont typeface="Wingdings" charset="2"/>
        <a:buChar char="§"/>
        <a:defRPr sz="2800" b="0" i="0" kern="1200">
          <a:solidFill>
            <a:srgbClr val="002045"/>
          </a:solidFill>
          <a:latin typeface="Arial"/>
          <a:ea typeface="+mn-ea"/>
          <a:cs typeface="Myriad Pro"/>
        </a:defRPr>
      </a:lvl1pPr>
      <a:lvl2pPr marL="457200" indent="-228600" algn="l" defTabSz="914400" rtl="0" eaLnBrk="1" latinLnBrk="0" hangingPunct="1">
        <a:spcBef>
          <a:spcPts val="600"/>
        </a:spcBef>
        <a:buClr>
          <a:schemeClr val="bg2"/>
        </a:buClr>
        <a:buSzPct val="70000"/>
        <a:buFont typeface="Wingdings" charset="2"/>
        <a:buChar char="§"/>
        <a:defRPr sz="2000" b="0" i="0" kern="1200">
          <a:solidFill>
            <a:schemeClr val="tx1"/>
          </a:solidFill>
          <a:latin typeface="Arial"/>
          <a:ea typeface="+mn-ea"/>
          <a:cs typeface="Myriad Pro"/>
        </a:defRPr>
      </a:lvl2pPr>
      <a:lvl3pPr marL="685800" indent="-228600" algn="l" defTabSz="914400" rtl="0" eaLnBrk="1" latinLnBrk="0" hangingPunct="1">
        <a:spcBef>
          <a:spcPts val="600"/>
        </a:spcBef>
        <a:buClr>
          <a:schemeClr val="bg2"/>
        </a:buClr>
        <a:buSzPct val="70000"/>
        <a:buFont typeface="Wingdings" charset="2"/>
        <a:buChar char="§"/>
        <a:defRPr sz="2000" b="0" i="0" kern="1200">
          <a:solidFill>
            <a:schemeClr val="tx1"/>
          </a:solidFill>
          <a:latin typeface="Arial"/>
          <a:ea typeface="+mn-ea"/>
          <a:cs typeface="Myriad Pro"/>
        </a:defRPr>
      </a:lvl3pPr>
      <a:lvl4pPr marL="914400" indent="-228600" algn="l" defTabSz="914400" rtl="0" eaLnBrk="1" latinLnBrk="0" hangingPunct="1">
        <a:spcBef>
          <a:spcPts val="600"/>
        </a:spcBef>
        <a:buClr>
          <a:srgbClr val="002045"/>
        </a:buClr>
        <a:buSzPct val="70000"/>
        <a:buFont typeface="Wingdings" charset="2"/>
        <a:buChar char="§"/>
        <a:defRPr sz="2000" b="0" i="0" kern="1200">
          <a:solidFill>
            <a:schemeClr val="tx1"/>
          </a:solidFill>
          <a:latin typeface="Arial"/>
          <a:ea typeface="+mn-ea"/>
          <a:cs typeface="Myriad Pro"/>
        </a:defRPr>
      </a:lvl4pPr>
      <a:lvl5pPr marL="1143000" indent="-228600" algn="l" defTabSz="914400" rtl="0" eaLnBrk="1" latinLnBrk="0" hangingPunct="1">
        <a:spcBef>
          <a:spcPts val="600"/>
        </a:spcBef>
        <a:buClr>
          <a:srgbClr val="002045"/>
        </a:buClr>
        <a:buSzPct val="70000"/>
        <a:buFont typeface="Wingdings" charset="2"/>
        <a:buChar char="§"/>
        <a:defRPr sz="2000" b="0" i="0" kern="1200">
          <a:solidFill>
            <a:schemeClr val="tx1"/>
          </a:solidFill>
          <a:latin typeface="Arial"/>
          <a:ea typeface="+mn-ea"/>
          <a:cs typeface="Myriad Pro"/>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optn.transplant.hrsa.gov/"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s://www.google.com/url?sa=i&amp;rct=j&amp;q=&amp;esrc=s&amp;source=images&amp;cd=&amp;cad=rja&amp;uact=8&amp;ved=0ahUKEwj6zpWU8ajPAhVD7YMKHWXoCNAQjRwIBw&amp;url=https://www.pinterest.com/pin/278871401901469375/&amp;bvm=bv.133700528,d.amc&amp;psig=AFQjCNGpz07vq5TX-dEiP3rFjiUHbp7qwg&amp;ust=1474836687543580" TargetMode="Externa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1.emf"/><Relationship Id="rId4" Type="http://schemas.openxmlformats.org/officeDocument/2006/relationships/oleObject" Target="../embeddings/oleObject1.bin"/></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2.png"/><Relationship Id="rId4" Type="http://schemas.openxmlformats.org/officeDocument/2006/relationships/hyperlink" Target="https://www.google.com/url?sa=i&amp;rct=j&amp;q=&amp;esrc=s&amp;source=images&amp;cd=&amp;cad=rja&amp;uact=8&amp;ved=2ahUKEwj_9ZOZvILdAhUJ7YMKHTI4CWUQjRx6BAgBEAU&amp;url=https://www.iconshock.com/framework-icons/&amp;psig=AOvVaw2NMT1dBY0frWjLEW0NQ5Sx&amp;ust=1535089499301095"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unosconnect.unos.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transplantpro.org/news/opos/opo-site-survey-process-evolving-and-improving/" TargetMode="External"/><Relationship Id="rId4" Type="http://schemas.openxmlformats.org/officeDocument/2006/relationships/hyperlink" Target="https://transplantpro.org/wp-content/uploads/sites/3/Avoid_living_donor_policy_violations.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695427" y="874610"/>
            <a:ext cx="8735008" cy="1073400"/>
          </a:xfrm>
        </p:spPr>
        <p:txBody>
          <a:bodyPr/>
          <a:lstStyle/>
          <a:p>
            <a:pPr algn="ctr"/>
            <a:r>
              <a:rPr lang="en-US" sz="6000" b="1" dirty="0"/>
              <a:t>UNOS Update</a:t>
            </a:r>
          </a:p>
        </p:txBody>
      </p:sp>
      <p:sp>
        <p:nvSpPr>
          <p:cNvPr id="4" name="Slide Number Placeholder 3"/>
          <p:cNvSpPr>
            <a:spLocks noGrp="1"/>
          </p:cNvSpPr>
          <p:nvPr>
            <p:ph type="sldNum" sz="quarter" idx="4"/>
          </p:nvPr>
        </p:nvSpPr>
        <p:spPr/>
        <p:txBody>
          <a:bodyPr/>
          <a:lstStyle/>
          <a:p>
            <a:pPr defTabSz="457200"/>
            <a:fld id="{AFEF8753-48E3-DC43-B5AB-733E5321FD2E}" type="slidenum">
              <a:rPr lang="en-US">
                <a:solidFill>
                  <a:srgbClr val="000000">
                    <a:tint val="75000"/>
                  </a:srgbClr>
                </a:solidFill>
              </a:rPr>
              <a:pPr defTabSz="457200"/>
              <a:t>1</a:t>
            </a:fld>
            <a:endParaRPr lang="en-US" dirty="0">
              <a:solidFill>
                <a:srgbClr val="000000">
                  <a:tint val="75000"/>
                </a:srgbClr>
              </a:solidFill>
            </a:endParaRPr>
          </a:p>
        </p:txBody>
      </p:sp>
      <p:pic>
        <p:nvPicPr>
          <p:cNvPr id="3" name="Picture 2"/>
          <p:cNvPicPr>
            <a:picLocks noChangeAspect="1"/>
          </p:cNvPicPr>
          <p:nvPr/>
        </p:nvPicPr>
        <p:blipFill>
          <a:blip r:embed="rId4"/>
          <a:stretch>
            <a:fillRect/>
          </a:stretch>
        </p:blipFill>
        <p:spPr>
          <a:xfrm>
            <a:off x="6692153" y="3307567"/>
            <a:ext cx="2943225" cy="2381250"/>
          </a:xfrm>
          <a:prstGeom prst="rect">
            <a:avLst/>
          </a:prstGeom>
        </p:spPr>
      </p:pic>
      <p:sp>
        <p:nvSpPr>
          <p:cNvPr id="6" name="TextBox 5"/>
          <p:cNvSpPr txBox="1"/>
          <p:nvPr/>
        </p:nvSpPr>
        <p:spPr>
          <a:xfrm>
            <a:off x="806825" y="2205316"/>
            <a:ext cx="10112187" cy="3785652"/>
          </a:xfrm>
          <a:prstGeom prst="rect">
            <a:avLst/>
          </a:prstGeom>
          <a:noFill/>
        </p:spPr>
        <p:txBody>
          <a:bodyPr wrap="square" rtlCol="0">
            <a:spAutoFit/>
          </a:bodyPr>
          <a:lstStyle/>
          <a:p>
            <a:pPr algn="ctr"/>
            <a:r>
              <a:rPr lang="en-US" sz="4000" b="1" i="1" dirty="0"/>
              <a:t>Sue Dunn</a:t>
            </a:r>
          </a:p>
          <a:p>
            <a:pPr algn="ctr"/>
            <a:r>
              <a:rPr lang="en-US" sz="4000" b="1" i="1" dirty="0"/>
              <a:t>OPTN/UNOS President</a:t>
            </a:r>
          </a:p>
          <a:p>
            <a:pPr algn="ctr"/>
            <a:endParaRPr lang="en-US" sz="4000" b="1" i="1" dirty="0"/>
          </a:p>
          <a:p>
            <a:pPr algn="ctr"/>
            <a:r>
              <a:rPr lang="en-US" sz="4000" b="1" i="1" dirty="0"/>
              <a:t>Region </a:t>
            </a:r>
            <a:r>
              <a:rPr lang="en-US" sz="4000" b="1" i="1" dirty="0" smtClean="0"/>
              <a:t>7 </a:t>
            </a:r>
            <a:endParaRPr lang="en-US" sz="4000" b="1" i="1" dirty="0"/>
          </a:p>
          <a:p>
            <a:pPr algn="ctr"/>
            <a:r>
              <a:rPr lang="en-US" sz="4000" b="1" i="1" dirty="0" smtClean="0"/>
              <a:t>Chicago, Illinois </a:t>
            </a:r>
            <a:endParaRPr lang="en-US" sz="4000" b="1" i="1" dirty="0"/>
          </a:p>
          <a:p>
            <a:pPr algn="ctr"/>
            <a:r>
              <a:rPr lang="en-US" sz="4000" b="1" i="1" dirty="0"/>
              <a:t>September </a:t>
            </a:r>
            <a:r>
              <a:rPr lang="en-US" sz="4000" b="1" i="1" dirty="0" smtClean="0"/>
              <a:t>28, </a:t>
            </a:r>
            <a:r>
              <a:rPr lang="en-US" sz="4000" b="1" i="1" dirty="0"/>
              <a:t>2018</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0407" y="212654"/>
            <a:ext cx="6529087" cy="6529087"/>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3236" y="295483"/>
            <a:ext cx="6363428" cy="6363428"/>
          </a:xfrm>
          <a:prstGeom prst="rect">
            <a:avLst/>
          </a:prstGeom>
        </p:spPr>
      </p:pic>
    </p:spTree>
    <p:custDataLst>
      <p:tags r:id="rId1"/>
    </p:custDataLst>
    <p:extLst>
      <p:ext uri="{BB962C8B-B14F-4D97-AF65-F5344CB8AC3E}">
        <p14:creationId xmlns:p14="http://schemas.microsoft.com/office/powerpoint/2010/main" val="79688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 calcmode="lin" valueType="num">
                                      <p:cBhvr>
                                        <p:cTn id="13" dur="1000" fill="hold"/>
                                        <p:tgtEl>
                                          <p:spTgt spid="12"/>
                                        </p:tgtEl>
                                        <p:attrNameLst>
                                          <p:attrName>style.rotation</p:attrName>
                                        </p:attrNameLst>
                                      </p:cBhvr>
                                      <p:tavLst>
                                        <p:tav tm="0">
                                          <p:val>
                                            <p:fltVal val="90"/>
                                          </p:val>
                                        </p:tav>
                                        <p:tav tm="100000">
                                          <p:val>
                                            <p:fltVal val="0"/>
                                          </p:val>
                                        </p:tav>
                                      </p:tavLst>
                                    </p:anim>
                                    <p:animEffect transition="in" filter="fade">
                                      <p:cBhvr>
                                        <p:cTn id="1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636149894"/>
              </p:ext>
            </p:extLst>
          </p:nvPr>
        </p:nvGraphicFramePr>
        <p:xfrm>
          <a:off x="735386" y="1324535"/>
          <a:ext cx="11654421" cy="51703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a:t>Ad Hoc Committee on Systems Performance</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10</a:t>
            </a:fld>
            <a:endParaRPr lang="en-US" dirty="0"/>
          </a:p>
        </p:txBody>
      </p:sp>
      <p:sp>
        <p:nvSpPr>
          <p:cNvPr id="7" name="Rectangle 6"/>
          <p:cNvSpPr/>
          <p:nvPr/>
        </p:nvSpPr>
        <p:spPr>
          <a:xfrm>
            <a:off x="292250" y="1673877"/>
            <a:ext cx="4306644" cy="2677656"/>
          </a:xfrm>
          <a:prstGeom prst="rect">
            <a:avLst/>
          </a:prstGeom>
        </p:spPr>
        <p:txBody>
          <a:bodyPr wrap="square">
            <a:spAutoFit/>
          </a:bodyPr>
          <a:lstStyle/>
          <a:p>
            <a:r>
              <a:rPr lang="en-US" sz="2400" b="1" dirty="0"/>
              <a:t>Objective: </a:t>
            </a:r>
          </a:p>
          <a:p>
            <a:r>
              <a:rPr lang="en-US" sz="2400" b="1" dirty="0"/>
              <a:t>Identify</a:t>
            </a:r>
            <a:r>
              <a:rPr lang="en-US" sz="2400" dirty="0"/>
              <a:t> and </a:t>
            </a:r>
            <a:r>
              <a:rPr lang="en-US" sz="2400" b="1" dirty="0"/>
              <a:t>prioritize</a:t>
            </a:r>
            <a:r>
              <a:rPr lang="en-US" sz="2400" dirty="0"/>
              <a:t> new and existing </a:t>
            </a:r>
            <a:r>
              <a:rPr lang="en-US" sz="2400" b="1" dirty="0"/>
              <a:t>tools and strategies</a:t>
            </a:r>
            <a:r>
              <a:rPr lang="en-US" sz="2400" dirty="0"/>
              <a:t> that allow the OPTN, transplant hospitals, and OPOs to drive improved </a:t>
            </a:r>
            <a:r>
              <a:rPr lang="en-US" sz="2400" b="1" dirty="0"/>
              <a:t>system performance </a:t>
            </a:r>
            <a:r>
              <a:rPr lang="en-US" sz="2400" dirty="0"/>
              <a:t>and</a:t>
            </a:r>
            <a:r>
              <a:rPr lang="en-US" sz="2400" b="1" dirty="0"/>
              <a:t> collaborative improvement</a:t>
            </a:r>
            <a:r>
              <a:rPr lang="en-US" sz="2400" dirty="0"/>
              <a:t>.</a:t>
            </a:r>
          </a:p>
        </p:txBody>
      </p:sp>
    </p:spTree>
    <p:extLst>
      <p:ext uri="{BB962C8B-B14F-4D97-AF65-F5344CB8AC3E}">
        <p14:creationId xmlns:p14="http://schemas.microsoft.com/office/powerpoint/2010/main" val="582768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9290" y="1200912"/>
            <a:ext cx="5839121" cy="5273847"/>
          </a:xfrm>
        </p:spPr>
        <p:txBody>
          <a:bodyPr>
            <a:normAutofit/>
          </a:bodyPr>
          <a:lstStyle/>
          <a:p>
            <a:r>
              <a:rPr lang="en-US" dirty="0"/>
              <a:t>55 community members</a:t>
            </a:r>
          </a:p>
          <a:p>
            <a:r>
              <a:rPr lang="en-US" dirty="0"/>
              <a:t>Three Work Groups</a:t>
            </a:r>
          </a:p>
          <a:p>
            <a:pPr lvl="1"/>
            <a:r>
              <a:rPr lang="en-US" dirty="0"/>
              <a:t>2 Co-Chairs per Work Group                           (1 Transplant MD, 1 OPO)</a:t>
            </a:r>
          </a:p>
          <a:p>
            <a:r>
              <a:rPr lang="en-US" dirty="0"/>
              <a:t>Work Groups will meet        monthly August-March</a:t>
            </a:r>
          </a:p>
          <a:p>
            <a:pPr lvl="1"/>
            <a:r>
              <a:rPr lang="en-US" dirty="0"/>
              <a:t>October in-person</a:t>
            </a:r>
          </a:p>
          <a:p>
            <a:r>
              <a:rPr lang="en-US" dirty="0"/>
              <a:t>Public meeting in March in Chicago (Date TBD)</a:t>
            </a:r>
          </a:p>
        </p:txBody>
      </p:sp>
      <p:sp>
        <p:nvSpPr>
          <p:cNvPr id="3" name="Title 2"/>
          <p:cNvSpPr>
            <a:spLocks noGrp="1"/>
          </p:cNvSpPr>
          <p:nvPr>
            <p:ph type="title"/>
          </p:nvPr>
        </p:nvSpPr>
        <p:spPr/>
        <p:txBody>
          <a:bodyPr/>
          <a:lstStyle/>
          <a:p>
            <a:r>
              <a:rPr lang="en-US" dirty="0"/>
              <a:t>Committee Details &amp; Potential Outcomes</a:t>
            </a:r>
          </a:p>
        </p:txBody>
      </p:sp>
      <p:sp>
        <p:nvSpPr>
          <p:cNvPr id="4" name="Slide Number Placeholder 3"/>
          <p:cNvSpPr>
            <a:spLocks noGrp="1"/>
          </p:cNvSpPr>
          <p:nvPr>
            <p:ph type="sldNum" sz="quarter" idx="4"/>
          </p:nvPr>
        </p:nvSpPr>
        <p:spPr/>
        <p:txBody>
          <a:bodyPr/>
          <a:lstStyle/>
          <a:p>
            <a:fld id="{AFEF8753-48E3-DC43-B5AB-733E5321FD2E}" type="slidenum">
              <a:rPr lang="en-US" smtClean="0"/>
              <a:pPr/>
              <a:t>11</a:t>
            </a:fld>
            <a:endParaRPr lang="en-US" dirty="0"/>
          </a:p>
        </p:txBody>
      </p:sp>
      <p:graphicFrame>
        <p:nvGraphicFramePr>
          <p:cNvPr id="5" name="Content Placeholder 4"/>
          <p:cNvGraphicFramePr>
            <a:graphicFrameLocks/>
          </p:cNvGraphicFramePr>
          <p:nvPr>
            <p:extLst>
              <p:ext uri="{D42A27DB-BD31-4B8C-83A1-F6EECF244321}">
                <p14:modId xmlns:p14="http://schemas.microsoft.com/office/powerpoint/2010/main" val="3885466086"/>
              </p:ext>
            </p:extLst>
          </p:nvPr>
        </p:nvGraphicFramePr>
        <p:xfrm>
          <a:off x="4551829" y="1348828"/>
          <a:ext cx="7920675" cy="5027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1129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98892" y="1806029"/>
            <a:ext cx="11397885" cy="4405247"/>
          </a:xfrm>
        </p:spPr>
        <p:txBody>
          <a:bodyPr/>
          <a:lstStyle/>
          <a:p>
            <a:endParaRPr lang="en-US"/>
          </a:p>
        </p:txBody>
      </p:sp>
      <p:sp>
        <p:nvSpPr>
          <p:cNvPr id="3" name="Title 2"/>
          <p:cNvSpPr>
            <a:spLocks noGrp="1"/>
          </p:cNvSpPr>
          <p:nvPr>
            <p:ph type="title"/>
          </p:nvPr>
        </p:nvSpPr>
        <p:spPr>
          <a:xfrm>
            <a:off x="452680" y="1640689"/>
            <a:ext cx="11654804" cy="850932"/>
          </a:xfrm>
        </p:spPr>
        <p:txBody>
          <a:bodyPr/>
          <a:lstStyle/>
          <a:p>
            <a:r>
              <a:rPr lang="en-US" dirty="0"/>
              <a:t>OPTN/UNOS Governance Structure:</a:t>
            </a:r>
            <a:br>
              <a:rPr lang="en-US" dirty="0"/>
            </a:br>
            <a:r>
              <a:rPr lang="en-US" dirty="0"/>
              <a:t>How to Volunteer for Board, Committees and Regions </a:t>
            </a:r>
            <a:br>
              <a:rPr lang="en-US" dirty="0"/>
            </a:br>
            <a:r>
              <a:rPr lang="en-US" dirty="0"/>
              <a:t/>
            </a:r>
            <a:br>
              <a:rPr lang="en-US" dirty="0"/>
            </a:b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12</a:t>
            </a:fld>
            <a:endParaRPr lang="en-US" dirty="0"/>
          </a:p>
        </p:txBody>
      </p:sp>
      <p:pic>
        <p:nvPicPr>
          <p:cNvPr id="2" name="Picture 1"/>
          <p:cNvPicPr>
            <a:picLocks noChangeAspect="1"/>
          </p:cNvPicPr>
          <p:nvPr/>
        </p:nvPicPr>
        <p:blipFill>
          <a:blip r:embed="rId3"/>
          <a:stretch>
            <a:fillRect/>
          </a:stretch>
        </p:blipFill>
        <p:spPr>
          <a:xfrm>
            <a:off x="1351429" y="2491621"/>
            <a:ext cx="9063318" cy="3681425"/>
          </a:xfrm>
          <a:prstGeom prst="rect">
            <a:avLst/>
          </a:prstGeom>
        </p:spPr>
      </p:pic>
    </p:spTree>
    <p:extLst>
      <p:ext uri="{BB962C8B-B14F-4D97-AF65-F5344CB8AC3E}">
        <p14:creationId xmlns:p14="http://schemas.microsoft.com/office/powerpoint/2010/main" val="736742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420" y="1079881"/>
            <a:ext cx="9852660" cy="5375282"/>
          </a:xfrm>
          <a:prstGeom prst="rect">
            <a:avLst/>
          </a:prstGeom>
        </p:spPr>
      </p:pic>
      <p:sp>
        <p:nvSpPr>
          <p:cNvPr id="6" name="Content Placeholder 5"/>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a:t>Volunteer Opportunities </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13</a:t>
            </a:fld>
            <a:endParaRPr lang="en-US" dirty="0"/>
          </a:p>
        </p:txBody>
      </p:sp>
    </p:spTree>
    <p:extLst>
      <p:ext uri="{BB962C8B-B14F-4D97-AF65-F5344CB8AC3E}">
        <p14:creationId xmlns:p14="http://schemas.microsoft.com/office/powerpoint/2010/main" val="2254248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5544" y="938348"/>
            <a:ext cx="7816896" cy="5772199"/>
          </a:xfrm>
          <a:prstGeom prst="rect">
            <a:avLst/>
          </a:prstGeom>
        </p:spPr>
      </p:pic>
      <p:sp>
        <p:nvSpPr>
          <p:cNvPr id="6" name="Content Placeholder 5"/>
          <p:cNvSpPr>
            <a:spLocks noGrp="1"/>
          </p:cNvSpPr>
          <p:nvPr>
            <p:ph idx="1"/>
          </p:nvPr>
        </p:nvSpPr>
        <p:spPr/>
        <p:txBody>
          <a:bodyPr/>
          <a:lstStyle/>
          <a:p>
            <a:endParaRPr lang="en-US" dirty="0"/>
          </a:p>
        </p:txBody>
      </p:sp>
      <p:sp>
        <p:nvSpPr>
          <p:cNvPr id="9" name="Title 2"/>
          <p:cNvSpPr>
            <a:spLocks noGrp="1"/>
          </p:cNvSpPr>
          <p:nvPr>
            <p:ph type="title"/>
          </p:nvPr>
        </p:nvSpPr>
        <p:spPr/>
        <p:txBody>
          <a:bodyPr/>
          <a:lstStyle/>
          <a:p>
            <a:r>
              <a:rPr lang="en-US" dirty="0"/>
              <a:t>OPTN/UNOS Bylaws</a:t>
            </a:r>
          </a:p>
        </p:txBody>
      </p:sp>
      <p:sp>
        <p:nvSpPr>
          <p:cNvPr id="4" name="Slide Number Placeholder 3"/>
          <p:cNvSpPr>
            <a:spLocks noGrp="1"/>
          </p:cNvSpPr>
          <p:nvPr>
            <p:ph type="sldNum" sz="quarter" idx="4"/>
          </p:nvPr>
        </p:nvSpPr>
        <p:spPr/>
        <p:txBody>
          <a:bodyPr/>
          <a:lstStyle/>
          <a:p>
            <a:fld id="{AFEF8753-48E3-DC43-B5AB-733E5321FD2E}" type="slidenum">
              <a:rPr lang="en-US" smtClean="0"/>
              <a:pPr/>
              <a:t>14</a:t>
            </a:fld>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270" y="1590757"/>
            <a:ext cx="3695649" cy="3611930"/>
          </a:xfrm>
          <a:prstGeom prst="rect">
            <a:avLst/>
          </a:prstGeom>
        </p:spPr>
      </p:pic>
    </p:spTree>
    <p:extLst>
      <p:ext uri="{BB962C8B-B14F-4D97-AF65-F5344CB8AC3E}">
        <p14:creationId xmlns:p14="http://schemas.microsoft.com/office/powerpoint/2010/main" val="246084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endParaRPr lang="en-US"/>
          </a:p>
        </p:txBody>
      </p:sp>
      <p:sp>
        <p:nvSpPr>
          <p:cNvPr id="3" name="Title 2"/>
          <p:cNvSpPr>
            <a:spLocks noGrp="1"/>
          </p:cNvSpPr>
          <p:nvPr>
            <p:ph type="title"/>
          </p:nvPr>
        </p:nvSpPr>
        <p:spPr>
          <a:xfrm>
            <a:off x="385379" y="300686"/>
            <a:ext cx="11654804" cy="1304447"/>
          </a:xfrm>
        </p:spPr>
        <p:txBody>
          <a:bodyPr/>
          <a:lstStyle/>
          <a:p>
            <a:r>
              <a:rPr lang="en-US" sz="4400" dirty="0"/>
              <a:t>Governance Volunteer Positions: </a:t>
            </a:r>
            <a:br>
              <a:rPr lang="en-US" sz="4400" dirty="0"/>
            </a:br>
            <a:r>
              <a:rPr lang="en-US" sz="4400" dirty="0"/>
              <a:t>How to Apply</a:t>
            </a:r>
          </a:p>
        </p:txBody>
      </p:sp>
      <p:sp>
        <p:nvSpPr>
          <p:cNvPr id="4" name="Slide Number Placeholder 3"/>
          <p:cNvSpPr>
            <a:spLocks noGrp="1"/>
          </p:cNvSpPr>
          <p:nvPr>
            <p:ph type="sldNum" sz="quarter" idx="4"/>
          </p:nvPr>
        </p:nvSpPr>
        <p:spPr/>
        <p:txBody>
          <a:bodyPr/>
          <a:lstStyle/>
          <a:p>
            <a:fld id="{AFEF8753-48E3-DC43-B5AB-733E5321FD2E}" type="slidenum">
              <a:rPr lang="en-US" smtClean="0"/>
              <a:pPr/>
              <a:t>15</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726" y="1940916"/>
            <a:ext cx="11654804" cy="4435700"/>
          </a:xfrm>
          <a:prstGeom prst="rect">
            <a:avLst/>
          </a:prstGeom>
        </p:spPr>
      </p:pic>
      <p:sp>
        <p:nvSpPr>
          <p:cNvPr id="2" name="Oval 1"/>
          <p:cNvSpPr/>
          <p:nvPr/>
        </p:nvSpPr>
        <p:spPr>
          <a:xfrm>
            <a:off x="220183" y="5133519"/>
            <a:ext cx="1196912" cy="710469"/>
          </a:xfrm>
          <a:prstGeom prst="ellipse">
            <a:avLst/>
          </a:prstGeom>
          <a:noFill/>
          <a:ln w="571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28460" y="3699189"/>
            <a:ext cx="1392252" cy="743652"/>
          </a:xfrm>
          <a:prstGeom prst="ellipse">
            <a:avLst/>
          </a:prstGeom>
          <a:noFill/>
          <a:ln w="571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220183" y="1942807"/>
            <a:ext cx="1196912" cy="710469"/>
          </a:xfrm>
          <a:prstGeom prst="ellipse">
            <a:avLst/>
          </a:prstGeom>
          <a:noFill/>
          <a:ln w="571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4707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8424" y="293409"/>
            <a:ext cx="11397885" cy="4405247"/>
          </a:xfrm>
        </p:spPr>
        <p:txBody>
          <a:bodyPr/>
          <a:lstStyle/>
          <a:p>
            <a:endParaRPr lang="en-US" dirty="0"/>
          </a:p>
          <a:p>
            <a:r>
              <a:rPr lang="en-US" dirty="0"/>
              <a:t>Update your form annually to be considered                                      for governance volunteer positions</a:t>
            </a:r>
          </a:p>
          <a:p>
            <a:r>
              <a:rPr lang="en-US" dirty="0">
                <a:hlinkClick r:id="rId3"/>
              </a:rPr>
              <a:t>http://optn.transplant.hrsa.gov/</a:t>
            </a:r>
            <a:r>
              <a:rPr lang="en-US" dirty="0"/>
              <a:t> </a:t>
            </a:r>
          </a:p>
          <a:p>
            <a:r>
              <a:rPr lang="en-US" dirty="0"/>
              <a:t>Members &gt; Get Involved </a:t>
            </a:r>
          </a:p>
          <a:p>
            <a:endParaRPr lang="en-US" dirty="0"/>
          </a:p>
          <a:p>
            <a:endParaRPr lang="en-US" dirty="0"/>
          </a:p>
          <a:p>
            <a:endParaRPr lang="en-US" dirty="0"/>
          </a:p>
        </p:txBody>
      </p:sp>
      <p:sp>
        <p:nvSpPr>
          <p:cNvPr id="3" name="Title 2"/>
          <p:cNvSpPr>
            <a:spLocks noGrp="1"/>
          </p:cNvSpPr>
          <p:nvPr>
            <p:ph type="title"/>
          </p:nvPr>
        </p:nvSpPr>
        <p:spPr/>
        <p:txBody>
          <a:bodyPr/>
          <a:lstStyle/>
          <a:p>
            <a:r>
              <a:rPr lang="en-US"/>
              <a:t>OPTN/UNOS Bio Form</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16</a:t>
            </a:fld>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4416" y="221087"/>
            <a:ext cx="4377584" cy="6201578"/>
          </a:xfrm>
          <a:prstGeom prst="rect">
            <a:avLst/>
          </a:prstGeom>
        </p:spPr>
      </p:pic>
      <p:pic>
        <p:nvPicPr>
          <p:cNvPr id="6" name="Picture 5"/>
          <p:cNvPicPr>
            <a:picLocks noChangeAspect="1"/>
          </p:cNvPicPr>
          <p:nvPr/>
        </p:nvPicPr>
        <p:blipFill rotWithShape="1">
          <a:blip r:embed="rId5"/>
          <a:srcRect b="7868"/>
          <a:stretch/>
        </p:blipFill>
        <p:spPr>
          <a:xfrm>
            <a:off x="385380" y="3406798"/>
            <a:ext cx="11095238" cy="29043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40905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stretch>
            <a:fillRect/>
          </a:stretch>
        </p:blipFill>
        <p:spPr>
          <a:xfrm>
            <a:off x="1405218" y="1121428"/>
            <a:ext cx="8888506" cy="5133112"/>
          </a:xfrm>
        </p:spPr>
      </p:pic>
      <p:sp>
        <p:nvSpPr>
          <p:cNvPr id="3" name="Title 2"/>
          <p:cNvSpPr>
            <a:spLocks noGrp="1"/>
          </p:cNvSpPr>
          <p:nvPr>
            <p:ph type="title"/>
          </p:nvPr>
        </p:nvSpPr>
        <p:spPr/>
        <p:txBody>
          <a:bodyPr/>
          <a:lstStyle/>
          <a:p>
            <a:r>
              <a:rPr lang="en-US" dirty="0"/>
              <a:t>Current Landscape</a:t>
            </a:r>
          </a:p>
        </p:txBody>
      </p:sp>
      <p:sp>
        <p:nvSpPr>
          <p:cNvPr id="4" name="Slide Number Placeholder 3"/>
          <p:cNvSpPr>
            <a:spLocks noGrp="1"/>
          </p:cNvSpPr>
          <p:nvPr>
            <p:ph type="sldNum" sz="quarter" idx="4"/>
          </p:nvPr>
        </p:nvSpPr>
        <p:spPr/>
        <p:txBody>
          <a:bodyPr/>
          <a:lstStyle/>
          <a:p>
            <a:fld id="{AFEF8753-48E3-DC43-B5AB-733E5321FD2E}" type="slidenum">
              <a:rPr lang="en-US" smtClean="0"/>
              <a:pPr/>
              <a:t>17</a:t>
            </a:fld>
            <a:endParaRPr lang="en-US" dirty="0"/>
          </a:p>
        </p:txBody>
      </p:sp>
    </p:spTree>
    <p:extLst>
      <p:ext uri="{BB962C8B-B14F-4D97-AF65-F5344CB8AC3E}">
        <p14:creationId xmlns:p14="http://schemas.microsoft.com/office/powerpoint/2010/main" val="2348397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72209" y="37674"/>
            <a:ext cx="8741103" cy="638199"/>
          </a:xfrm>
        </p:spPr>
        <p:txBody>
          <a:bodyPr>
            <a:normAutofit fontScale="90000"/>
          </a:bodyPr>
          <a:lstStyle/>
          <a:p>
            <a:endParaRPr lang="en-US" dirty="0"/>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5213" b="26257"/>
          <a:stretch/>
        </p:blipFill>
        <p:spPr>
          <a:xfrm>
            <a:off x="7667083" y="1207171"/>
            <a:ext cx="3355616" cy="1529323"/>
          </a:xfrm>
          <a:prstGeom prst="rect">
            <a:avLst/>
          </a:prstGeom>
        </p:spPr>
      </p:pic>
      <p:sp>
        <p:nvSpPr>
          <p:cNvPr id="2" name="Content Placeholder 1"/>
          <p:cNvSpPr>
            <a:spLocks noGrp="1"/>
          </p:cNvSpPr>
          <p:nvPr>
            <p:ph idx="1"/>
          </p:nvPr>
        </p:nvSpPr>
        <p:spPr>
          <a:xfrm>
            <a:off x="271896" y="119578"/>
            <a:ext cx="11705359" cy="6315857"/>
          </a:xfrm>
        </p:spPr>
        <p:txBody>
          <a:bodyPr>
            <a:normAutofit fontScale="62500" lnSpcReduction="20000"/>
          </a:bodyPr>
          <a:lstStyle/>
          <a:p>
            <a:pPr marL="0" indent="0">
              <a:buNone/>
            </a:pPr>
            <a:r>
              <a:rPr lang="en-US" sz="2850" b="1" dirty="0"/>
              <a:t>2017</a:t>
            </a:r>
          </a:p>
          <a:p>
            <a:pPr marL="0" indent="0">
              <a:buNone/>
            </a:pPr>
            <a:r>
              <a:rPr lang="en-US" sz="2850" dirty="0">
                <a:solidFill>
                  <a:srgbClr val="FF5050"/>
                </a:solidFill>
              </a:rPr>
              <a:t>November</a:t>
            </a:r>
          </a:p>
          <a:p>
            <a:pPr lvl="2">
              <a:lnSpc>
                <a:spcPct val="120000"/>
              </a:lnSpc>
            </a:pPr>
            <a:r>
              <a:rPr lang="en-US" sz="2850" dirty="0">
                <a:solidFill>
                  <a:schemeClr val="tx1">
                    <a:lumMod val="75000"/>
                  </a:schemeClr>
                </a:solidFill>
              </a:rPr>
              <a:t>DSA removed from lung allocation policy due to lawsuit filed on behalf of a waiting lung recipient</a:t>
            </a:r>
          </a:p>
          <a:p>
            <a:pPr marL="0" indent="0">
              <a:buNone/>
            </a:pPr>
            <a:r>
              <a:rPr lang="en-US" sz="2850" dirty="0">
                <a:solidFill>
                  <a:srgbClr val="FF5050"/>
                </a:solidFill>
              </a:rPr>
              <a:t>December</a:t>
            </a:r>
          </a:p>
          <a:p>
            <a:pPr lvl="2"/>
            <a:r>
              <a:rPr lang="en-US" sz="2850" dirty="0">
                <a:solidFill>
                  <a:schemeClr val="tx1">
                    <a:lumMod val="75000"/>
                  </a:schemeClr>
                </a:solidFill>
              </a:rPr>
              <a:t>Ad Hoc Geography Committee formed</a:t>
            </a:r>
          </a:p>
          <a:p>
            <a:pPr marL="0" indent="0">
              <a:spcBef>
                <a:spcPts val="1350"/>
              </a:spcBef>
              <a:buNone/>
            </a:pPr>
            <a:r>
              <a:rPr lang="en-US" sz="2850" b="1" dirty="0"/>
              <a:t>2018</a:t>
            </a:r>
          </a:p>
          <a:p>
            <a:pPr marL="0" indent="0">
              <a:spcBef>
                <a:spcPts val="1350"/>
              </a:spcBef>
              <a:buNone/>
            </a:pPr>
            <a:r>
              <a:rPr lang="en-US" sz="2850" dirty="0">
                <a:solidFill>
                  <a:srgbClr val="FF5050"/>
                </a:solidFill>
              </a:rPr>
              <a:t>June</a:t>
            </a:r>
            <a:r>
              <a:rPr lang="en-US" sz="2850" dirty="0"/>
              <a:t> </a:t>
            </a:r>
          </a:p>
          <a:p>
            <a:pPr lvl="2"/>
            <a:r>
              <a:rPr lang="en-US" sz="2850" dirty="0">
                <a:solidFill>
                  <a:schemeClr val="tx1">
                    <a:lumMod val="75000"/>
                  </a:schemeClr>
                </a:solidFill>
              </a:rPr>
              <a:t>Critical comments sent to HHS regarding liver allocation</a:t>
            </a:r>
          </a:p>
          <a:p>
            <a:pPr lvl="2"/>
            <a:r>
              <a:rPr lang="en-US" sz="2850" dirty="0">
                <a:solidFill>
                  <a:schemeClr val="tx1">
                    <a:lumMod val="75000"/>
                  </a:schemeClr>
                </a:solidFill>
              </a:rPr>
              <a:t>Geography Principles ratified by Board</a:t>
            </a:r>
          </a:p>
          <a:p>
            <a:pPr lvl="2"/>
            <a:r>
              <a:rPr lang="en-US" sz="2850" dirty="0">
                <a:solidFill>
                  <a:schemeClr val="tx1">
                    <a:lumMod val="75000"/>
                  </a:schemeClr>
                </a:solidFill>
              </a:rPr>
              <a:t>Exec Committee directs Liver Committee to amend policy to remove DSA/Region  </a:t>
            </a:r>
          </a:p>
          <a:p>
            <a:pPr marL="0" indent="0">
              <a:buNone/>
            </a:pPr>
            <a:r>
              <a:rPr lang="en-US" sz="2850" dirty="0">
                <a:solidFill>
                  <a:srgbClr val="FF5050"/>
                </a:solidFill>
              </a:rPr>
              <a:t>July </a:t>
            </a:r>
          </a:p>
          <a:p>
            <a:pPr lvl="2"/>
            <a:r>
              <a:rPr lang="en-US" sz="2850" dirty="0">
                <a:solidFill>
                  <a:schemeClr val="tx1">
                    <a:lumMod val="75000"/>
                  </a:schemeClr>
                </a:solidFill>
              </a:rPr>
              <a:t>Liver lawsuit filed on behalf of six waiting recipients</a:t>
            </a:r>
          </a:p>
          <a:p>
            <a:pPr lvl="2"/>
            <a:r>
              <a:rPr lang="en-US" sz="2850" dirty="0">
                <a:solidFill>
                  <a:schemeClr val="tx1">
                    <a:lumMod val="75000"/>
                  </a:schemeClr>
                </a:solidFill>
              </a:rPr>
              <a:t>HRSA letter to OPTN regarding DSA</a:t>
            </a:r>
          </a:p>
          <a:p>
            <a:pPr lvl="2"/>
            <a:r>
              <a:rPr lang="en-US" sz="2850" dirty="0">
                <a:solidFill>
                  <a:schemeClr val="tx1">
                    <a:lumMod val="75000"/>
                  </a:schemeClr>
                </a:solidFill>
              </a:rPr>
              <a:t>Two congressional bills introduced: one pro-local, one pro-sharing.  Unlikely to move forward</a:t>
            </a:r>
          </a:p>
          <a:p>
            <a:pPr marL="0" indent="0">
              <a:buNone/>
            </a:pPr>
            <a:r>
              <a:rPr lang="en-US" sz="2900" dirty="0">
                <a:solidFill>
                  <a:srgbClr val="FF0000"/>
                </a:solidFill>
              </a:rPr>
              <a:t>August</a:t>
            </a:r>
          </a:p>
          <a:p>
            <a:pPr lvl="2"/>
            <a:r>
              <a:rPr lang="en-US" sz="2900" dirty="0">
                <a:solidFill>
                  <a:schemeClr val="tx1">
                    <a:lumMod val="75000"/>
                  </a:schemeClr>
                </a:solidFill>
              </a:rPr>
              <a:t>Timeline submitted to HRSA for all organ systems</a:t>
            </a:r>
          </a:p>
          <a:p>
            <a:pPr lvl="2"/>
            <a:r>
              <a:rPr lang="en-US" sz="2900" dirty="0">
                <a:solidFill>
                  <a:schemeClr val="tx1">
                    <a:lumMod val="75000"/>
                  </a:schemeClr>
                </a:solidFill>
              </a:rPr>
              <a:t>Lawsuit stayed until December Board Meeting</a:t>
            </a:r>
          </a:p>
          <a:p>
            <a:pPr marL="114300" indent="0">
              <a:buNone/>
            </a:pPr>
            <a:endParaRPr lang="en-US" sz="3650" dirty="0"/>
          </a:p>
          <a:p>
            <a:endParaRPr lang="en-US" dirty="0"/>
          </a:p>
        </p:txBody>
      </p:sp>
      <p:sp>
        <p:nvSpPr>
          <p:cNvPr id="4" name="Slide Number Placeholder 3"/>
          <p:cNvSpPr>
            <a:spLocks noGrp="1"/>
          </p:cNvSpPr>
          <p:nvPr>
            <p:ph type="sldNum" sz="quarter" idx="4294967295"/>
          </p:nvPr>
        </p:nvSpPr>
        <p:spPr/>
        <p:txBody>
          <a:bodyPr/>
          <a:lstStyle/>
          <a:p>
            <a:fld id="{AFEF8753-48E3-DC43-B5AB-733E5321FD2E}" type="slidenum">
              <a:rPr lang="en-US" smtClean="0"/>
              <a:pPr/>
              <a:t>18</a:t>
            </a:fld>
            <a:endParaRPr lang="en-US" dirty="0"/>
          </a:p>
        </p:txBody>
      </p:sp>
      <p:sp>
        <p:nvSpPr>
          <p:cNvPr id="16" name="Flowchart: Terminator 15"/>
          <p:cNvSpPr/>
          <p:nvPr/>
        </p:nvSpPr>
        <p:spPr>
          <a:xfrm>
            <a:off x="9729951" y="2399308"/>
            <a:ext cx="1857375" cy="284085"/>
          </a:xfrm>
          <a:prstGeom prst="flowChartTerminator">
            <a:avLst/>
          </a:prstGeom>
          <a:solidFill>
            <a:srgbClr val="8EBEE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300" dirty="0">
                <a:solidFill>
                  <a:schemeClr val="tx1"/>
                </a:solidFill>
              </a:rPr>
              <a:t>Timeline</a:t>
            </a:r>
          </a:p>
        </p:txBody>
      </p:sp>
    </p:spTree>
    <p:extLst>
      <p:ext uri="{BB962C8B-B14F-4D97-AF65-F5344CB8AC3E}">
        <p14:creationId xmlns:p14="http://schemas.microsoft.com/office/powerpoint/2010/main" val="2001478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a:t>OPTN Final Rule</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19</a:t>
            </a:fld>
            <a:endParaRPr lang="en-US" dirty="0"/>
          </a:p>
        </p:txBody>
      </p:sp>
      <p:sp>
        <p:nvSpPr>
          <p:cNvPr id="5" name="Content Placeholder 1"/>
          <p:cNvSpPr txBox="1">
            <a:spLocks/>
          </p:cNvSpPr>
          <p:nvPr/>
        </p:nvSpPr>
        <p:spPr>
          <a:xfrm>
            <a:off x="322987" y="1007243"/>
            <a:ext cx="11397885" cy="5904620"/>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spcBef>
                <a:spcPts val="2000"/>
              </a:spcBef>
              <a:buClr>
                <a:schemeClr val="bg2"/>
              </a:buClr>
              <a:buSzPct val="80000"/>
              <a:buFont typeface="Wingdings" charset="2"/>
              <a:buChar char="§"/>
              <a:defRPr sz="2800" b="0" i="0" kern="1200">
                <a:solidFill>
                  <a:srgbClr val="002045"/>
                </a:solidFill>
                <a:latin typeface="Arial"/>
                <a:ea typeface="+mn-ea"/>
                <a:cs typeface="Myriad Pro"/>
              </a:defRPr>
            </a:lvl1pPr>
            <a:lvl2pPr marL="457200" indent="-228600" algn="l" defTabSz="914400" rtl="0" eaLnBrk="1" latinLnBrk="0" hangingPunct="1">
              <a:spcBef>
                <a:spcPts val="600"/>
              </a:spcBef>
              <a:buClr>
                <a:schemeClr val="bg2"/>
              </a:buClr>
              <a:buSzPct val="70000"/>
              <a:buFont typeface="Wingdings" charset="2"/>
              <a:buChar char="§"/>
              <a:defRPr sz="2000" b="0" i="0" kern="1200">
                <a:solidFill>
                  <a:schemeClr val="tx1"/>
                </a:solidFill>
                <a:latin typeface="Arial"/>
                <a:ea typeface="+mn-ea"/>
                <a:cs typeface="Myriad Pro"/>
              </a:defRPr>
            </a:lvl2pPr>
            <a:lvl3pPr marL="685800" indent="-228600" algn="l" defTabSz="914400" rtl="0" eaLnBrk="1" latinLnBrk="0" hangingPunct="1">
              <a:spcBef>
                <a:spcPts val="600"/>
              </a:spcBef>
              <a:buClr>
                <a:schemeClr val="bg2"/>
              </a:buClr>
              <a:buSzPct val="70000"/>
              <a:buFont typeface="Wingdings" charset="2"/>
              <a:buChar char="§"/>
              <a:defRPr sz="2000" b="0" i="0" kern="1200">
                <a:solidFill>
                  <a:schemeClr val="tx1"/>
                </a:solidFill>
                <a:latin typeface="Arial"/>
                <a:ea typeface="+mn-ea"/>
                <a:cs typeface="Myriad Pro"/>
              </a:defRPr>
            </a:lvl3pPr>
            <a:lvl4pPr marL="914400" indent="-228600" algn="l" defTabSz="914400" rtl="0" eaLnBrk="1" latinLnBrk="0" hangingPunct="1">
              <a:spcBef>
                <a:spcPts val="600"/>
              </a:spcBef>
              <a:buClr>
                <a:srgbClr val="002045"/>
              </a:buClr>
              <a:buSzPct val="70000"/>
              <a:buFont typeface="Wingdings" charset="2"/>
              <a:buChar char="§"/>
              <a:defRPr sz="2000" b="0" i="0" kern="1200">
                <a:solidFill>
                  <a:schemeClr val="tx1"/>
                </a:solidFill>
                <a:latin typeface="Arial"/>
                <a:ea typeface="+mn-ea"/>
                <a:cs typeface="Myriad Pro"/>
              </a:defRPr>
            </a:lvl4pPr>
            <a:lvl5pPr marL="1143000" indent="-228600" algn="l" defTabSz="914400" rtl="0" eaLnBrk="1" latinLnBrk="0" hangingPunct="1">
              <a:spcBef>
                <a:spcPts val="600"/>
              </a:spcBef>
              <a:buClr>
                <a:srgbClr val="002045"/>
              </a:buClr>
              <a:buSzPct val="70000"/>
              <a:buFont typeface="Wingdings" charset="2"/>
              <a:buChar char="§"/>
              <a:defRPr sz="2000" b="0" i="0" kern="1200">
                <a:solidFill>
                  <a:schemeClr val="tx1"/>
                </a:solidFill>
                <a:latin typeface="Arial"/>
                <a:ea typeface="+mn-ea"/>
                <a:cs typeface="Myriad Pro"/>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charset="2"/>
              <a:buNone/>
            </a:pPr>
            <a:r>
              <a:rPr lang="en-US" sz="3400" i="1" dirty="0"/>
              <a:t>Policy development. </a:t>
            </a:r>
            <a:r>
              <a:rPr lang="en-US" sz="3400" b="1" dirty="0"/>
              <a:t>The Board of Directors</a:t>
            </a:r>
            <a:r>
              <a:rPr lang="en-US" sz="3400" dirty="0"/>
              <a:t> established under § 121.3 </a:t>
            </a:r>
            <a:r>
              <a:rPr lang="en-US" sz="3400" b="1" dirty="0"/>
              <a:t>shall develop</a:t>
            </a:r>
            <a:r>
              <a:rPr lang="en-US" sz="3400" dirty="0"/>
              <a:t>, in accordance with the policy development process described in § 121.4, policies for the equitable allocation of cadaveric organs among potential recipients. Such allocation policies: </a:t>
            </a:r>
          </a:p>
          <a:p>
            <a:r>
              <a:rPr lang="en-US" sz="3400" dirty="0"/>
              <a:t>(1)  Shall be based on sound medical judgment; </a:t>
            </a:r>
          </a:p>
          <a:p>
            <a:r>
              <a:rPr lang="en-US" sz="3400" dirty="0"/>
              <a:t>(2)  Shall seek to achieve the best use of donated organs; </a:t>
            </a:r>
          </a:p>
          <a:p>
            <a:r>
              <a:rPr lang="en-US" sz="3400" dirty="0"/>
              <a:t>(3)  Shall preserve the ability of a transplant program to decline an offer of an organ or not to use the organ for the potential recipient in accordance with § 121.7(b)(4)(d) and (e); </a:t>
            </a:r>
          </a:p>
          <a:p>
            <a:r>
              <a:rPr lang="en-US" sz="3400" dirty="0"/>
              <a:t>(4)  Shall be specific for each organ type or combination of organ types to be transplanted into a transplant candidate; </a:t>
            </a:r>
          </a:p>
          <a:p>
            <a:r>
              <a:rPr lang="en-US" sz="3400" dirty="0"/>
              <a:t>(5)  Shall be designed to avoid wasting organs, to avoid futile transplants, to promote patient access to transplantation, and to promote the efficient management of organ placement; </a:t>
            </a:r>
          </a:p>
          <a:p>
            <a:r>
              <a:rPr lang="en-US" sz="3400" b="1" dirty="0"/>
              <a:t>(8)  </a:t>
            </a:r>
            <a:r>
              <a:rPr lang="en-US" sz="3400" b="1" u="sng" dirty="0"/>
              <a:t>Shall not </a:t>
            </a:r>
            <a:r>
              <a:rPr lang="en-US" sz="3400" b="1" dirty="0"/>
              <a:t>be based on the candidate’s place of residence or place of listing, </a:t>
            </a:r>
            <a:r>
              <a:rPr lang="en-US" sz="3400" b="1" u="sng" dirty="0"/>
              <a:t>except to the extent required</a:t>
            </a:r>
            <a:r>
              <a:rPr lang="en-US" sz="3400" b="1" dirty="0"/>
              <a:t> by paragraphs (a)(1)-(5) of this section. </a:t>
            </a:r>
            <a:endParaRPr lang="en-US" sz="3400" dirty="0"/>
          </a:p>
          <a:p>
            <a:endParaRPr lang="en-US" dirty="0"/>
          </a:p>
        </p:txBody>
      </p:sp>
    </p:spTree>
    <p:extLst>
      <p:ext uri="{BB962C8B-B14F-4D97-AF65-F5344CB8AC3E}">
        <p14:creationId xmlns:p14="http://schemas.microsoft.com/office/powerpoint/2010/main" val="3184940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380" y="1014721"/>
            <a:ext cx="11397885" cy="5324171"/>
          </a:xfrm>
        </p:spPr>
        <p:txBody>
          <a:bodyPr>
            <a:normAutofit fontScale="92500" lnSpcReduction="10000"/>
          </a:bodyPr>
          <a:lstStyle/>
          <a:p>
            <a:r>
              <a:rPr lang="en-US" dirty="0"/>
              <a:t>Colorado and ‘most of’ Wyoming</a:t>
            </a:r>
          </a:p>
          <a:p>
            <a:r>
              <a:rPr lang="en-US"/>
              <a:t>185,000 </a:t>
            </a:r>
            <a:r>
              <a:rPr lang="en-US" dirty="0"/>
              <a:t>+ square miles</a:t>
            </a:r>
          </a:p>
          <a:p>
            <a:r>
              <a:rPr lang="en-US" dirty="0"/>
              <a:t>Population ~ 5.9 million</a:t>
            </a:r>
          </a:p>
          <a:p>
            <a:r>
              <a:rPr lang="en-US" dirty="0"/>
              <a:t>112 Acute Care Hospitals</a:t>
            </a:r>
          </a:p>
          <a:p>
            <a:r>
              <a:rPr lang="en-US" dirty="0"/>
              <a:t>4 Transplant Centers</a:t>
            </a:r>
          </a:p>
          <a:p>
            <a:r>
              <a:rPr lang="en-US" dirty="0"/>
              <a:t>UNOS Region 8</a:t>
            </a:r>
          </a:p>
          <a:p>
            <a:r>
              <a:rPr lang="en-US" dirty="0"/>
              <a:t>On Baldrige path</a:t>
            </a:r>
          </a:p>
          <a:p>
            <a:r>
              <a:rPr lang="en-US" dirty="0"/>
              <a:t>Free Standing Organ &amp; Tissue Recovery Center</a:t>
            </a:r>
          </a:p>
          <a:p>
            <a:pPr lvl="1"/>
            <a:r>
              <a:rPr lang="en-US" dirty="0"/>
              <a:t>300+ organ donors and ~8000 tissue donors</a:t>
            </a:r>
          </a:p>
          <a:p>
            <a:endParaRPr lang="en-US" dirty="0"/>
          </a:p>
          <a:p>
            <a:pPr lvl="1"/>
            <a:endParaRPr lang="en-US" dirty="0"/>
          </a:p>
        </p:txBody>
      </p:sp>
      <p:sp>
        <p:nvSpPr>
          <p:cNvPr id="2" name="Title 1"/>
          <p:cNvSpPr>
            <a:spLocks noGrp="1"/>
          </p:cNvSpPr>
          <p:nvPr>
            <p:ph type="title"/>
          </p:nvPr>
        </p:nvSpPr>
        <p:spPr/>
        <p:txBody>
          <a:bodyPr/>
          <a:lstStyle/>
          <a:p>
            <a:r>
              <a:rPr lang="en-US"/>
              <a:t>About Donor Alliance</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4405" y="297630"/>
            <a:ext cx="3988263" cy="6297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9" name="Straight Connector 28"/>
          <p:cNvCxnSpPr/>
          <p:nvPr/>
        </p:nvCxnSpPr>
        <p:spPr>
          <a:xfrm>
            <a:off x="7726766" y="2102065"/>
            <a:ext cx="496787" cy="114300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31" name="Freeform 30"/>
          <p:cNvSpPr/>
          <p:nvPr/>
        </p:nvSpPr>
        <p:spPr>
          <a:xfrm>
            <a:off x="7583682" y="2258371"/>
            <a:ext cx="535710" cy="986694"/>
          </a:xfrm>
          <a:custGeom>
            <a:avLst/>
            <a:gdLst>
              <a:gd name="connsiteX0" fmla="*/ 84448 w 535710"/>
              <a:gd name="connsiteY0" fmla="*/ 0 h 986694"/>
              <a:gd name="connsiteX1" fmla="*/ 96323 w 535710"/>
              <a:gd name="connsiteY1" fmla="*/ 59376 h 986694"/>
              <a:gd name="connsiteX2" fmla="*/ 108198 w 535710"/>
              <a:gd name="connsiteY2" fmla="*/ 95002 h 986694"/>
              <a:gd name="connsiteX3" fmla="*/ 84448 w 535710"/>
              <a:gd name="connsiteY3" fmla="*/ 130628 h 986694"/>
              <a:gd name="connsiteX4" fmla="*/ 72572 w 535710"/>
              <a:gd name="connsiteY4" fmla="*/ 178129 h 986694"/>
              <a:gd name="connsiteX5" fmla="*/ 167575 w 535710"/>
              <a:gd name="connsiteY5" fmla="*/ 213755 h 986694"/>
              <a:gd name="connsiteX6" fmla="*/ 96323 w 535710"/>
              <a:gd name="connsiteY6" fmla="*/ 273132 h 986694"/>
              <a:gd name="connsiteX7" fmla="*/ 60697 w 535710"/>
              <a:gd name="connsiteY7" fmla="*/ 285007 h 986694"/>
              <a:gd name="connsiteX8" fmla="*/ 36946 w 535710"/>
              <a:gd name="connsiteY8" fmla="*/ 320633 h 986694"/>
              <a:gd name="connsiteX9" fmla="*/ 72572 w 535710"/>
              <a:gd name="connsiteY9" fmla="*/ 344384 h 986694"/>
              <a:gd name="connsiteX10" fmla="*/ 215076 w 535710"/>
              <a:gd name="connsiteY10" fmla="*/ 332509 h 986694"/>
              <a:gd name="connsiteX11" fmla="*/ 143824 w 535710"/>
              <a:gd name="connsiteY11" fmla="*/ 415636 h 986694"/>
              <a:gd name="connsiteX12" fmla="*/ 108198 w 535710"/>
              <a:gd name="connsiteY12" fmla="*/ 451262 h 986694"/>
              <a:gd name="connsiteX13" fmla="*/ 48822 w 535710"/>
              <a:gd name="connsiteY13" fmla="*/ 522514 h 986694"/>
              <a:gd name="connsiteX14" fmla="*/ 25071 w 535710"/>
              <a:gd name="connsiteY14" fmla="*/ 593766 h 986694"/>
              <a:gd name="connsiteX15" fmla="*/ 120074 w 535710"/>
              <a:gd name="connsiteY15" fmla="*/ 546264 h 986694"/>
              <a:gd name="connsiteX16" fmla="*/ 203201 w 535710"/>
              <a:gd name="connsiteY16" fmla="*/ 498763 h 986694"/>
              <a:gd name="connsiteX17" fmla="*/ 238827 w 535710"/>
              <a:gd name="connsiteY17" fmla="*/ 486888 h 986694"/>
              <a:gd name="connsiteX18" fmla="*/ 274453 w 535710"/>
              <a:gd name="connsiteY18" fmla="*/ 498763 h 986694"/>
              <a:gd name="connsiteX19" fmla="*/ 226952 w 535710"/>
              <a:gd name="connsiteY19" fmla="*/ 534389 h 986694"/>
              <a:gd name="connsiteX20" fmla="*/ 143824 w 535710"/>
              <a:gd name="connsiteY20" fmla="*/ 581890 h 986694"/>
              <a:gd name="connsiteX21" fmla="*/ 84448 w 535710"/>
              <a:gd name="connsiteY21" fmla="*/ 665018 h 986694"/>
              <a:gd name="connsiteX22" fmla="*/ 48822 w 535710"/>
              <a:gd name="connsiteY22" fmla="*/ 700644 h 986694"/>
              <a:gd name="connsiteX23" fmla="*/ 72572 w 535710"/>
              <a:gd name="connsiteY23" fmla="*/ 760020 h 986694"/>
              <a:gd name="connsiteX24" fmla="*/ 108198 w 535710"/>
              <a:gd name="connsiteY24" fmla="*/ 748145 h 986694"/>
              <a:gd name="connsiteX25" fmla="*/ 143824 w 535710"/>
              <a:gd name="connsiteY25" fmla="*/ 724394 h 986694"/>
              <a:gd name="connsiteX26" fmla="*/ 179450 w 535710"/>
              <a:gd name="connsiteY26" fmla="*/ 712519 h 986694"/>
              <a:gd name="connsiteX27" fmla="*/ 238827 w 535710"/>
              <a:gd name="connsiteY27" fmla="*/ 688768 h 986694"/>
              <a:gd name="connsiteX28" fmla="*/ 333829 w 535710"/>
              <a:gd name="connsiteY28" fmla="*/ 665018 h 986694"/>
              <a:gd name="connsiteX29" fmla="*/ 262577 w 535710"/>
              <a:gd name="connsiteY29" fmla="*/ 712519 h 986694"/>
              <a:gd name="connsiteX30" fmla="*/ 226952 w 535710"/>
              <a:gd name="connsiteY30" fmla="*/ 736270 h 986694"/>
              <a:gd name="connsiteX31" fmla="*/ 357580 w 535710"/>
              <a:gd name="connsiteY31" fmla="*/ 795646 h 986694"/>
              <a:gd name="connsiteX32" fmla="*/ 393206 w 535710"/>
              <a:gd name="connsiteY32" fmla="*/ 783771 h 986694"/>
              <a:gd name="connsiteX33" fmla="*/ 405081 w 535710"/>
              <a:gd name="connsiteY33" fmla="*/ 819397 h 986694"/>
              <a:gd name="connsiteX34" fmla="*/ 333829 w 535710"/>
              <a:gd name="connsiteY34" fmla="*/ 843148 h 986694"/>
              <a:gd name="connsiteX35" fmla="*/ 428832 w 535710"/>
              <a:gd name="connsiteY35" fmla="*/ 926275 h 986694"/>
              <a:gd name="connsiteX36" fmla="*/ 440707 w 535710"/>
              <a:gd name="connsiteY36" fmla="*/ 973776 h 986694"/>
              <a:gd name="connsiteX37" fmla="*/ 535710 w 535710"/>
              <a:gd name="connsiteY37" fmla="*/ 985651 h 98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5710" h="986694">
                <a:moveTo>
                  <a:pt x="84448" y="0"/>
                </a:moveTo>
                <a:cubicBezTo>
                  <a:pt x="88406" y="19792"/>
                  <a:pt x="91428" y="39795"/>
                  <a:pt x="96323" y="59376"/>
                </a:cubicBezTo>
                <a:cubicBezTo>
                  <a:pt x="99359" y="71520"/>
                  <a:pt x="110256" y="82655"/>
                  <a:pt x="108198" y="95002"/>
                </a:cubicBezTo>
                <a:cubicBezTo>
                  <a:pt x="105852" y="109080"/>
                  <a:pt x="92365" y="118753"/>
                  <a:pt x="84448" y="130628"/>
                </a:cubicBezTo>
                <a:cubicBezTo>
                  <a:pt x="80489" y="146462"/>
                  <a:pt x="67411" y="162645"/>
                  <a:pt x="72572" y="178129"/>
                </a:cubicBezTo>
                <a:cubicBezTo>
                  <a:pt x="81309" y="204340"/>
                  <a:pt x="155981" y="211436"/>
                  <a:pt x="167575" y="213755"/>
                </a:cubicBezTo>
                <a:cubicBezTo>
                  <a:pt x="141312" y="240018"/>
                  <a:pt x="129388" y="256599"/>
                  <a:pt x="96323" y="273132"/>
                </a:cubicBezTo>
                <a:cubicBezTo>
                  <a:pt x="85127" y="278730"/>
                  <a:pt x="72572" y="281049"/>
                  <a:pt x="60697" y="285007"/>
                </a:cubicBezTo>
                <a:cubicBezTo>
                  <a:pt x="52780" y="296882"/>
                  <a:pt x="34147" y="306638"/>
                  <a:pt x="36946" y="320633"/>
                </a:cubicBezTo>
                <a:cubicBezTo>
                  <a:pt x="39745" y="334628"/>
                  <a:pt x="58331" y="343435"/>
                  <a:pt x="72572" y="344384"/>
                </a:cubicBezTo>
                <a:cubicBezTo>
                  <a:pt x="120132" y="347555"/>
                  <a:pt x="167575" y="336467"/>
                  <a:pt x="215076" y="332509"/>
                </a:cubicBezTo>
                <a:cubicBezTo>
                  <a:pt x="119767" y="403991"/>
                  <a:pt x="206520" y="327862"/>
                  <a:pt x="143824" y="415636"/>
                </a:cubicBezTo>
                <a:cubicBezTo>
                  <a:pt x="134062" y="429302"/>
                  <a:pt x="118949" y="438360"/>
                  <a:pt x="108198" y="451262"/>
                </a:cubicBezTo>
                <a:cubicBezTo>
                  <a:pt x="25533" y="550462"/>
                  <a:pt x="152904" y="418432"/>
                  <a:pt x="48822" y="522514"/>
                </a:cubicBezTo>
                <a:cubicBezTo>
                  <a:pt x="40905" y="546265"/>
                  <a:pt x="2679" y="604962"/>
                  <a:pt x="25071" y="593766"/>
                </a:cubicBezTo>
                <a:cubicBezTo>
                  <a:pt x="56739" y="577932"/>
                  <a:pt x="90615" y="565903"/>
                  <a:pt x="120074" y="546264"/>
                </a:cubicBezTo>
                <a:cubicBezTo>
                  <a:pt x="155850" y="522414"/>
                  <a:pt x="161018" y="516841"/>
                  <a:pt x="203201" y="498763"/>
                </a:cubicBezTo>
                <a:cubicBezTo>
                  <a:pt x="214707" y="493832"/>
                  <a:pt x="226952" y="490846"/>
                  <a:pt x="238827" y="486888"/>
                </a:cubicBezTo>
                <a:cubicBezTo>
                  <a:pt x="250702" y="490846"/>
                  <a:pt x="277489" y="486619"/>
                  <a:pt x="274453" y="498763"/>
                </a:cubicBezTo>
                <a:cubicBezTo>
                  <a:pt x="269653" y="517964"/>
                  <a:pt x="241979" y="521508"/>
                  <a:pt x="226952" y="534389"/>
                </a:cubicBezTo>
                <a:cubicBezTo>
                  <a:pt x="168688" y="584330"/>
                  <a:pt x="218404" y="563246"/>
                  <a:pt x="143824" y="581890"/>
                </a:cubicBezTo>
                <a:cubicBezTo>
                  <a:pt x="125027" y="610086"/>
                  <a:pt x="106544" y="639240"/>
                  <a:pt x="84448" y="665018"/>
                </a:cubicBezTo>
                <a:cubicBezTo>
                  <a:pt x="73518" y="677769"/>
                  <a:pt x="59133" y="687387"/>
                  <a:pt x="48822" y="700644"/>
                </a:cubicBezTo>
                <a:cubicBezTo>
                  <a:pt x="-18143" y="786741"/>
                  <a:pt x="-21686" y="780966"/>
                  <a:pt x="72572" y="760020"/>
                </a:cubicBezTo>
                <a:cubicBezTo>
                  <a:pt x="84792" y="757305"/>
                  <a:pt x="96323" y="752103"/>
                  <a:pt x="108198" y="748145"/>
                </a:cubicBezTo>
                <a:cubicBezTo>
                  <a:pt x="120073" y="740228"/>
                  <a:pt x="131058" y="730777"/>
                  <a:pt x="143824" y="724394"/>
                </a:cubicBezTo>
                <a:cubicBezTo>
                  <a:pt x="155020" y="718796"/>
                  <a:pt x="167729" y="716914"/>
                  <a:pt x="179450" y="712519"/>
                </a:cubicBezTo>
                <a:cubicBezTo>
                  <a:pt x="199410" y="705034"/>
                  <a:pt x="218453" y="695037"/>
                  <a:pt x="238827" y="688768"/>
                </a:cubicBezTo>
                <a:cubicBezTo>
                  <a:pt x="270025" y="679169"/>
                  <a:pt x="333829" y="665018"/>
                  <a:pt x="333829" y="665018"/>
                </a:cubicBezTo>
                <a:lnTo>
                  <a:pt x="262577" y="712519"/>
                </a:lnTo>
                <a:lnTo>
                  <a:pt x="226952" y="736270"/>
                </a:lnTo>
                <a:cubicBezTo>
                  <a:pt x="146440" y="857036"/>
                  <a:pt x="150968" y="809421"/>
                  <a:pt x="357580" y="795646"/>
                </a:cubicBezTo>
                <a:cubicBezTo>
                  <a:pt x="369455" y="791688"/>
                  <a:pt x="382010" y="778173"/>
                  <a:pt x="393206" y="783771"/>
                </a:cubicBezTo>
                <a:cubicBezTo>
                  <a:pt x="404402" y="789369"/>
                  <a:pt x="413932" y="810546"/>
                  <a:pt x="405081" y="819397"/>
                </a:cubicBezTo>
                <a:cubicBezTo>
                  <a:pt x="387378" y="837100"/>
                  <a:pt x="333829" y="843148"/>
                  <a:pt x="333829" y="843148"/>
                </a:cubicBezTo>
                <a:cubicBezTo>
                  <a:pt x="358061" y="1036992"/>
                  <a:pt x="306320" y="880333"/>
                  <a:pt x="428832" y="926275"/>
                </a:cubicBezTo>
                <a:cubicBezTo>
                  <a:pt x="444114" y="932006"/>
                  <a:pt x="430511" y="961032"/>
                  <a:pt x="440707" y="973776"/>
                </a:cubicBezTo>
                <a:cubicBezTo>
                  <a:pt x="455214" y="991910"/>
                  <a:pt x="526896" y="985651"/>
                  <a:pt x="535710" y="985651"/>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29" name="Picture 5" descr="http://rlv.zcache.com/colorado_flag_logo_square_sticker-rb4cbaf31f0d741379c0866255c2c9988_v9wf3_8byvr_32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02160" y="4172217"/>
            <a:ext cx="1602038" cy="1602038"/>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Image result for wyoming cowboy logo">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11691" y="994982"/>
            <a:ext cx="1495661" cy="1495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86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a:t>Lung</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20</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4665" y="1499206"/>
            <a:ext cx="4104491" cy="4104491"/>
          </a:xfrm>
          <a:prstGeom prst="rect">
            <a:avLst/>
          </a:prstGeom>
        </p:spPr>
      </p:pic>
    </p:spTree>
    <p:extLst>
      <p:ext uri="{BB962C8B-B14F-4D97-AF65-F5344CB8AC3E}">
        <p14:creationId xmlns:p14="http://schemas.microsoft.com/office/powerpoint/2010/main" val="1722566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0558" y="981860"/>
            <a:ext cx="11397885" cy="5569365"/>
          </a:xfrm>
        </p:spPr>
        <p:txBody>
          <a:bodyPr>
            <a:normAutofit fontScale="92500" lnSpcReduction="10000"/>
          </a:bodyPr>
          <a:lstStyle/>
          <a:p>
            <a:r>
              <a:rPr lang="en-US" sz="3000" dirty="0"/>
              <a:t>Use of the DSA as the primary unit of lung distribution was arbitrary and capricious because using DSAs:</a:t>
            </a:r>
          </a:p>
          <a:p>
            <a:pPr lvl="3"/>
            <a:r>
              <a:rPr lang="en-US" sz="2800" dirty="0"/>
              <a:t>Have no correlation to organ viability</a:t>
            </a:r>
          </a:p>
          <a:p>
            <a:pPr lvl="3"/>
            <a:r>
              <a:rPr lang="en-US" sz="2800" dirty="0"/>
              <a:t>Were not created for organ distribution</a:t>
            </a:r>
          </a:p>
          <a:p>
            <a:pPr lvl="3"/>
            <a:r>
              <a:rPr lang="en-US" sz="2800" dirty="0"/>
              <a:t>Are not consistent in size (geographically, population, patients waiting, donors, # of programs)</a:t>
            </a:r>
          </a:p>
          <a:p>
            <a:pPr lvl="3"/>
            <a:r>
              <a:rPr lang="en-US" sz="2800" dirty="0"/>
              <a:t>Results in wide variation </a:t>
            </a:r>
          </a:p>
          <a:p>
            <a:pPr lvl="3"/>
            <a:r>
              <a:rPr lang="en-US" sz="2800" dirty="0"/>
              <a:t>Results in allocation inconsistent with the mandates of the final rule</a:t>
            </a:r>
          </a:p>
          <a:p>
            <a:r>
              <a:rPr lang="en-US" sz="3000" dirty="0"/>
              <a:t>HRSA’s two questions to OPTN/UNOS:</a:t>
            </a:r>
          </a:p>
          <a:p>
            <a:pPr lvl="3"/>
            <a:r>
              <a:rPr lang="en-US" sz="2600" dirty="0"/>
              <a:t>Is the use of DSAs in the lung allocation policy consistent with the requirements of the OPTN Final Rule?</a:t>
            </a:r>
          </a:p>
          <a:p>
            <a:pPr lvl="3"/>
            <a:r>
              <a:rPr lang="en-US" sz="2600" dirty="0"/>
              <a:t>Is the use of DSAs more consistent with the Final Rule than an alternative policy in which Zone A would be the first unit of allocation?</a:t>
            </a:r>
          </a:p>
          <a:p>
            <a:pPr lvl="2"/>
            <a:endParaRPr lang="en-US" sz="2800" dirty="0"/>
          </a:p>
          <a:p>
            <a:endParaRPr lang="en-US" dirty="0"/>
          </a:p>
        </p:txBody>
      </p:sp>
      <p:sp>
        <p:nvSpPr>
          <p:cNvPr id="3" name="Title 2"/>
          <p:cNvSpPr>
            <a:spLocks noGrp="1"/>
          </p:cNvSpPr>
          <p:nvPr>
            <p:ph type="title"/>
          </p:nvPr>
        </p:nvSpPr>
        <p:spPr>
          <a:xfrm>
            <a:off x="398892" y="141576"/>
            <a:ext cx="11654804" cy="850932"/>
          </a:xfrm>
        </p:spPr>
        <p:txBody>
          <a:bodyPr/>
          <a:lstStyle/>
          <a:p>
            <a:r>
              <a:rPr lang="en-US" dirty="0"/>
              <a:t>Plaintiff’s Argument &amp; HRSA Questions</a:t>
            </a:r>
          </a:p>
        </p:txBody>
      </p:sp>
      <p:sp>
        <p:nvSpPr>
          <p:cNvPr id="4" name="Slide Number Placeholder 3"/>
          <p:cNvSpPr>
            <a:spLocks noGrp="1"/>
          </p:cNvSpPr>
          <p:nvPr>
            <p:ph type="sldNum" sz="quarter" idx="4"/>
          </p:nvPr>
        </p:nvSpPr>
        <p:spPr/>
        <p:txBody>
          <a:bodyPr/>
          <a:lstStyle/>
          <a:p>
            <a:fld id="{AFEF8753-48E3-DC43-B5AB-733E5321FD2E}" type="slidenum">
              <a:rPr lang="en-US" smtClean="0"/>
              <a:pPr/>
              <a:t>21</a:t>
            </a:fld>
            <a:endParaRPr lang="en-US" dirty="0"/>
          </a:p>
        </p:txBody>
      </p:sp>
    </p:spTree>
    <p:extLst>
      <p:ext uri="{BB962C8B-B14F-4D97-AF65-F5344CB8AC3E}">
        <p14:creationId xmlns:p14="http://schemas.microsoft.com/office/powerpoint/2010/main" val="59447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8499" y="1728479"/>
            <a:ext cx="11397885" cy="5233615"/>
          </a:xfrm>
        </p:spPr>
        <p:txBody>
          <a:bodyPr>
            <a:normAutofit/>
          </a:bodyPr>
          <a:lstStyle/>
          <a:p>
            <a:r>
              <a:rPr lang="en-US" dirty="0"/>
              <a:t>Exec Committee Conclusions:</a:t>
            </a:r>
          </a:p>
          <a:p>
            <a:pPr lvl="1"/>
            <a:r>
              <a:rPr lang="en-US" sz="2800" dirty="0"/>
              <a:t>Lung allocation policy contained an over-reliance on DSA as primary unit of allocation </a:t>
            </a:r>
          </a:p>
          <a:p>
            <a:pPr lvl="1"/>
            <a:r>
              <a:rPr lang="en-US" sz="2800" dirty="0"/>
              <a:t>A revised policy that does not depend on DSA as primary unit of allocation of lungs is more consistent with Final Rule</a:t>
            </a:r>
          </a:p>
          <a:p>
            <a:pPr lvl="1"/>
            <a:r>
              <a:rPr lang="en-US" sz="2800" dirty="0"/>
              <a:t>Replacing DSA with a 250-mile circle from donor hospital as first element of lung allocation is a reasonable geographic constraint</a:t>
            </a:r>
          </a:p>
          <a:p>
            <a:r>
              <a:rPr lang="en-US" dirty="0"/>
              <a:t>250-mile circle was implemented in November, subject to subsequent public comment, confirmed by Board of Directors in June</a:t>
            </a:r>
          </a:p>
        </p:txBody>
      </p:sp>
      <p:sp>
        <p:nvSpPr>
          <p:cNvPr id="6" name="Title 5"/>
          <p:cNvSpPr>
            <a:spLocks noGrp="1"/>
          </p:cNvSpPr>
          <p:nvPr>
            <p:ph type="title"/>
          </p:nvPr>
        </p:nvSpPr>
        <p:spPr>
          <a:xfrm>
            <a:off x="638107" y="465495"/>
            <a:ext cx="11158670" cy="850932"/>
          </a:xfrm>
        </p:spPr>
        <p:txBody>
          <a:bodyPr/>
          <a:lstStyle/>
          <a:p>
            <a:r>
              <a:rPr lang="en-US" dirty="0"/>
              <a:t>Executive Committee’s November 2017 </a:t>
            </a:r>
            <a:br>
              <a:rPr lang="en-US" dirty="0"/>
            </a:br>
            <a:r>
              <a:rPr lang="en-US" dirty="0"/>
              <a:t>Deliberations &amp; Decision</a:t>
            </a:r>
          </a:p>
        </p:txBody>
      </p:sp>
      <p:sp>
        <p:nvSpPr>
          <p:cNvPr id="4" name="Slide Number Placeholder 3"/>
          <p:cNvSpPr>
            <a:spLocks noGrp="1"/>
          </p:cNvSpPr>
          <p:nvPr>
            <p:ph type="sldNum" sz="quarter" idx="4"/>
          </p:nvPr>
        </p:nvSpPr>
        <p:spPr/>
        <p:txBody>
          <a:bodyPr/>
          <a:lstStyle/>
          <a:p>
            <a:fld id="{AFEF8753-48E3-DC43-B5AB-733E5321FD2E}" type="slidenum">
              <a:rPr lang="en-US" smtClean="0"/>
              <a:pPr/>
              <a:t>22</a:t>
            </a:fld>
            <a:endParaRPr lang="en-US" dirty="0"/>
          </a:p>
        </p:txBody>
      </p:sp>
    </p:spTree>
    <p:extLst>
      <p:ext uri="{BB962C8B-B14F-4D97-AF65-F5344CB8AC3E}">
        <p14:creationId xmlns:p14="http://schemas.microsoft.com/office/powerpoint/2010/main" val="214737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513839" y="1274870"/>
            <a:ext cx="11397885" cy="4405247"/>
          </a:xfrm>
        </p:spPr>
        <p:txBody>
          <a:bodyPr/>
          <a:lstStyle/>
          <a:p>
            <a:endParaRPr lang="en-US"/>
          </a:p>
        </p:txBody>
      </p:sp>
      <p:sp>
        <p:nvSpPr>
          <p:cNvPr id="3" name="Title 2"/>
          <p:cNvSpPr>
            <a:spLocks noGrp="1"/>
          </p:cNvSpPr>
          <p:nvPr>
            <p:ph type="title"/>
          </p:nvPr>
        </p:nvSpPr>
        <p:spPr/>
        <p:txBody>
          <a:bodyPr/>
          <a:lstStyle/>
          <a:p>
            <a:r>
              <a:rPr lang="en-US"/>
              <a:t>Liver</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23</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359" y="1124083"/>
            <a:ext cx="4375763" cy="4375763"/>
          </a:xfrm>
          <a:prstGeom prst="rect">
            <a:avLst/>
          </a:prstGeom>
        </p:spPr>
      </p:pic>
    </p:spTree>
    <p:extLst>
      <p:ext uri="{BB962C8B-B14F-4D97-AF65-F5344CB8AC3E}">
        <p14:creationId xmlns:p14="http://schemas.microsoft.com/office/powerpoint/2010/main" val="4150872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Distribution to region + 150 mile circle for most urgent candidates</a:t>
            </a:r>
          </a:p>
          <a:p>
            <a:r>
              <a:rPr lang="en-US"/>
              <a:t>3 proximity points to candidates within the circle or DSA </a:t>
            </a:r>
          </a:p>
          <a:p>
            <a:r>
              <a:rPr lang="en-US"/>
              <a:t>Allocation to DSA for lower MELDs</a:t>
            </a:r>
          </a:p>
          <a:p>
            <a:r>
              <a:rPr lang="en-US"/>
              <a:t>Allocation to DSA for hard-to-place livers (DCD, &gt; 70 yr)</a:t>
            </a:r>
            <a:endParaRPr lang="en-US" dirty="0"/>
          </a:p>
        </p:txBody>
      </p:sp>
      <p:sp>
        <p:nvSpPr>
          <p:cNvPr id="3" name="Title 2"/>
          <p:cNvSpPr>
            <a:spLocks noGrp="1"/>
          </p:cNvSpPr>
          <p:nvPr>
            <p:ph type="title"/>
          </p:nvPr>
        </p:nvSpPr>
        <p:spPr/>
        <p:txBody>
          <a:bodyPr/>
          <a:lstStyle/>
          <a:p>
            <a:r>
              <a:rPr lang="en-US"/>
              <a:t>New Liver Policy – December 2017</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24</a:t>
            </a:fld>
            <a:endParaRPr lang="en-US" dirty="0"/>
          </a:p>
        </p:txBody>
      </p:sp>
    </p:spTree>
    <p:extLst>
      <p:ext uri="{BB962C8B-B14F-4D97-AF65-F5344CB8AC3E}">
        <p14:creationId xmlns:p14="http://schemas.microsoft.com/office/powerpoint/2010/main" val="2681585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379" y="1348829"/>
            <a:ext cx="11397885" cy="4912692"/>
          </a:xfrm>
        </p:spPr>
        <p:txBody>
          <a:bodyPr>
            <a:normAutofit/>
          </a:bodyPr>
          <a:lstStyle/>
          <a:p>
            <a:r>
              <a:rPr lang="en-US" dirty="0"/>
              <a:t>Letter to HHS Secretary received May 30, 2018</a:t>
            </a:r>
          </a:p>
          <a:p>
            <a:r>
              <a:rPr lang="en-US" dirty="0"/>
              <a:t>Same law firm that filed suit over lung policy</a:t>
            </a:r>
          </a:p>
          <a:p>
            <a:r>
              <a:rPr lang="en-US" dirty="0"/>
              <a:t>Argued that liver policy (using Regions and DSAs) is inconsistent with the Final Rule and challenges:</a:t>
            </a:r>
          </a:p>
          <a:p>
            <a:pPr lvl="2"/>
            <a:r>
              <a:rPr lang="en-US" sz="2400" dirty="0"/>
              <a:t>Current liver policy</a:t>
            </a:r>
          </a:p>
          <a:p>
            <a:pPr lvl="2"/>
            <a:r>
              <a:rPr lang="en-US" sz="2400" dirty="0"/>
              <a:t>Policy approved in December 2017</a:t>
            </a:r>
          </a:p>
          <a:p>
            <a:pPr lvl="2"/>
            <a:r>
              <a:rPr lang="en-US" sz="2400" dirty="0"/>
              <a:t>Policy for the National Liver Review Board (NLRB) scoring of exception patients</a:t>
            </a:r>
          </a:p>
          <a:p>
            <a:r>
              <a:rPr lang="en-US" dirty="0"/>
              <a:t>Letter requests immediate action by the Secretary</a:t>
            </a:r>
          </a:p>
        </p:txBody>
      </p:sp>
      <p:sp>
        <p:nvSpPr>
          <p:cNvPr id="3" name="Title 2"/>
          <p:cNvSpPr>
            <a:spLocks noGrp="1"/>
          </p:cNvSpPr>
          <p:nvPr>
            <p:ph type="title"/>
          </p:nvPr>
        </p:nvSpPr>
        <p:spPr/>
        <p:txBody>
          <a:bodyPr/>
          <a:lstStyle/>
          <a:p>
            <a:r>
              <a:rPr lang="en-US"/>
              <a:t>May 30:  Critical Comment to HHS</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25</a:t>
            </a:fld>
            <a:endParaRPr lang="en-US" dirty="0"/>
          </a:p>
        </p:txBody>
      </p:sp>
    </p:spTree>
    <p:extLst>
      <p:ext uri="{BB962C8B-B14F-4D97-AF65-F5344CB8AC3E}">
        <p14:creationId xmlns:p14="http://schemas.microsoft.com/office/powerpoint/2010/main" val="3109508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8892" y="1646472"/>
            <a:ext cx="11397885" cy="5603675"/>
          </a:xfrm>
        </p:spPr>
        <p:txBody>
          <a:bodyPr/>
          <a:lstStyle/>
          <a:p>
            <a:r>
              <a:rPr lang="en-US" sz="3600" dirty="0"/>
              <a:t>HRSA Administrator seeks the OPTN’s views on whether the following aspects of the revised allocation policy are aligned with NOTA and the Final Rule:</a:t>
            </a:r>
            <a:endParaRPr lang="en-US" sz="3200" dirty="0"/>
          </a:p>
          <a:p>
            <a:pPr lvl="3"/>
            <a:r>
              <a:rPr lang="en-US" sz="3200" dirty="0"/>
              <a:t>Using DSAs as units of allocation</a:t>
            </a:r>
          </a:p>
          <a:p>
            <a:pPr lvl="3"/>
            <a:r>
              <a:rPr lang="en-US" sz="3200" dirty="0"/>
              <a:t>Using OPTN regions as units of allocation</a:t>
            </a:r>
          </a:p>
          <a:p>
            <a:pPr lvl="3"/>
            <a:r>
              <a:rPr lang="en-US" sz="3200" dirty="0"/>
              <a:t>Using proximity points in relation to DSAs</a:t>
            </a:r>
          </a:p>
          <a:p>
            <a:pPr lvl="3"/>
            <a:r>
              <a:rPr lang="en-US" sz="3200" dirty="0"/>
              <a:t>Using median MELD in DSAs in granting exceptions</a:t>
            </a:r>
          </a:p>
          <a:p>
            <a:endParaRPr lang="en-US" sz="3200" dirty="0"/>
          </a:p>
        </p:txBody>
      </p:sp>
      <p:sp>
        <p:nvSpPr>
          <p:cNvPr id="3" name="Title 2"/>
          <p:cNvSpPr>
            <a:spLocks noGrp="1"/>
          </p:cNvSpPr>
          <p:nvPr>
            <p:ph type="title"/>
          </p:nvPr>
        </p:nvSpPr>
        <p:spPr>
          <a:xfrm>
            <a:off x="452615" y="358016"/>
            <a:ext cx="11654804" cy="850932"/>
          </a:xfrm>
        </p:spPr>
        <p:txBody>
          <a:bodyPr/>
          <a:lstStyle/>
          <a:p>
            <a:r>
              <a:rPr lang="en-US" dirty="0"/>
              <a:t>June 8:  HRSA Request to OPTN</a:t>
            </a:r>
          </a:p>
        </p:txBody>
      </p:sp>
      <p:sp>
        <p:nvSpPr>
          <p:cNvPr id="4" name="Slide Number Placeholder 3"/>
          <p:cNvSpPr>
            <a:spLocks noGrp="1"/>
          </p:cNvSpPr>
          <p:nvPr>
            <p:ph type="sldNum" sz="quarter" idx="4"/>
          </p:nvPr>
        </p:nvSpPr>
        <p:spPr/>
        <p:txBody>
          <a:bodyPr/>
          <a:lstStyle/>
          <a:p>
            <a:fld id="{AFEF8753-48E3-DC43-B5AB-733E5321FD2E}" type="slidenum">
              <a:rPr lang="en-US" smtClean="0"/>
              <a:pPr/>
              <a:t>26</a:t>
            </a:fld>
            <a:endParaRPr lang="en-US" dirty="0"/>
          </a:p>
        </p:txBody>
      </p:sp>
    </p:spTree>
    <p:extLst>
      <p:ext uri="{BB962C8B-B14F-4D97-AF65-F5344CB8AC3E}">
        <p14:creationId xmlns:p14="http://schemas.microsoft.com/office/powerpoint/2010/main" val="2275738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380" y="1296355"/>
            <a:ext cx="11397884" cy="5369374"/>
          </a:xfrm>
        </p:spPr>
        <p:txBody>
          <a:bodyPr>
            <a:normAutofit fontScale="85000" lnSpcReduction="10000"/>
          </a:bodyPr>
          <a:lstStyle/>
          <a:p>
            <a:r>
              <a:rPr lang="en-US" sz="3300" dirty="0"/>
              <a:t>Revised Liver Policy does not include an over-reliance on DSA due to prioritization of medically urgent candidates irrespective of location</a:t>
            </a:r>
          </a:p>
          <a:p>
            <a:r>
              <a:rPr lang="en-US" sz="3300" dirty="0"/>
              <a:t>Lung allocation policy first distributed exclusively in the DSA; revised Liver does not</a:t>
            </a:r>
          </a:p>
          <a:p>
            <a:r>
              <a:rPr lang="en-US" sz="3300" dirty="0"/>
              <a:t>OPTN reconfirms that DSAs/Regions are neither rationally determined nor consistently applied</a:t>
            </a:r>
          </a:p>
          <a:p>
            <a:r>
              <a:rPr lang="en-US" sz="3300" dirty="0"/>
              <a:t>OPTN commits to a multi-step plan to eliminate use of DSAs/Regions in liver distribution in a deliberative manner and within a timeframe that will reduce likelihood of unintended consequences</a:t>
            </a:r>
          </a:p>
          <a:p>
            <a:pPr lvl="3"/>
            <a:r>
              <a:rPr lang="en-US" sz="3300" dirty="0"/>
              <a:t>i.e., cost, organ discard, harm to patients</a:t>
            </a:r>
          </a:p>
          <a:p>
            <a:pPr lvl="1"/>
            <a:endParaRPr lang="en-US" dirty="0"/>
          </a:p>
          <a:p>
            <a:endParaRPr lang="en-US" dirty="0"/>
          </a:p>
        </p:txBody>
      </p:sp>
      <p:sp>
        <p:nvSpPr>
          <p:cNvPr id="3" name="Title 2"/>
          <p:cNvSpPr>
            <a:spLocks noGrp="1"/>
          </p:cNvSpPr>
          <p:nvPr>
            <p:ph type="title"/>
          </p:nvPr>
        </p:nvSpPr>
        <p:spPr>
          <a:xfrm>
            <a:off x="537196" y="290780"/>
            <a:ext cx="11654804" cy="850932"/>
          </a:xfrm>
        </p:spPr>
        <p:txBody>
          <a:bodyPr/>
          <a:lstStyle/>
          <a:p>
            <a:r>
              <a:rPr lang="en-US" dirty="0"/>
              <a:t>June 25:  OPTN Response to HRSA</a:t>
            </a:r>
          </a:p>
        </p:txBody>
      </p:sp>
      <p:sp>
        <p:nvSpPr>
          <p:cNvPr id="4" name="Slide Number Placeholder 3"/>
          <p:cNvSpPr>
            <a:spLocks noGrp="1"/>
          </p:cNvSpPr>
          <p:nvPr>
            <p:ph type="sldNum" sz="quarter" idx="4"/>
          </p:nvPr>
        </p:nvSpPr>
        <p:spPr/>
        <p:txBody>
          <a:bodyPr/>
          <a:lstStyle/>
          <a:p>
            <a:fld id="{AFEF8753-48E3-DC43-B5AB-733E5321FD2E}" type="slidenum">
              <a:rPr lang="en-US" smtClean="0"/>
              <a:pPr/>
              <a:t>27</a:t>
            </a:fld>
            <a:endParaRPr lang="en-US" dirty="0"/>
          </a:p>
        </p:txBody>
      </p:sp>
    </p:spTree>
    <p:extLst>
      <p:ext uri="{BB962C8B-B14F-4D97-AF65-F5344CB8AC3E}">
        <p14:creationId xmlns:p14="http://schemas.microsoft.com/office/powerpoint/2010/main" val="3541377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3200" dirty="0"/>
              <a:t>DSAs/regions not appropriate for organ distribution purposes</a:t>
            </a:r>
          </a:p>
          <a:p>
            <a:pPr lvl="0"/>
            <a:r>
              <a:rPr lang="en-US" sz="3200" dirty="0"/>
              <a:t>Continue on the path for December liver revisions</a:t>
            </a:r>
          </a:p>
          <a:p>
            <a:pPr lvl="0"/>
            <a:r>
              <a:rPr lang="en-US" sz="3200" dirty="0"/>
              <a:t>Develop a timetable for removing DSAs/regions from other organ policies</a:t>
            </a:r>
          </a:p>
          <a:p>
            <a:pPr lvl="0"/>
            <a:r>
              <a:rPr lang="en-US" sz="3200" dirty="0"/>
              <a:t>Report timetable to HRSA by August 13</a:t>
            </a:r>
          </a:p>
          <a:p>
            <a:endParaRPr lang="en-US" dirty="0"/>
          </a:p>
        </p:txBody>
      </p:sp>
      <p:sp>
        <p:nvSpPr>
          <p:cNvPr id="3" name="Title 2"/>
          <p:cNvSpPr>
            <a:spLocks noGrp="1"/>
          </p:cNvSpPr>
          <p:nvPr>
            <p:ph type="title"/>
          </p:nvPr>
        </p:nvSpPr>
        <p:spPr>
          <a:xfrm>
            <a:off x="385379" y="351292"/>
            <a:ext cx="11654804" cy="850932"/>
          </a:xfrm>
        </p:spPr>
        <p:txBody>
          <a:bodyPr/>
          <a:lstStyle/>
          <a:p>
            <a:r>
              <a:rPr lang="en-US" dirty="0"/>
              <a:t>July 31: HRSA Response to OPTN</a:t>
            </a:r>
          </a:p>
        </p:txBody>
      </p:sp>
      <p:sp>
        <p:nvSpPr>
          <p:cNvPr id="4" name="Slide Number Placeholder 3"/>
          <p:cNvSpPr>
            <a:spLocks noGrp="1"/>
          </p:cNvSpPr>
          <p:nvPr>
            <p:ph type="sldNum" sz="quarter" idx="4"/>
          </p:nvPr>
        </p:nvSpPr>
        <p:spPr/>
        <p:txBody>
          <a:bodyPr/>
          <a:lstStyle/>
          <a:p>
            <a:fld id="{AFEF8753-48E3-DC43-B5AB-733E5321FD2E}" type="slidenum">
              <a:rPr lang="en-US" smtClean="0"/>
              <a:pPr/>
              <a:t>28</a:t>
            </a:fld>
            <a:endParaRPr lang="en-US" dirty="0"/>
          </a:p>
        </p:txBody>
      </p:sp>
    </p:spTree>
    <p:extLst>
      <p:ext uri="{BB962C8B-B14F-4D97-AF65-F5344CB8AC3E}">
        <p14:creationId xmlns:p14="http://schemas.microsoft.com/office/powerpoint/2010/main" val="23432619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83640864"/>
              </p:ext>
            </p:extLst>
          </p:nvPr>
        </p:nvGraphicFramePr>
        <p:xfrm>
          <a:off x="385763" y="1349375"/>
          <a:ext cx="11398250" cy="4405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a:t>Plan for All Organ Systems</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29</a:t>
            </a:fld>
            <a:endParaRPr lang="en-US" dirty="0"/>
          </a:p>
        </p:txBody>
      </p:sp>
    </p:spTree>
    <p:extLst>
      <p:ext uri="{BB962C8B-B14F-4D97-AF65-F5344CB8AC3E}">
        <p14:creationId xmlns:p14="http://schemas.microsoft.com/office/powerpoint/2010/main" val="2681035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529447309"/>
              </p:ext>
            </p:extLst>
          </p:nvPr>
        </p:nvGraphicFramePr>
        <p:xfrm>
          <a:off x="385763" y="1349375"/>
          <a:ext cx="11398250" cy="4405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p:cNvSpPr>
            <a:spLocks noGrp="1"/>
          </p:cNvSpPr>
          <p:nvPr>
            <p:ph type="title"/>
          </p:nvPr>
        </p:nvSpPr>
        <p:spPr/>
        <p:txBody>
          <a:bodyPr/>
          <a:lstStyle/>
          <a:p>
            <a:endParaRPr lang="en-US"/>
          </a:p>
        </p:txBody>
      </p:sp>
      <p:sp>
        <p:nvSpPr>
          <p:cNvPr id="4" name="Slide Number Placeholder 3"/>
          <p:cNvSpPr>
            <a:spLocks noGrp="1"/>
          </p:cNvSpPr>
          <p:nvPr>
            <p:ph type="sldNum" sz="quarter" idx="4"/>
          </p:nvPr>
        </p:nvSpPr>
        <p:spPr/>
        <p:txBody>
          <a:bodyPr/>
          <a:lstStyle/>
          <a:p>
            <a:fld id="{AFEF8753-48E3-DC43-B5AB-733E5321FD2E}" type="slidenum">
              <a:rPr lang="en-US" smtClean="0"/>
              <a:pPr/>
              <a:t>3</a:t>
            </a:fld>
            <a:endParaRPr lang="en-US" dirty="0"/>
          </a:p>
        </p:txBody>
      </p:sp>
    </p:spTree>
    <p:extLst>
      <p:ext uri="{BB962C8B-B14F-4D97-AF65-F5344CB8AC3E}">
        <p14:creationId xmlns:p14="http://schemas.microsoft.com/office/powerpoint/2010/main" val="35234089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8281" y="991413"/>
            <a:ext cx="11891903" cy="5440280"/>
          </a:xfrm>
        </p:spPr>
        <p:txBody>
          <a:bodyPr>
            <a:normAutofit fontScale="92500"/>
          </a:bodyPr>
          <a:lstStyle/>
          <a:p>
            <a:r>
              <a:rPr lang="en-US" b="1" dirty="0"/>
              <a:t>Liver Committee </a:t>
            </a:r>
            <a:r>
              <a:rPr lang="en-US" b="1" dirty="0" smtClean="0"/>
              <a:t>received </a:t>
            </a:r>
            <a:r>
              <a:rPr lang="en-US" b="1" dirty="0" smtClean="0"/>
              <a:t>modeling </a:t>
            </a:r>
            <a:r>
              <a:rPr lang="en-US" b="1" dirty="0"/>
              <a:t>on 9/24</a:t>
            </a:r>
            <a:r>
              <a:rPr lang="en-US" dirty="0"/>
              <a:t>.  Modeling data </a:t>
            </a:r>
            <a:r>
              <a:rPr lang="en-US" dirty="0" smtClean="0"/>
              <a:t>has been made </a:t>
            </a:r>
            <a:r>
              <a:rPr lang="en-US" dirty="0"/>
              <a:t>available for public discussion and feedback.  </a:t>
            </a:r>
          </a:p>
          <a:p>
            <a:r>
              <a:rPr lang="en-US" dirty="0"/>
              <a:t>S</a:t>
            </a:r>
            <a:r>
              <a:rPr lang="en-US" b="1" dirty="0"/>
              <a:t>pecial Public Comment period starting October 8.  </a:t>
            </a:r>
          </a:p>
          <a:p>
            <a:pPr lvl="1"/>
            <a:r>
              <a:rPr lang="en-US" b="1" dirty="0"/>
              <a:t>National Webinar: October 9 at 2pm EST </a:t>
            </a:r>
          </a:p>
          <a:p>
            <a:pPr lvl="1"/>
            <a:r>
              <a:rPr lang="en-US" b="1" dirty="0"/>
              <a:t>Regional Webinars:  Between October 12 - 29</a:t>
            </a:r>
          </a:p>
          <a:p>
            <a:r>
              <a:rPr lang="en-US" dirty="0"/>
              <a:t>Proposal for liver allocation system, without DSAs/regions, will go before the Board in December 2018.</a:t>
            </a:r>
          </a:p>
          <a:p>
            <a:r>
              <a:rPr lang="en-US" dirty="0"/>
              <a:t>The policy approved by the OPTN Board in December will be expeditiously implemented in the matching IT system.</a:t>
            </a:r>
          </a:p>
          <a:p>
            <a:r>
              <a:rPr lang="en-US" dirty="0"/>
              <a:t>Other organ-specific Committees will begin reviewing their allocation systems for DSA/region replacement for review at the June 2019 Board meeting.</a:t>
            </a:r>
          </a:p>
        </p:txBody>
      </p:sp>
      <p:sp>
        <p:nvSpPr>
          <p:cNvPr id="3" name="Title 2"/>
          <p:cNvSpPr>
            <a:spLocks noGrp="1"/>
          </p:cNvSpPr>
          <p:nvPr>
            <p:ph type="title"/>
          </p:nvPr>
        </p:nvSpPr>
        <p:spPr/>
        <p:txBody>
          <a:bodyPr/>
          <a:lstStyle/>
          <a:p>
            <a:r>
              <a:rPr lang="en-US" dirty="0"/>
              <a:t>OPTN/UNOS Next Steps</a:t>
            </a:r>
          </a:p>
        </p:txBody>
      </p:sp>
      <p:sp>
        <p:nvSpPr>
          <p:cNvPr id="4" name="Slide Number Placeholder 3"/>
          <p:cNvSpPr>
            <a:spLocks noGrp="1"/>
          </p:cNvSpPr>
          <p:nvPr>
            <p:ph type="sldNum" sz="quarter" idx="4"/>
          </p:nvPr>
        </p:nvSpPr>
        <p:spPr/>
        <p:txBody>
          <a:bodyPr/>
          <a:lstStyle/>
          <a:p>
            <a:fld id="{AFEF8753-48E3-DC43-B5AB-733E5321FD2E}" type="slidenum">
              <a:rPr lang="en-US" smtClean="0"/>
              <a:pPr/>
              <a:t>30</a:t>
            </a:fld>
            <a:endParaRPr lang="en-US" dirty="0"/>
          </a:p>
        </p:txBody>
      </p:sp>
    </p:spTree>
    <p:extLst>
      <p:ext uri="{BB962C8B-B14F-4D97-AF65-F5344CB8AC3E}">
        <p14:creationId xmlns:p14="http://schemas.microsoft.com/office/powerpoint/2010/main" val="16674240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427" y="577436"/>
            <a:ext cx="12288795" cy="1796715"/>
          </a:xfrm>
        </p:spPr>
        <p:txBody>
          <a:bodyPr/>
          <a:lstStyle/>
          <a:p>
            <a:pPr algn="ctr"/>
            <a:r>
              <a:rPr lang="en-US" sz="6000" dirty="0"/>
              <a:t>A Brief History of </a:t>
            </a:r>
            <a:br>
              <a:rPr lang="en-US" sz="6000" dirty="0"/>
            </a:br>
            <a:r>
              <a:rPr lang="en-US" sz="6000" dirty="0"/>
              <a:t>Donation Service Areas &amp; Regions*</a:t>
            </a:r>
            <a:endParaRPr lang="en-US" sz="6000" i="1" dirty="0"/>
          </a:p>
        </p:txBody>
      </p:sp>
      <p:pic>
        <p:nvPicPr>
          <p:cNvPr id="2" name="Picture 1"/>
          <p:cNvPicPr>
            <a:picLocks noChangeAspect="1"/>
          </p:cNvPicPr>
          <p:nvPr/>
        </p:nvPicPr>
        <p:blipFill rotWithShape="1">
          <a:blip r:embed="rId3"/>
          <a:srcRect b="5804"/>
          <a:stretch/>
        </p:blipFill>
        <p:spPr>
          <a:xfrm>
            <a:off x="3923819" y="2374151"/>
            <a:ext cx="4196918" cy="4129046"/>
          </a:xfrm>
          <a:prstGeom prst="rect">
            <a:avLst/>
          </a:prstGeom>
        </p:spPr>
      </p:pic>
      <p:sp>
        <p:nvSpPr>
          <p:cNvPr id="4" name="TextBox 3"/>
          <p:cNvSpPr txBox="1"/>
          <p:nvPr/>
        </p:nvSpPr>
        <p:spPr>
          <a:xfrm>
            <a:off x="7890963" y="2374151"/>
            <a:ext cx="4578179" cy="830997"/>
          </a:xfrm>
          <a:prstGeom prst="rect">
            <a:avLst/>
          </a:prstGeom>
          <a:noFill/>
        </p:spPr>
        <p:txBody>
          <a:bodyPr wrap="square" rtlCol="0">
            <a:spAutoFit/>
          </a:bodyPr>
          <a:lstStyle/>
          <a:p>
            <a:r>
              <a:rPr lang="en-US" sz="4800" dirty="0">
                <a:solidFill>
                  <a:schemeClr val="tx2"/>
                </a:solidFill>
              </a:rPr>
              <a:t>* and Allocation</a:t>
            </a:r>
          </a:p>
        </p:txBody>
      </p:sp>
    </p:spTree>
    <p:extLst>
      <p:ext uri="{BB962C8B-B14F-4D97-AF65-F5344CB8AC3E}">
        <p14:creationId xmlns:p14="http://schemas.microsoft.com/office/powerpoint/2010/main" val="16300178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4652" y="1666762"/>
            <a:ext cx="11394917" cy="5335077"/>
          </a:xfrm>
          <a:noFill/>
        </p:spPr>
        <p:txBody>
          <a:bodyPr>
            <a:normAutofit/>
          </a:bodyPr>
          <a:lstStyle/>
          <a:p>
            <a:pPr>
              <a:buFont typeface="Arial" panose="020B0604020202020204" pitchFamily="34" charset="0"/>
              <a:buChar char="•"/>
            </a:pPr>
            <a:r>
              <a:rPr lang="en-US" sz="3200" dirty="0">
                <a:solidFill>
                  <a:schemeClr val="tx1"/>
                </a:solidFill>
              </a:rPr>
              <a:t>All organ recovery and allocation was hospital-based</a:t>
            </a:r>
          </a:p>
          <a:p>
            <a:pPr>
              <a:buFont typeface="Arial" panose="020B0604020202020204" pitchFamily="34" charset="0"/>
              <a:buChar char="•"/>
            </a:pPr>
            <a:r>
              <a:rPr lang="en-US" sz="3200" dirty="0">
                <a:solidFill>
                  <a:schemeClr val="tx1"/>
                </a:solidFill>
              </a:rPr>
              <a:t>No designated donation service area (DSA)</a:t>
            </a:r>
          </a:p>
          <a:p>
            <a:pPr>
              <a:buFont typeface="Arial" panose="020B0604020202020204" pitchFamily="34" charset="0"/>
              <a:buChar char="•"/>
            </a:pPr>
            <a:r>
              <a:rPr lang="en-US" sz="3200" dirty="0">
                <a:solidFill>
                  <a:schemeClr val="tx1"/>
                </a:solidFill>
              </a:rPr>
              <a:t>Although informal, referral relationships were developed, some based on ESRD Networks</a:t>
            </a:r>
          </a:p>
          <a:p>
            <a:pPr>
              <a:buFont typeface="Arial" panose="020B0604020202020204" pitchFamily="34" charset="0"/>
              <a:buChar char="•"/>
            </a:pPr>
            <a:r>
              <a:rPr lang="en-US" sz="3200" dirty="0">
                <a:solidFill>
                  <a:schemeClr val="tx1"/>
                </a:solidFill>
              </a:rPr>
              <a:t>Some programs shared the same donor hospital</a:t>
            </a:r>
          </a:p>
          <a:p>
            <a:pPr>
              <a:buFont typeface="Arial" panose="020B0604020202020204" pitchFamily="34" charset="0"/>
              <a:buChar char="•"/>
            </a:pPr>
            <a:r>
              <a:rPr lang="en-US" sz="3200" dirty="0">
                <a:solidFill>
                  <a:schemeClr val="tx1"/>
                </a:solidFill>
              </a:rPr>
              <a:t>Independent OPOs began in late 1960s/early 1970s</a:t>
            </a:r>
          </a:p>
        </p:txBody>
      </p:sp>
      <p:sp>
        <p:nvSpPr>
          <p:cNvPr id="3" name="Title 2"/>
          <p:cNvSpPr>
            <a:spLocks noGrp="1"/>
          </p:cNvSpPr>
          <p:nvPr>
            <p:ph type="title"/>
          </p:nvPr>
        </p:nvSpPr>
        <p:spPr>
          <a:xfrm>
            <a:off x="454652" y="555732"/>
            <a:ext cx="11654804" cy="850932"/>
          </a:xfrm>
        </p:spPr>
        <p:txBody>
          <a:bodyPr>
            <a:normAutofit/>
          </a:bodyPr>
          <a:lstStyle/>
          <a:p>
            <a:r>
              <a:rPr lang="en-US" sz="4800" dirty="0"/>
              <a:t>In the Beginning…</a:t>
            </a:r>
          </a:p>
        </p:txBody>
      </p:sp>
      <p:sp>
        <p:nvSpPr>
          <p:cNvPr id="4" name="Slide Number Placeholder 3"/>
          <p:cNvSpPr>
            <a:spLocks noGrp="1"/>
          </p:cNvSpPr>
          <p:nvPr>
            <p:ph type="sldNum" sz="quarter" idx="4294967295"/>
          </p:nvPr>
        </p:nvSpPr>
        <p:spPr/>
        <p:txBody>
          <a:bodyPr/>
          <a:lstStyle/>
          <a:p>
            <a:fld id="{AFEF8753-48E3-DC43-B5AB-733E5321FD2E}" type="slidenum">
              <a:rPr lang="en-US" smtClean="0"/>
              <a:pPr/>
              <a:t>32</a:t>
            </a:fld>
            <a:endParaRPr lang="en-US" dirty="0"/>
          </a:p>
        </p:txBody>
      </p:sp>
    </p:spTree>
    <p:extLst>
      <p:ext uri="{BB962C8B-B14F-4D97-AF65-F5344CB8AC3E}">
        <p14:creationId xmlns:p14="http://schemas.microsoft.com/office/powerpoint/2010/main" val="30151836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7094" y="1511001"/>
            <a:ext cx="11447088" cy="4789863"/>
          </a:xfrm>
        </p:spPr>
        <p:txBody>
          <a:bodyPr>
            <a:normAutofit/>
          </a:bodyPr>
          <a:lstStyle/>
          <a:p>
            <a:pPr>
              <a:lnSpc>
                <a:spcPct val="90000"/>
              </a:lnSpc>
              <a:spcBef>
                <a:spcPct val="0"/>
              </a:spcBef>
            </a:pPr>
            <a:r>
              <a:rPr lang="en-US" altLang="en-US" dirty="0">
                <a:latin typeface="Times New Roman" pitchFamily="18" charset="0"/>
              </a:rPr>
              <a:t>Inter-hospital Organ Bank </a:t>
            </a:r>
            <a:br>
              <a:rPr lang="en-US" altLang="en-US" dirty="0">
                <a:latin typeface="Times New Roman" pitchFamily="18" charset="0"/>
              </a:rPr>
            </a:br>
            <a:r>
              <a:rPr lang="en-US" altLang="en-US" dirty="0">
                <a:latin typeface="Times New Roman" pitchFamily="18" charset="0"/>
              </a:rPr>
              <a:t>(New England Organ Bank)			1968</a:t>
            </a:r>
          </a:p>
          <a:p>
            <a:pPr>
              <a:lnSpc>
                <a:spcPct val="90000"/>
              </a:lnSpc>
              <a:spcBef>
                <a:spcPct val="0"/>
              </a:spcBef>
              <a:buNone/>
            </a:pPr>
            <a:endParaRPr lang="en-US" altLang="en-US" sz="1200" dirty="0">
              <a:latin typeface="Times New Roman" pitchFamily="18" charset="0"/>
            </a:endParaRPr>
          </a:p>
          <a:p>
            <a:pPr>
              <a:lnSpc>
                <a:spcPct val="90000"/>
              </a:lnSpc>
              <a:spcBef>
                <a:spcPct val="0"/>
              </a:spcBef>
            </a:pPr>
            <a:r>
              <a:rPr lang="en-US" altLang="en-US" dirty="0">
                <a:latin typeface="Times New Roman" pitchFamily="18" charset="0"/>
              </a:rPr>
              <a:t>Southeast Regional Organ </a:t>
            </a:r>
            <a:br>
              <a:rPr lang="en-US" altLang="en-US" dirty="0">
                <a:latin typeface="Times New Roman" pitchFamily="18" charset="0"/>
              </a:rPr>
            </a:br>
            <a:r>
              <a:rPr lang="en-US" altLang="en-US" dirty="0">
                <a:latin typeface="Times New Roman" pitchFamily="18" charset="0"/>
              </a:rPr>
              <a:t>Procurement Program (SEROPP)		1969</a:t>
            </a:r>
          </a:p>
          <a:p>
            <a:pPr>
              <a:lnSpc>
                <a:spcPct val="90000"/>
              </a:lnSpc>
              <a:spcBef>
                <a:spcPct val="0"/>
              </a:spcBef>
              <a:buNone/>
            </a:pPr>
            <a:endParaRPr lang="en-US" altLang="en-US" sz="1200" dirty="0">
              <a:latin typeface="Times New Roman" pitchFamily="18" charset="0"/>
            </a:endParaRPr>
          </a:p>
          <a:p>
            <a:pPr>
              <a:lnSpc>
                <a:spcPct val="90000"/>
              </a:lnSpc>
              <a:spcBef>
                <a:spcPct val="0"/>
              </a:spcBef>
            </a:pPr>
            <a:r>
              <a:rPr lang="en-US" altLang="en-US" dirty="0">
                <a:latin typeface="Times New Roman" pitchFamily="18" charset="0"/>
              </a:rPr>
              <a:t>New York/New Jersey Regional</a:t>
            </a:r>
            <a:r>
              <a:rPr lang="en-US" altLang="en-US" baseline="30000" dirty="0">
                <a:latin typeface="Times New Roman" pitchFamily="18" charset="0"/>
              </a:rPr>
              <a:t>*</a:t>
            </a:r>
            <a:r>
              <a:rPr lang="en-US" altLang="en-US" dirty="0">
                <a:latin typeface="Times New Roman" pitchFamily="18" charset="0"/>
              </a:rPr>
              <a:t>		1972</a:t>
            </a:r>
          </a:p>
          <a:p>
            <a:pPr>
              <a:lnSpc>
                <a:spcPct val="90000"/>
              </a:lnSpc>
              <a:spcBef>
                <a:spcPct val="0"/>
              </a:spcBef>
              <a:buNone/>
            </a:pPr>
            <a:endParaRPr lang="en-US" altLang="en-US" sz="1200" dirty="0">
              <a:latin typeface="Times New Roman" pitchFamily="18" charset="0"/>
            </a:endParaRPr>
          </a:p>
          <a:p>
            <a:pPr>
              <a:lnSpc>
                <a:spcPct val="90000"/>
              </a:lnSpc>
              <a:spcBef>
                <a:spcPct val="0"/>
              </a:spcBef>
            </a:pPr>
            <a:r>
              <a:rPr lang="en-US" altLang="en-US" dirty="0">
                <a:latin typeface="Times New Roman" pitchFamily="18" charset="0"/>
              </a:rPr>
              <a:t>Midwest Organ Bank				1973</a:t>
            </a:r>
          </a:p>
          <a:p>
            <a:pPr>
              <a:lnSpc>
                <a:spcPct val="90000"/>
              </a:lnSpc>
              <a:spcBef>
                <a:spcPct val="0"/>
              </a:spcBef>
              <a:buNone/>
            </a:pPr>
            <a:endParaRPr lang="en-US" altLang="en-US" sz="1200" dirty="0">
              <a:latin typeface="Times New Roman" pitchFamily="18" charset="0"/>
            </a:endParaRPr>
          </a:p>
          <a:p>
            <a:pPr>
              <a:lnSpc>
                <a:spcPct val="90000"/>
              </a:lnSpc>
              <a:spcBef>
                <a:spcPct val="0"/>
              </a:spcBef>
            </a:pPr>
            <a:r>
              <a:rPr lang="en-US" altLang="en-US" dirty="0">
                <a:latin typeface="Times New Roman" pitchFamily="18" charset="0"/>
              </a:rPr>
              <a:t>ROPA of Los Angeles				1973</a:t>
            </a:r>
          </a:p>
          <a:p>
            <a:pPr>
              <a:lnSpc>
                <a:spcPct val="90000"/>
              </a:lnSpc>
              <a:spcBef>
                <a:spcPct val="0"/>
              </a:spcBef>
              <a:buNone/>
            </a:pPr>
            <a:endParaRPr lang="en-US" altLang="en-US" sz="1200" dirty="0">
              <a:latin typeface="Times New Roman" pitchFamily="18" charset="0"/>
            </a:endParaRPr>
          </a:p>
          <a:p>
            <a:pPr>
              <a:lnSpc>
                <a:spcPct val="90000"/>
              </a:lnSpc>
              <a:spcBef>
                <a:spcPct val="0"/>
              </a:spcBef>
            </a:pPr>
            <a:r>
              <a:rPr lang="en-US" altLang="en-US" dirty="0">
                <a:latin typeface="Times New Roman" pitchFamily="18" charset="0"/>
              </a:rPr>
              <a:t>Illinois Transplant Society			1973</a:t>
            </a:r>
          </a:p>
          <a:p>
            <a:pPr>
              <a:lnSpc>
                <a:spcPct val="90000"/>
              </a:lnSpc>
              <a:spcBef>
                <a:spcPct val="0"/>
              </a:spcBef>
              <a:buNone/>
            </a:pPr>
            <a:endParaRPr lang="en-US" altLang="en-US" sz="1200" dirty="0">
              <a:latin typeface="Times New Roman" pitchFamily="18" charset="0"/>
            </a:endParaRPr>
          </a:p>
          <a:p>
            <a:pPr>
              <a:lnSpc>
                <a:spcPct val="90000"/>
              </a:lnSpc>
              <a:spcBef>
                <a:spcPct val="0"/>
              </a:spcBef>
            </a:pPr>
            <a:r>
              <a:rPr lang="en-US" altLang="en-US" dirty="0">
                <a:latin typeface="Times New Roman" pitchFamily="18" charset="0"/>
              </a:rPr>
              <a:t>Delaware Valley Transplant Program		1974	</a:t>
            </a:r>
          </a:p>
          <a:p>
            <a:endParaRPr lang="en-US" dirty="0"/>
          </a:p>
        </p:txBody>
      </p:sp>
      <p:sp>
        <p:nvSpPr>
          <p:cNvPr id="3" name="Title 2"/>
          <p:cNvSpPr>
            <a:spLocks noGrp="1"/>
          </p:cNvSpPr>
          <p:nvPr>
            <p:ph type="title"/>
          </p:nvPr>
        </p:nvSpPr>
        <p:spPr/>
        <p:txBody>
          <a:bodyPr/>
          <a:lstStyle/>
          <a:p>
            <a:r>
              <a:rPr lang="en-US" dirty="0"/>
              <a:t>Early Regional Procurement Programs</a:t>
            </a:r>
          </a:p>
        </p:txBody>
      </p:sp>
      <p:sp>
        <p:nvSpPr>
          <p:cNvPr id="4" name="Slide Number Placeholder 3"/>
          <p:cNvSpPr>
            <a:spLocks noGrp="1"/>
          </p:cNvSpPr>
          <p:nvPr>
            <p:ph type="sldNum" sz="quarter" idx="4"/>
          </p:nvPr>
        </p:nvSpPr>
        <p:spPr/>
        <p:txBody>
          <a:bodyPr/>
          <a:lstStyle/>
          <a:p>
            <a:fld id="{AFEF8753-48E3-DC43-B5AB-733E5321FD2E}" type="slidenum">
              <a:rPr lang="en-US" smtClean="0"/>
              <a:pPr/>
              <a:t>33</a:t>
            </a:fld>
            <a:endParaRPr lang="en-US" dirty="0"/>
          </a:p>
        </p:txBody>
      </p:sp>
      <p:sp>
        <p:nvSpPr>
          <p:cNvPr id="5" name="Rectangle 4"/>
          <p:cNvSpPr/>
          <p:nvPr/>
        </p:nvSpPr>
        <p:spPr>
          <a:xfrm>
            <a:off x="2238249" y="6372409"/>
            <a:ext cx="2172390" cy="369332"/>
          </a:xfrm>
          <a:prstGeom prst="rect">
            <a:avLst/>
          </a:prstGeom>
        </p:spPr>
        <p:txBody>
          <a:bodyPr wrap="none">
            <a:spAutoFit/>
          </a:bodyPr>
          <a:lstStyle/>
          <a:p>
            <a:pPr fontAlgn="base">
              <a:spcBef>
                <a:spcPct val="50000"/>
              </a:spcBef>
              <a:spcAft>
                <a:spcPct val="0"/>
              </a:spcAft>
            </a:pPr>
            <a:r>
              <a:rPr lang="en-US" altLang="en-US" i="1" dirty="0">
                <a:solidFill>
                  <a:schemeClr val="tx2"/>
                </a:solidFill>
                <a:latin typeface="Times New Roman" pitchFamily="18" charset="0"/>
                <a:ea typeface="宋体" pitchFamily="2" charset="-122"/>
              </a:rPr>
              <a:t>* Disbanded  in 1978</a:t>
            </a:r>
          </a:p>
        </p:txBody>
      </p:sp>
      <p:sp>
        <p:nvSpPr>
          <p:cNvPr id="6" name="TextBox 5"/>
          <p:cNvSpPr txBox="1"/>
          <p:nvPr/>
        </p:nvSpPr>
        <p:spPr>
          <a:xfrm>
            <a:off x="1302661" y="1007244"/>
            <a:ext cx="3731558" cy="523220"/>
          </a:xfrm>
          <a:prstGeom prst="rect">
            <a:avLst/>
          </a:prstGeom>
          <a:noFill/>
        </p:spPr>
        <p:txBody>
          <a:bodyPr wrap="square" rtlCol="0">
            <a:spAutoFit/>
          </a:bodyPr>
          <a:lstStyle/>
          <a:p>
            <a:r>
              <a:rPr lang="en-US" sz="2800" b="1" dirty="0">
                <a:solidFill>
                  <a:schemeClr val="tx2"/>
                </a:solidFill>
              </a:rPr>
              <a:t>Program</a:t>
            </a:r>
          </a:p>
        </p:txBody>
      </p:sp>
      <p:sp>
        <p:nvSpPr>
          <p:cNvPr id="7" name="TextBox 6"/>
          <p:cNvSpPr txBox="1"/>
          <p:nvPr/>
        </p:nvSpPr>
        <p:spPr>
          <a:xfrm>
            <a:off x="6360459" y="1007244"/>
            <a:ext cx="2460812" cy="523220"/>
          </a:xfrm>
          <a:prstGeom prst="rect">
            <a:avLst/>
          </a:prstGeom>
          <a:noFill/>
        </p:spPr>
        <p:txBody>
          <a:bodyPr wrap="square" rtlCol="0">
            <a:spAutoFit/>
          </a:bodyPr>
          <a:lstStyle/>
          <a:p>
            <a:r>
              <a:rPr lang="en-US" sz="2800" b="1" dirty="0">
                <a:solidFill>
                  <a:schemeClr val="tx2"/>
                </a:solidFill>
              </a:rPr>
              <a:t>Year Created</a:t>
            </a:r>
          </a:p>
        </p:txBody>
      </p:sp>
    </p:spTree>
    <p:extLst>
      <p:ext uri="{BB962C8B-B14F-4D97-AF65-F5344CB8AC3E}">
        <p14:creationId xmlns:p14="http://schemas.microsoft.com/office/powerpoint/2010/main" val="7564667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National Organ Transplant Act</a:t>
            </a:r>
          </a:p>
        </p:txBody>
      </p:sp>
      <p:sp>
        <p:nvSpPr>
          <p:cNvPr id="4" name="Slide Number Placeholder 3"/>
          <p:cNvSpPr>
            <a:spLocks noGrp="1"/>
          </p:cNvSpPr>
          <p:nvPr>
            <p:ph type="sldNum" sz="quarter" idx="4"/>
          </p:nvPr>
        </p:nvSpPr>
        <p:spPr/>
        <p:txBody>
          <a:bodyPr/>
          <a:lstStyle/>
          <a:p>
            <a:fld id="{AFEF8753-48E3-DC43-B5AB-733E5321FD2E}" type="slidenum">
              <a:rPr lang="en-US" smtClean="0"/>
              <a:pPr/>
              <a:t>34</a:t>
            </a:fld>
            <a:endParaRPr lang="en-US" dirty="0"/>
          </a:p>
        </p:txBody>
      </p:sp>
      <p:graphicFrame>
        <p:nvGraphicFramePr>
          <p:cNvPr id="5" name="Content Placeholder 4"/>
          <p:cNvGraphicFramePr>
            <a:graphicFrameLocks/>
          </p:cNvGraphicFramePr>
          <p:nvPr>
            <p:extLst>
              <p:ext uri="{D42A27DB-BD31-4B8C-83A1-F6EECF244321}">
                <p14:modId xmlns:p14="http://schemas.microsoft.com/office/powerpoint/2010/main" val="2676502233"/>
              </p:ext>
            </p:extLst>
          </p:nvPr>
        </p:nvGraphicFramePr>
        <p:xfrm>
          <a:off x="400377" y="1193242"/>
          <a:ext cx="11639807" cy="5398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46010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1722603" y="181252"/>
            <a:ext cx="10469397" cy="6465732"/>
          </a:xfrm>
          <a:prstGeom prst="rect">
            <a:avLst/>
          </a:prstGeom>
        </p:spPr>
      </p:pic>
      <p:sp>
        <p:nvSpPr>
          <p:cNvPr id="4" name="Slide Number Placeholder 3"/>
          <p:cNvSpPr>
            <a:spLocks noGrp="1"/>
          </p:cNvSpPr>
          <p:nvPr>
            <p:ph type="sldNum" sz="quarter" idx="4"/>
          </p:nvPr>
        </p:nvSpPr>
        <p:spPr/>
        <p:txBody>
          <a:bodyPr/>
          <a:lstStyle/>
          <a:p>
            <a:fld id="{AFEF8753-48E3-DC43-B5AB-733E5321FD2E}" type="slidenum">
              <a:rPr lang="en-US" smtClean="0"/>
              <a:pPr/>
              <a:t>35</a:t>
            </a:fld>
            <a:endParaRPr lang="en-US" dirty="0"/>
          </a:p>
        </p:txBody>
      </p:sp>
      <p:sp>
        <p:nvSpPr>
          <p:cNvPr id="3" name="Title 2"/>
          <p:cNvSpPr>
            <a:spLocks noGrp="1"/>
          </p:cNvSpPr>
          <p:nvPr>
            <p:ph type="title"/>
          </p:nvPr>
        </p:nvSpPr>
        <p:spPr>
          <a:xfrm>
            <a:off x="158039" y="741205"/>
            <a:ext cx="2743423" cy="2791703"/>
          </a:xfrm>
        </p:spPr>
        <p:txBody>
          <a:bodyPr/>
          <a:lstStyle/>
          <a:p>
            <a:r>
              <a:rPr lang="en-US" dirty="0">
                <a:solidFill>
                  <a:srgbClr val="0C88AA"/>
                </a:solidFill>
              </a:rPr>
              <a:t>1984: </a:t>
            </a:r>
            <a:br>
              <a:rPr lang="en-US" dirty="0">
                <a:solidFill>
                  <a:srgbClr val="0C88AA"/>
                </a:solidFill>
              </a:rPr>
            </a:br>
            <a:r>
              <a:rPr lang="en-US" sz="3200" b="1" dirty="0">
                <a:solidFill>
                  <a:srgbClr val="0C88AA"/>
                </a:solidFill>
              </a:rPr>
              <a:t>~ 110 Organ</a:t>
            </a:r>
            <a:br>
              <a:rPr lang="en-US" sz="3200" b="1" dirty="0">
                <a:solidFill>
                  <a:srgbClr val="0C88AA"/>
                </a:solidFill>
              </a:rPr>
            </a:br>
            <a:r>
              <a:rPr lang="en-US" sz="3200" b="1" dirty="0">
                <a:solidFill>
                  <a:srgbClr val="0C88AA"/>
                </a:solidFill>
              </a:rPr>
              <a:t>Procurement </a:t>
            </a:r>
            <a:br>
              <a:rPr lang="en-US" sz="3200" b="1" dirty="0">
                <a:solidFill>
                  <a:srgbClr val="0C88AA"/>
                </a:solidFill>
              </a:rPr>
            </a:br>
            <a:r>
              <a:rPr lang="en-US" sz="3200" b="1" dirty="0">
                <a:solidFill>
                  <a:srgbClr val="0C88AA"/>
                </a:solidFill>
              </a:rPr>
              <a:t>Agencies</a:t>
            </a:r>
          </a:p>
        </p:txBody>
      </p:sp>
      <p:sp>
        <p:nvSpPr>
          <p:cNvPr id="6" name="Rectangle 5"/>
          <p:cNvSpPr/>
          <p:nvPr/>
        </p:nvSpPr>
        <p:spPr>
          <a:xfrm>
            <a:off x="158039" y="5853396"/>
            <a:ext cx="8944708" cy="523220"/>
          </a:xfrm>
          <a:prstGeom prst="rect">
            <a:avLst/>
          </a:prstGeom>
        </p:spPr>
        <p:txBody>
          <a:bodyPr wrap="square">
            <a:spAutoFit/>
          </a:bodyPr>
          <a:lstStyle/>
          <a:p>
            <a:pPr eaLnBrk="0" fontAlgn="base" hangingPunct="0">
              <a:spcBef>
                <a:spcPct val="0"/>
              </a:spcBef>
              <a:spcAft>
                <a:spcPct val="0"/>
              </a:spcAft>
              <a:buFont typeface="Arial" pitchFamily="34" charset="0"/>
              <a:buNone/>
            </a:pPr>
            <a:r>
              <a:rPr lang="en-US" sz="1400" u="sng" dirty="0">
                <a:solidFill>
                  <a:schemeClr val="tx2"/>
                </a:solidFill>
                <a:latin typeface="Arial" pitchFamily="34" charset="0"/>
                <a:ea typeface="宋体" pitchFamily="2" charset="-122"/>
              </a:rPr>
              <a:t>Source</a:t>
            </a:r>
            <a:r>
              <a:rPr lang="en-US" sz="1400" dirty="0">
                <a:solidFill>
                  <a:schemeClr val="tx2"/>
                </a:solidFill>
                <a:latin typeface="Arial" pitchFamily="34" charset="0"/>
                <a:ea typeface="宋体" pitchFamily="2" charset="-122"/>
              </a:rPr>
              <a:t>: The Structure and Effectiveness of the U.S. Organ Procurement System, </a:t>
            </a:r>
          </a:p>
          <a:p>
            <a:pPr eaLnBrk="0" fontAlgn="base" hangingPunct="0">
              <a:spcBef>
                <a:spcPct val="0"/>
              </a:spcBef>
              <a:spcAft>
                <a:spcPct val="0"/>
              </a:spcAft>
              <a:buFont typeface="Arial" pitchFamily="34" charset="0"/>
              <a:buNone/>
            </a:pPr>
            <a:r>
              <a:rPr lang="en-US" sz="1400" dirty="0">
                <a:solidFill>
                  <a:schemeClr val="tx2"/>
                </a:solidFill>
                <a:latin typeface="Arial" pitchFamily="34" charset="0"/>
                <a:ea typeface="宋体" pitchFamily="2" charset="-122"/>
              </a:rPr>
              <a:t>Jeffrey M. </a:t>
            </a:r>
            <a:r>
              <a:rPr lang="en-US" sz="1400" dirty="0" err="1">
                <a:solidFill>
                  <a:schemeClr val="tx2"/>
                </a:solidFill>
                <a:latin typeface="Arial" pitchFamily="34" charset="0"/>
                <a:ea typeface="宋体" pitchFamily="2" charset="-122"/>
              </a:rPr>
              <a:t>Prottas</a:t>
            </a:r>
            <a:r>
              <a:rPr lang="en-US" sz="1400" dirty="0">
                <a:solidFill>
                  <a:schemeClr val="tx2"/>
                </a:solidFill>
                <a:latin typeface="Arial" pitchFamily="34" charset="0"/>
                <a:ea typeface="宋体" pitchFamily="2" charset="-122"/>
              </a:rPr>
              <a:t>. Inquiry  Vol. 22, No. 4 (Winter 1985), pp. 365-376 </a:t>
            </a:r>
          </a:p>
        </p:txBody>
      </p:sp>
    </p:spTree>
    <p:extLst>
      <p:ext uri="{BB962C8B-B14F-4D97-AF65-F5344CB8AC3E}">
        <p14:creationId xmlns:p14="http://schemas.microsoft.com/office/powerpoint/2010/main" val="38778264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1977080" y="321276"/>
            <a:ext cx="9057504" cy="6264442"/>
          </a:xfrm>
          <a:prstGeom prst="rect">
            <a:avLst/>
          </a:prstGeom>
        </p:spPr>
      </p:pic>
      <p:sp>
        <p:nvSpPr>
          <p:cNvPr id="3" name="Title 2"/>
          <p:cNvSpPr>
            <a:spLocks noGrp="1"/>
          </p:cNvSpPr>
          <p:nvPr>
            <p:ph type="title"/>
          </p:nvPr>
        </p:nvSpPr>
        <p:spPr/>
        <p:txBody>
          <a:bodyPr/>
          <a:lstStyle/>
          <a:p>
            <a:endParaRPr lang="en-US"/>
          </a:p>
        </p:txBody>
      </p:sp>
      <p:sp>
        <p:nvSpPr>
          <p:cNvPr id="4" name="Slide Number Placeholder 3"/>
          <p:cNvSpPr>
            <a:spLocks noGrp="1"/>
          </p:cNvSpPr>
          <p:nvPr>
            <p:ph type="sldNum" sz="quarter" idx="4"/>
          </p:nvPr>
        </p:nvSpPr>
        <p:spPr/>
        <p:txBody>
          <a:bodyPr/>
          <a:lstStyle/>
          <a:p>
            <a:fld id="{AFEF8753-48E3-DC43-B5AB-733E5321FD2E}" type="slidenum">
              <a:rPr lang="en-US" smtClean="0"/>
              <a:pPr/>
              <a:t>36</a:t>
            </a:fld>
            <a:endParaRPr lang="en-US" dirty="0"/>
          </a:p>
        </p:txBody>
      </p:sp>
      <p:sp>
        <p:nvSpPr>
          <p:cNvPr id="7" name="TextBox 6"/>
          <p:cNvSpPr txBox="1"/>
          <p:nvPr/>
        </p:nvSpPr>
        <p:spPr>
          <a:xfrm>
            <a:off x="385380" y="2934730"/>
            <a:ext cx="2333106" cy="2308324"/>
          </a:xfrm>
          <a:prstGeom prst="rect">
            <a:avLst/>
          </a:prstGeom>
          <a:noFill/>
        </p:spPr>
        <p:txBody>
          <a:bodyPr wrap="square" rtlCol="0">
            <a:spAutoFit/>
          </a:bodyPr>
          <a:lstStyle/>
          <a:p>
            <a:r>
              <a:rPr lang="en-US" sz="3600" b="1" dirty="0">
                <a:solidFill>
                  <a:schemeClr val="tx2"/>
                </a:solidFill>
              </a:rPr>
              <a:t>58 Donation Service Areas </a:t>
            </a:r>
          </a:p>
        </p:txBody>
      </p:sp>
    </p:spTree>
    <p:extLst>
      <p:ext uri="{BB962C8B-B14F-4D97-AF65-F5344CB8AC3E}">
        <p14:creationId xmlns:p14="http://schemas.microsoft.com/office/powerpoint/2010/main" val="29231014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354585415"/>
              </p:ext>
            </p:extLst>
          </p:nvPr>
        </p:nvGraphicFramePr>
        <p:xfrm>
          <a:off x="386867" y="1007242"/>
          <a:ext cx="11601186" cy="5585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a:t>Donation Service Area’s Role in Allocation</a:t>
            </a:r>
          </a:p>
        </p:txBody>
      </p:sp>
      <p:sp>
        <p:nvSpPr>
          <p:cNvPr id="4" name="Slide Number Placeholder 3"/>
          <p:cNvSpPr>
            <a:spLocks noGrp="1"/>
          </p:cNvSpPr>
          <p:nvPr>
            <p:ph type="sldNum" sz="quarter" idx="4"/>
          </p:nvPr>
        </p:nvSpPr>
        <p:spPr/>
        <p:txBody>
          <a:bodyPr/>
          <a:lstStyle/>
          <a:p>
            <a:fld id="{AFEF8753-48E3-DC43-B5AB-733E5321FD2E}" type="slidenum">
              <a:rPr lang="en-US" smtClean="0"/>
              <a:pPr/>
              <a:t>37</a:t>
            </a:fld>
            <a:endParaRPr lang="en-US" dirty="0"/>
          </a:p>
        </p:txBody>
      </p:sp>
    </p:spTree>
    <p:extLst>
      <p:ext uri="{BB962C8B-B14F-4D97-AF65-F5344CB8AC3E}">
        <p14:creationId xmlns:p14="http://schemas.microsoft.com/office/powerpoint/2010/main" val="8277871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215131073"/>
              </p:ext>
            </p:extLst>
          </p:nvPr>
        </p:nvGraphicFramePr>
        <p:xfrm>
          <a:off x="397737" y="1047751"/>
          <a:ext cx="11532712" cy="5328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397737" y="196819"/>
            <a:ext cx="11654804" cy="850932"/>
          </a:xfrm>
        </p:spPr>
        <p:txBody>
          <a:bodyPr/>
          <a:lstStyle/>
          <a:p>
            <a:r>
              <a:rPr lang="en-US" dirty="0"/>
              <a:t>Origins of OPTN Regions</a:t>
            </a:r>
          </a:p>
        </p:txBody>
      </p:sp>
      <p:sp>
        <p:nvSpPr>
          <p:cNvPr id="4" name="Slide Number Placeholder 3"/>
          <p:cNvSpPr>
            <a:spLocks noGrp="1"/>
          </p:cNvSpPr>
          <p:nvPr>
            <p:ph type="sldNum" sz="quarter" idx="4"/>
          </p:nvPr>
        </p:nvSpPr>
        <p:spPr/>
        <p:txBody>
          <a:bodyPr/>
          <a:lstStyle/>
          <a:p>
            <a:fld id="{AFEF8753-48E3-DC43-B5AB-733E5321FD2E}" type="slidenum">
              <a:rPr lang="en-US" smtClean="0"/>
              <a:pPr/>
              <a:t>38</a:t>
            </a:fld>
            <a:endParaRPr lang="en-US" dirty="0"/>
          </a:p>
        </p:txBody>
      </p:sp>
    </p:spTree>
    <p:extLst>
      <p:ext uri="{BB962C8B-B14F-4D97-AF65-F5344CB8AC3E}">
        <p14:creationId xmlns:p14="http://schemas.microsoft.com/office/powerpoint/2010/main" val="36650233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Map of Current OPTN Regions</a:t>
            </a:r>
          </a:p>
        </p:txBody>
      </p:sp>
      <p:sp>
        <p:nvSpPr>
          <p:cNvPr id="4" name="Slide Number Placeholder 3"/>
          <p:cNvSpPr>
            <a:spLocks noGrp="1"/>
          </p:cNvSpPr>
          <p:nvPr>
            <p:ph type="sldNum" sz="quarter" idx="4"/>
          </p:nvPr>
        </p:nvSpPr>
        <p:spPr/>
        <p:txBody>
          <a:bodyPr/>
          <a:lstStyle/>
          <a:p>
            <a:fld id="{AFEF8753-48E3-DC43-B5AB-733E5321FD2E}" type="slidenum">
              <a:rPr lang="en-US" smtClean="0"/>
              <a:pPr/>
              <a:t>39</a:t>
            </a:fld>
            <a:endParaRPr lang="en-US" dirty="0"/>
          </a:p>
        </p:txBody>
      </p:sp>
      <p:pic>
        <p:nvPicPr>
          <p:cNvPr id="2050" name="Content Placeholder 9"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045" y="1110275"/>
            <a:ext cx="10147301" cy="535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2044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EF8753-48E3-DC43-B5AB-733E5321FD2E}" type="slidenum">
              <a:rPr kumimoji="0" lang="en-US" sz="14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4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56528328"/>
              </p:ext>
            </p:extLst>
          </p:nvPr>
        </p:nvGraphicFramePr>
        <p:xfrm>
          <a:off x="3991087" y="-1"/>
          <a:ext cx="3965559" cy="42923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4293763496"/>
              </p:ext>
            </p:extLst>
          </p:nvPr>
        </p:nvGraphicFramePr>
        <p:xfrm>
          <a:off x="299248" y="2703866"/>
          <a:ext cx="3498202" cy="36727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p:cNvGraphicFramePr>
          <p:nvPr>
            <p:extLst>
              <p:ext uri="{D42A27DB-BD31-4B8C-83A1-F6EECF244321}">
                <p14:modId xmlns:p14="http://schemas.microsoft.com/office/powerpoint/2010/main" val="2907104878"/>
              </p:ext>
            </p:extLst>
          </p:nvPr>
        </p:nvGraphicFramePr>
        <p:xfrm>
          <a:off x="8294468" y="2642958"/>
          <a:ext cx="3640098" cy="3733658"/>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p:cNvSpPr txBox="1"/>
          <p:nvPr/>
        </p:nvSpPr>
        <p:spPr>
          <a:xfrm>
            <a:off x="3560782" y="4622290"/>
            <a:ext cx="5245697" cy="1754326"/>
          </a:xfrm>
          <a:prstGeom prst="rect">
            <a:avLst/>
          </a:prstGeom>
          <a:noFill/>
        </p:spPr>
        <p:txBody>
          <a:bodyPr wrap="square" rtlCol="0">
            <a:spAutoFit/>
          </a:bodyPr>
          <a:lstStyle/>
          <a:p>
            <a:pPr algn="ctr"/>
            <a:r>
              <a:rPr lang="en-US" sz="5400" dirty="0">
                <a:solidFill>
                  <a:schemeClr val="tx2">
                    <a:lumMod val="75000"/>
                  </a:schemeClr>
                </a:solidFill>
              </a:rPr>
              <a:t>Year over Year</a:t>
            </a:r>
          </a:p>
          <a:p>
            <a:pPr algn="ctr"/>
            <a:r>
              <a:rPr lang="en-US" sz="5400" dirty="0">
                <a:solidFill>
                  <a:schemeClr val="tx2">
                    <a:lumMod val="75000"/>
                  </a:schemeClr>
                </a:solidFill>
              </a:rPr>
              <a:t>Activity</a:t>
            </a:r>
          </a:p>
        </p:txBody>
      </p:sp>
    </p:spTree>
    <p:extLst>
      <p:ext uri="{BB962C8B-B14F-4D97-AF65-F5344CB8AC3E}">
        <p14:creationId xmlns:p14="http://schemas.microsoft.com/office/powerpoint/2010/main" val="32149006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380" y="1266735"/>
            <a:ext cx="11394917" cy="5369373"/>
          </a:xfrm>
        </p:spPr>
        <p:txBody>
          <a:bodyPr>
            <a:normAutofit/>
          </a:bodyPr>
          <a:lstStyle/>
          <a:p>
            <a:r>
              <a:rPr lang="en-US" sz="3200" dirty="0"/>
              <a:t>Legal challenges… </a:t>
            </a:r>
          </a:p>
          <a:p>
            <a:pPr lvl="1">
              <a:buClr>
                <a:schemeClr val="accent2"/>
              </a:buClr>
              <a:buFont typeface="Arial" panose="020B0604020202020204" pitchFamily="34" charset="0"/>
              <a:buChar char="•"/>
            </a:pPr>
            <a:r>
              <a:rPr lang="en-US" sz="2800" dirty="0"/>
              <a:t>Observed OPTN organ allocation policies were not compliant with the Final Rule</a:t>
            </a:r>
          </a:p>
          <a:p>
            <a:pPr lvl="3">
              <a:buClr>
                <a:srgbClr val="002060"/>
              </a:buClr>
              <a:buFont typeface="Courier New" panose="02070309020205020404" pitchFamily="49" charset="0"/>
              <a:buChar char="o"/>
            </a:pPr>
            <a:r>
              <a:rPr lang="en-US" sz="2800" dirty="0"/>
              <a:t>November 2017: lung distribution</a:t>
            </a:r>
          </a:p>
          <a:p>
            <a:pPr lvl="3">
              <a:buClr>
                <a:srgbClr val="002060"/>
              </a:buClr>
              <a:buFont typeface="Courier New" panose="02070309020205020404" pitchFamily="49" charset="0"/>
              <a:buChar char="o"/>
            </a:pPr>
            <a:r>
              <a:rPr lang="en-US" sz="2800" dirty="0"/>
              <a:t>June 2018: liver distribution</a:t>
            </a:r>
          </a:p>
          <a:p>
            <a:r>
              <a:rPr lang="en-US" sz="3200" dirty="0"/>
              <a:t>…and a HRSA directive</a:t>
            </a:r>
          </a:p>
          <a:p>
            <a:pPr lvl="1">
              <a:buClr>
                <a:schemeClr val="accent2"/>
              </a:buClr>
              <a:buFont typeface="Arial" panose="020B0604020202020204" pitchFamily="34" charset="0"/>
              <a:buChar char="•"/>
            </a:pPr>
            <a:r>
              <a:rPr lang="en-US" sz="2800" dirty="0"/>
              <a:t>OPTN directed to rework all organ allocation policies to replace use of DSA and regional boundaries</a:t>
            </a:r>
          </a:p>
          <a:p>
            <a:pPr lvl="1">
              <a:buClr>
                <a:schemeClr val="accent2"/>
              </a:buClr>
              <a:buFont typeface="Arial" panose="020B0604020202020204" pitchFamily="34" charset="0"/>
              <a:buChar char="•"/>
            </a:pPr>
            <a:r>
              <a:rPr lang="en-US" sz="2800" dirty="0"/>
              <a:t>Expedited timeline for development/approval of new policies</a:t>
            </a:r>
          </a:p>
          <a:p>
            <a:endParaRPr lang="en-US" sz="3200" dirty="0"/>
          </a:p>
        </p:txBody>
      </p:sp>
      <p:sp>
        <p:nvSpPr>
          <p:cNvPr id="3" name="Title 2"/>
          <p:cNvSpPr>
            <a:spLocks noGrp="1"/>
          </p:cNvSpPr>
          <p:nvPr>
            <p:ph type="title"/>
          </p:nvPr>
        </p:nvSpPr>
        <p:spPr/>
        <p:txBody>
          <a:bodyPr/>
          <a:lstStyle/>
          <a:p>
            <a:r>
              <a:rPr lang="en-US" dirty="0"/>
              <a:t>Why Geography, Why Now?</a:t>
            </a:r>
          </a:p>
        </p:txBody>
      </p:sp>
      <p:sp>
        <p:nvSpPr>
          <p:cNvPr id="4" name="Slide Number Placeholder 3"/>
          <p:cNvSpPr>
            <a:spLocks noGrp="1"/>
          </p:cNvSpPr>
          <p:nvPr>
            <p:ph type="sldNum" sz="quarter" idx="4"/>
          </p:nvPr>
        </p:nvSpPr>
        <p:spPr/>
        <p:txBody>
          <a:bodyPr/>
          <a:lstStyle/>
          <a:p>
            <a:fld id="{AFEF8753-48E3-DC43-B5AB-733E5321FD2E}" type="slidenum">
              <a:rPr lang="en-US" smtClean="0"/>
              <a:pPr/>
              <a:t>40</a:t>
            </a:fld>
            <a:endParaRPr lang="en-US" dirty="0"/>
          </a:p>
        </p:txBody>
      </p:sp>
    </p:spTree>
    <p:extLst>
      <p:ext uri="{BB962C8B-B14F-4D97-AF65-F5344CB8AC3E}">
        <p14:creationId xmlns:p14="http://schemas.microsoft.com/office/powerpoint/2010/main" val="10784826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2651" y="1440534"/>
            <a:ext cx="11825985" cy="4633492"/>
          </a:xfrm>
        </p:spPr>
        <p:txBody>
          <a:bodyPr>
            <a:normAutofit/>
          </a:bodyPr>
          <a:lstStyle/>
          <a:p>
            <a:r>
              <a:rPr lang="en-US" sz="3200" dirty="0"/>
              <a:t>Use of geography in organ distribution is changing to be more consistent with the Principles of Organ Distribution and the OPTN Final Rule</a:t>
            </a:r>
          </a:p>
          <a:p>
            <a:pPr lvl="1"/>
            <a:r>
              <a:rPr lang="en-US" sz="2800" dirty="0"/>
              <a:t>Has a place…..needs to rationally determined and consistently applied</a:t>
            </a:r>
          </a:p>
          <a:p>
            <a:r>
              <a:rPr lang="en-US" sz="3200" dirty="0"/>
              <a:t>Ad Hoc Committee on Geography identified three distribution frameworks consistent with the Final Rule </a:t>
            </a:r>
          </a:p>
          <a:p>
            <a:r>
              <a:rPr lang="en-US" sz="3200" dirty="0"/>
              <a:t>Committee recommends further discussion and community feedback</a:t>
            </a:r>
          </a:p>
        </p:txBody>
      </p:sp>
      <p:sp>
        <p:nvSpPr>
          <p:cNvPr id="4" name="Slide Number Placeholder 3"/>
          <p:cNvSpPr>
            <a:spLocks noGrp="1"/>
          </p:cNvSpPr>
          <p:nvPr>
            <p:ph type="sldNum" sz="quarter" idx="4"/>
          </p:nvPr>
        </p:nvSpPr>
        <p:spPr/>
        <p:txBody>
          <a:bodyPr/>
          <a:lstStyle/>
          <a:p>
            <a:fld id="{AFEF8753-48E3-DC43-B5AB-733E5321FD2E}" type="slidenum">
              <a:rPr lang="en-US" smtClean="0"/>
              <a:pPr/>
              <a:t>41</a:t>
            </a:fld>
            <a:endParaRPr lang="en-US" dirty="0"/>
          </a:p>
        </p:txBody>
      </p:sp>
      <p:sp>
        <p:nvSpPr>
          <p:cNvPr id="5" name="Title 2"/>
          <p:cNvSpPr txBox="1">
            <a:spLocks/>
          </p:cNvSpPr>
          <p:nvPr/>
        </p:nvSpPr>
        <p:spPr>
          <a:xfrm>
            <a:off x="386867" y="287013"/>
            <a:ext cx="11651769" cy="850932"/>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sz="4800" b="0" i="0" kern="1200">
                <a:solidFill>
                  <a:schemeClr val="tx2"/>
                </a:solidFill>
                <a:latin typeface="Arial"/>
                <a:ea typeface="+mj-ea"/>
                <a:cs typeface="Myriad Pro"/>
              </a:defRPr>
            </a:lvl1pPr>
          </a:lstStyle>
          <a:p>
            <a:r>
              <a:rPr lang="en-US" dirty="0"/>
              <a:t>Future of Geography in Allocation</a:t>
            </a:r>
          </a:p>
        </p:txBody>
      </p:sp>
    </p:spTree>
    <p:extLst>
      <p:ext uri="{BB962C8B-B14F-4D97-AF65-F5344CB8AC3E}">
        <p14:creationId xmlns:p14="http://schemas.microsoft.com/office/powerpoint/2010/main" val="7042459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56685" y="2190750"/>
            <a:ext cx="11076516" cy="1619250"/>
          </a:xfrm>
        </p:spPr>
        <p:txBody>
          <a:bodyPr/>
          <a:lstStyle/>
          <a:p>
            <a:r>
              <a:rPr lang="en-US" sz="6600" b="1" dirty="0"/>
              <a:t>Questions/Comments?</a:t>
            </a:r>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4"/>
          </p:nvPr>
        </p:nvSpPr>
        <p:spPr/>
        <p:txBody>
          <a:bodyPr/>
          <a:lstStyle/>
          <a:p>
            <a:fld id="{AFEF8753-48E3-DC43-B5AB-733E5321FD2E}" type="slidenum">
              <a:rPr lang="en-US" smtClean="0"/>
              <a:pPr/>
              <a:t>42</a:t>
            </a:fld>
            <a:endParaRPr lang="en-US" dirty="0"/>
          </a:p>
        </p:txBody>
      </p:sp>
    </p:spTree>
    <p:extLst>
      <p:ext uri="{BB962C8B-B14F-4D97-AF65-F5344CB8AC3E}">
        <p14:creationId xmlns:p14="http://schemas.microsoft.com/office/powerpoint/2010/main" val="26606075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069542" y="672743"/>
            <a:ext cx="5560358" cy="6068998"/>
          </a:xfrm>
        </p:spPr>
      </p:pic>
      <p:sp>
        <p:nvSpPr>
          <p:cNvPr id="3" name="Title 2"/>
          <p:cNvSpPr>
            <a:spLocks noGrp="1"/>
          </p:cNvSpPr>
          <p:nvPr>
            <p:ph type="title"/>
          </p:nvPr>
        </p:nvSpPr>
        <p:spPr>
          <a:xfrm>
            <a:off x="284528" y="1258968"/>
            <a:ext cx="4684162" cy="3467673"/>
          </a:xfrm>
        </p:spPr>
        <p:txBody>
          <a:bodyPr/>
          <a:lstStyle/>
          <a:p>
            <a:pPr algn="ctr"/>
            <a:r>
              <a:rPr lang="en-US" b="1" dirty="0"/>
              <a:t>30 Second </a:t>
            </a:r>
            <a:br>
              <a:rPr lang="en-US" b="1" dirty="0"/>
            </a:br>
            <a:r>
              <a:rPr lang="en-US" b="1" dirty="0"/>
              <a:t>Stretch Break </a:t>
            </a:r>
            <a:br>
              <a:rPr lang="en-US" b="1" dirty="0"/>
            </a:br>
            <a:r>
              <a:rPr lang="en-US" b="1" dirty="0"/>
              <a:t>or</a:t>
            </a:r>
            <a:br>
              <a:rPr lang="en-US" b="1" dirty="0"/>
            </a:br>
            <a:r>
              <a:rPr lang="en-US" b="1" dirty="0"/>
              <a:t>Chair Yoga!!</a:t>
            </a:r>
          </a:p>
        </p:txBody>
      </p:sp>
      <p:sp>
        <p:nvSpPr>
          <p:cNvPr id="4" name="Slide Number Placeholder 3"/>
          <p:cNvSpPr>
            <a:spLocks noGrp="1"/>
          </p:cNvSpPr>
          <p:nvPr>
            <p:ph type="sldNum" sz="quarter" idx="4"/>
          </p:nvPr>
        </p:nvSpPr>
        <p:spPr/>
        <p:txBody>
          <a:bodyPr/>
          <a:lstStyle/>
          <a:p>
            <a:fld id="{AFEF8753-48E3-DC43-B5AB-733E5321FD2E}" type="slidenum">
              <a:rPr lang="en-US" smtClean="0"/>
              <a:pPr/>
              <a:t>43</a:t>
            </a:fld>
            <a:endParaRPr lang="en-US" dirty="0"/>
          </a:p>
        </p:txBody>
      </p:sp>
    </p:spTree>
    <p:extLst>
      <p:ext uri="{BB962C8B-B14F-4D97-AF65-F5344CB8AC3E}">
        <p14:creationId xmlns:p14="http://schemas.microsoft.com/office/powerpoint/2010/main" val="40539493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77624-AD29-4948-A45D-14477690FE3F}"/>
              </a:ext>
            </a:extLst>
          </p:cNvPr>
          <p:cNvSpPr>
            <a:spLocks noGrp="1"/>
          </p:cNvSpPr>
          <p:nvPr>
            <p:ph type="ctrTitle"/>
          </p:nvPr>
        </p:nvSpPr>
        <p:spPr>
          <a:xfrm>
            <a:off x="720261" y="791568"/>
            <a:ext cx="11076516" cy="1619250"/>
          </a:xfrm>
        </p:spPr>
        <p:txBody>
          <a:bodyPr/>
          <a:lstStyle/>
          <a:p>
            <a:r>
              <a:rPr lang="en-US" dirty="0" smtClean="0"/>
              <a:t>Ad-Hoc </a:t>
            </a:r>
            <a:r>
              <a:rPr lang="en-US" dirty="0"/>
              <a:t>Committee on Geography</a:t>
            </a:r>
            <a:br>
              <a:rPr lang="en-US" dirty="0"/>
            </a:br>
            <a:r>
              <a:rPr lang="en-US" sz="4000" dirty="0" smtClean="0"/>
              <a:t>Dr. Yoland</a:t>
            </a:r>
            <a:r>
              <a:rPr lang="en-US" sz="4000" dirty="0" smtClean="0"/>
              <a:t>a Becker</a:t>
            </a:r>
            <a:br>
              <a:rPr lang="en-US" sz="4000" dirty="0" smtClean="0"/>
            </a:br>
            <a:r>
              <a:rPr lang="en-US" sz="4000" dirty="0" smtClean="0"/>
              <a:t>OPTN/UNOS Past-President</a:t>
            </a:r>
            <a:r>
              <a:rPr lang="en-US" sz="3200" dirty="0"/>
              <a:t/>
            </a:r>
            <a:br>
              <a:rPr lang="en-US" sz="3200" dirty="0"/>
            </a:br>
            <a:endParaRPr lang="en-US" dirty="0"/>
          </a:p>
        </p:txBody>
      </p:sp>
      <p:sp>
        <p:nvSpPr>
          <p:cNvPr id="3" name="Subtitle 2">
            <a:extLst>
              <a:ext uri="{FF2B5EF4-FFF2-40B4-BE49-F238E27FC236}">
                <a16:creationId xmlns:a16="http://schemas.microsoft.com/office/drawing/2014/main" id="{70C22D55-B12E-4DA0-90FA-D3FC387CEF64}"/>
              </a:ext>
            </a:extLst>
          </p:cNvPr>
          <p:cNvSpPr>
            <a:spLocks noGrp="1"/>
          </p:cNvSpPr>
          <p:nvPr>
            <p:ph type="subTitle" idx="1"/>
          </p:nvPr>
        </p:nvSpPr>
        <p:spPr/>
        <p:txBody>
          <a:bodyPr/>
          <a:lstStyle/>
          <a:p>
            <a:endParaRPr lang="en-US" dirty="0"/>
          </a:p>
        </p:txBody>
      </p:sp>
      <p:sp>
        <p:nvSpPr>
          <p:cNvPr id="4" name="Slide Number Placeholder 3">
            <a:extLst>
              <a:ext uri="{FF2B5EF4-FFF2-40B4-BE49-F238E27FC236}">
                <a16:creationId xmlns:a16="http://schemas.microsoft.com/office/drawing/2014/main" id="{2C8B86FF-B186-4A36-9673-E8F336E4EE61}"/>
              </a:ext>
            </a:extLst>
          </p:cNvPr>
          <p:cNvSpPr>
            <a:spLocks noGrp="1"/>
          </p:cNvSpPr>
          <p:nvPr>
            <p:ph type="sldNum" sz="quarter" idx="4"/>
          </p:nvPr>
        </p:nvSpPr>
        <p:spPr/>
        <p:txBody>
          <a:bodyPr/>
          <a:lstStyle/>
          <a:p>
            <a:fld id="{AFEF8753-48E3-DC43-B5AB-733E5321FD2E}" type="slidenum">
              <a:rPr lang="en-US" smtClean="0"/>
              <a:pPr/>
              <a:t>44</a:t>
            </a:fld>
            <a:endParaRPr lang="en-US" dirty="0"/>
          </a:p>
        </p:txBody>
      </p:sp>
      <p:pic>
        <p:nvPicPr>
          <p:cNvPr id="5" name="Picture 4"/>
          <p:cNvPicPr>
            <a:picLocks noChangeAspect="1"/>
          </p:cNvPicPr>
          <p:nvPr/>
        </p:nvPicPr>
        <p:blipFill>
          <a:blip r:embed="rId3"/>
          <a:stretch>
            <a:fillRect/>
          </a:stretch>
        </p:blipFill>
        <p:spPr>
          <a:xfrm>
            <a:off x="2009579" y="2529384"/>
            <a:ext cx="8170728" cy="3771468"/>
          </a:xfrm>
          <a:prstGeom prst="rect">
            <a:avLst/>
          </a:prstGeom>
        </p:spPr>
      </p:pic>
    </p:spTree>
    <p:extLst>
      <p:ext uri="{BB962C8B-B14F-4D97-AF65-F5344CB8AC3E}">
        <p14:creationId xmlns:p14="http://schemas.microsoft.com/office/powerpoint/2010/main" val="26300209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4959" y="1484407"/>
            <a:ext cx="11821459" cy="3902635"/>
          </a:xfrm>
        </p:spPr>
        <p:txBody>
          <a:bodyPr>
            <a:normAutofit/>
          </a:bodyPr>
          <a:lstStyle/>
          <a:p>
            <a:r>
              <a:rPr lang="en-US" sz="3200" dirty="0"/>
              <a:t>Formed in December 2017</a:t>
            </a:r>
          </a:p>
          <a:p>
            <a:r>
              <a:rPr lang="en-US" sz="3200" dirty="0"/>
              <a:t>Chairs/Vice-Chairs of Organ Specific Committees, Transplant Administrators, OPO, and Ethics</a:t>
            </a:r>
          </a:p>
          <a:p>
            <a:r>
              <a:rPr lang="en-US" sz="3200" dirty="0"/>
              <a:t>Several Board Members</a:t>
            </a:r>
          </a:p>
          <a:p>
            <a:r>
              <a:rPr lang="en-US" sz="3200" dirty="0"/>
              <a:t>AOPO, AST, ASTS Representatives</a:t>
            </a:r>
          </a:p>
          <a:p>
            <a:endParaRPr lang="en-US" dirty="0"/>
          </a:p>
        </p:txBody>
      </p:sp>
      <p:sp>
        <p:nvSpPr>
          <p:cNvPr id="3" name="Title 2"/>
          <p:cNvSpPr>
            <a:spLocks noGrp="1"/>
          </p:cNvSpPr>
          <p:nvPr>
            <p:ph type="title"/>
          </p:nvPr>
        </p:nvSpPr>
        <p:spPr>
          <a:xfrm>
            <a:off x="401860" y="410310"/>
            <a:ext cx="11654804" cy="850932"/>
          </a:xfrm>
        </p:spPr>
        <p:txBody>
          <a:bodyPr/>
          <a:lstStyle/>
          <a:p>
            <a:r>
              <a:rPr lang="en-US" dirty="0"/>
              <a:t>Ad Hoc Committee on Geography	</a:t>
            </a:r>
          </a:p>
        </p:txBody>
      </p:sp>
      <p:sp>
        <p:nvSpPr>
          <p:cNvPr id="4" name="Slide Number Placeholder 3"/>
          <p:cNvSpPr>
            <a:spLocks noGrp="1"/>
          </p:cNvSpPr>
          <p:nvPr>
            <p:ph type="sldNum" sz="quarter" idx="4"/>
          </p:nvPr>
        </p:nvSpPr>
        <p:spPr/>
        <p:txBody>
          <a:bodyPr/>
          <a:lstStyle/>
          <a:p>
            <a:fld id="{AFEF8753-48E3-DC43-B5AB-733E5321FD2E}" type="slidenum">
              <a:rPr lang="en-US" smtClean="0"/>
              <a:pPr/>
              <a:t>45</a:t>
            </a:fld>
            <a:endParaRPr lang="en-US" dirty="0"/>
          </a:p>
        </p:txBody>
      </p:sp>
    </p:spTree>
    <p:extLst>
      <p:ext uri="{BB962C8B-B14F-4D97-AF65-F5344CB8AC3E}">
        <p14:creationId xmlns:p14="http://schemas.microsoft.com/office/powerpoint/2010/main" val="1451930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1860" y="1762752"/>
            <a:ext cx="11394917" cy="4405247"/>
          </a:xfrm>
        </p:spPr>
        <p:txBody>
          <a:bodyPr>
            <a:normAutofit/>
          </a:bodyPr>
          <a:lstStyle/>
          <a:p>
            <a:r>
              <a:rPr lang="en-US" sz="3200" dirty="0"/>
              <a:t>Establish defined guiding principles for the use of geographic constraints in organ allocation</a:t>
            </a:r>
          </a:p>
          <a:p>
            <a:r>
              <a:rPr lang="en-US" sz="3200" dirty="0"/>
              <a:t>Review and recommend frameworks/models for incorporating geographic principles into allocation policies</a:t>
            </a:r>
          </a:p>
          <a:p>
            <a:r>
              <a:rPr lang="en-US" sz="3200" dirty="0"/>
              <a:t>Identify uniform concepts for organ specific allocation policies in light of the requirements of the OPTN Final Rule</a:t>
            </a:r>
          </a:p>
        </p:txBody>
      </p:sp>
      <p:sp>
        <p:nvSpPr>
          <p:cNvPr id="3" name="Title 2"/>
          <p:cNvSpPr>
            <a:spLocks noGrp="1"/>
          </p:cNvSpPr>
          <p:nvPr>
            <p:ph type="title"/>
          </p:nvPr>
        </p:nvSpPr>
        <p:spPr>
          <a:xfrm>
            <a:off x="274950" y="522451"/>
            <a:ext cx="11648735" cy="850710"/>
          </a:xfrm>
        </p:spPr>
        <p:txBody>
          <a:bodyPr/>
          <a:lstStyle/>
          <a:p>
            <a:pPr algn="ctr"/>
            <a:r>
              <a:rPr lang="en-US" dirty="0"/>
              <a:t>Ad Hoc Committee on Geography Charge</a:t>
            </a:r>
          </a:p>
        </p:txBody>
      </p:sp>
      <p:sp>
        <p:nvSpPr>
          <p:cNvPr id="4" name="Slide Number Placeholder 3"/>
          <p:cNvSpPr>
            <a:spLocks noGrp="1"/>
          </p:cNvSpPr>
          <p:nvPr>
            <p:ph type="sldNum" sz="quarter" idx="4294967295"/>
          </p:nvPr>
        </p:nvSpPr>
        <p:spPr/>
        <p:txBody>
          <a:bodyPr/>
          <a:lstStyle/>
          <a:p>
            <a:pPr defTabSz="457063">
              <a:defRPr/>
            </a:pPr>
            <a:fld id="{AFEF8753-48E3-DC43-B5AB-733E5321FD2E}" type="slidenum">
              <a:rPr lang="en-US">
                <a:solidFill>
                  <a:srgbClr val="000000">
                    <a:tint val="75000"/>
                  </a:srgbClr>
                </a:solidFill>
              </a:rPr>
              <a:pPr defTabSz="457063">
                <a:defRPr/>
              </a:pPr>
              <a:t>46</a:t>
            </a:fld>
            <a:endParaRPr lang="en-US" dirty="0">
              <a:solidFill>
                <a:srgbClr val="000000">
                  <a:tint val="75000"/>
                </a:srgbClr>
              </a:solidFill>
            </a:endParaRPr>
          </a:p>
        </p:txBody>
      </p:sp>
    </p:spTree>
    <p:extLst>
      <p:ext uri="{BB962C8B-B14F-4D97-AF65-F5344CB8AC3E}">
        <p14:creationId xmlns:p14="http://schemas.microsoft.com/office/powerpoint/2010/main" val="19627191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Slide Number Placeholder 3"/>
          <p:cNvSpPr>
            <a:spLocks noGrp="1"/>
          </p:cNvSpPr>
          <p:nvPr>
            <p:ph type="sldNum" sz="quarter" idx="4"/>
          </p:nvPr>
        </p:nvSpPr>
        <p:spPr/>
        <p:txBody>
          <a:bodyPr/>
          <a:lstStyle/>
          <a:p>
            <a:fld id="{AFEF8753-48E3-DC43-B5AB-733E5321FD2E}" type="slidenum">
              <a:rPr lang="en-US" smtClean="0"/>
              <a:pPr/>
              <a:t>47</a:t>
            </a:fld>
            <a:endParaRPr lang="en-US" dirty="0"/>
          </a:p>
        </p:txBody>
      </p:sp>
      <p:graphicFrame>
        <p:nvGraphicFramePr>
          <p:cNvPr id="5" name="Content Placeholder 4">
            <a:hlinkClick r:id="" action="ppaction://ole?verb=0"/>
          </p:cNvPr>
          <p:cNvGraphicFramePr>
            <a:graphicFrameLocks noGrp="1" noChangeAspect="1"/>
          </p:cNvGraphicFramePr>
          <p:nvPr>
            <p:ph idx="1"/>
            <p:extLst>
              <p:ext uri="{D42A27DB-BD31-4B8C-83A1-F6EECF244321}">
                <p14:modId xmlns:p14="http://schemas.microsoft.com/office/powerpoint/2010/main" val="3913790118"/>
              </p:ext>
            </p:extLst>
          </p:nvPr>
        </p:nvGraphicFramePr>
        <p:xfrm>
          <a:off x="88900" y="36513"/>
          <a:ext cx="12031663" cy="6765925"/>
        </p:xfrm>
        <a:graphic>
          <a:graphicData uri="http://schemas.openxmlformats.org/presentationml/2006/ole">
            <mc:AlternateContent xmlns:mc="http://schemas.openxmlformats.org/markup-compatibility/2006">
              <mc:Choice xmlns:v="urn:schemas-microsoft-com:vml" Requires="v">
                <p:oleObj spid="_x0000_s1291" name="Presentation" r:id="rId4" imgW="5673933" imgH="3191335" progId="PowerPoint.Show.12">
                  <p:embed/>
                </p:oleObj>
              </mc:Choice>
              <mc:Fallback>
                <p:oleObj name="Presentation" r:id="rId4" imgW="5673933" imgH="3191335" progId="PowerPoint.Show.12">
                  <p:embed/>
                  <p:pic>
                    <p:nvPicPr>
                      <p:cNvPr id="5" name="Content Placeholder 4">
                        <a:hlinkClick r:id="" action="ppaction://ole?verb=0"/>
                      </p:cNvPr>
                      <p:cNvPicPr/>
                      <p:nvPr/>
                    </p:nvPicPr>
                    <p:blipFill>
                      <a:blip r:embed="rId5"/>
                      <a:stretch>
                        <a:fillRect/>
                      </a:stretch>
                    </p:blipFill>
                    <p:spPr>
                      <a:xfrm>
                        <a:off x="88900" y="36513"/>
                        <a:ext cx="12031663" cy="6765925"/>
                      </a:xfrm>
                      <a:prstGeom prst="rect">
                        <a:avLst/>
                      </a:prstGeom>
                    </p:spPr>
                  </p:pic>
                </p:oleObj>
              </mc:Fallback>
            </mc:AlternateContent>
          </a:graphicData>
        </a:graphic>
      </p:graphicFrame>
    </p:spTree>
    <p:extLst>
      <p:ext uri="{BB962C8B-B14F-4D97-AF65-F5344CB8AC3E}">
        <p14:creationId xmlns:p14="http://schemas.microsoft.com/office/powerpoint/2010/main" val="39769582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210" y="89075"/>
            <a:ext cx="11654804" cy="850932"/>
          </a:xfrm>
        </p:spPr>
        <p:txBody>
          <a:bodyPr>
            <a:normAutofit/>
          </a:bodyPr>
          <a:lstStyle/>
          <a:p>
            <a:r>
              <a:rPr lang="en-US" dirty="0"/>
              <a:t>Geography Principles</a:t>
            </a:r>
          </a:p>
        </p:txBody>
      </p:sp>
      <p:sp>
        <p:nvSpPr>
          <p:cNvPr id="3" name="Content Placeholder 2"/>
          <p:cNvSpPr>
            <a:spLocks noGrp="1"/>
          </p:cNvSpPr>
          <p:nvPr>
            <p:ph idx="1"/>
          </p:nvPr>
        </p:nvSpPr>
        <p:spPr>
          <a:xfrm>
            <a:off x="899323" y="1007242"/>
            <a:ext cx="9637986" cy="5186855"/>
          </a:xfrm>
        </p:spPr>
        <p:txBody>
          <a:bodyPr>
            <a:normAutofit fontScale="85000" lnSpcReduction="10000"/>
          </a:bodyPr>
          <a:lstStyle/>
          <a:p>
            <a:pPr marL="0" indent="0">
              <a:buNone/>
            </a:pPr>
            <a:r>
              <a:rPr lang="en-US" dirty="0">
                <a:solidFill>
                  <a:schemeClr val="tx2"/>
                </a:solidFill>
              </a:rPr>
              <a:t>Deceased donor organs are a national resource to be distributed as broadly as feasible.  Any geographic constraints pertaining to the principles of organ distribution must be rationally determined and consistently applied to minimize the effect of geography on a candidate’s access to transplantation. Geographic distribution may be constrained in order to:</a:t>
            </a:r>
          </a:p>
          <a:p>
            <a:r>
              <a:rPr lang="en-US" dirty="0">
                <a:solidFill>
                  <a:schemeClr val="tx2"/>
                </a:solidFill>
              </a:rPr>
              <a:t>Reduce inherent difference the ration of donor supply and demand across the country</a:t>
            </a:r>
          </a:p>
          <a:p>
            <a:r>
              <a:rPr lang="en-US" dirty="0">
                <a:solidFill>
                  <a:schemeClr val="tx2"/>
                </a:solidFill>
              </a:rPr>
              <a:t>Reduce travel time expected to have a clinically significant effect on ischemic time and organ quality </a:t>
            </a:r>
          </a:p>
          <a:p>
            <a:r>
              <a:rPr lang="en-US" dirty="0">
                <a:solidFill>
                  <a:schemeClr val="tx2"/>
                </a:solidFill>
              </a:rPr>
              <a:t>Increase organ utilization and prevent organ wastage</a:t>
            </a:r>
          </a:p>
          <a:p>
            <a:r>
              <a:rPr lang="en-US" dirty="0">
                <a:solidFill>
                  <a:schemeClr val="tx2"/>
                </a:solidFill>
              </a:rPr>
              <a:t>Increase efficiencies of donation and transplant system resources</a:t>
            </a:r>
          </a:p>
          <a:p>
            <a:endParaRPr lang="en-US" dirty="0"/>
          </a:p>
        </p:txBody>
      </p:sp>
    </p:spTree>
    <p:extLst>
      <p:ext uri="{BB962C8B-B14F-4D97-AF65-F5344CB8AC3E}">
        <p14:creationId xmlns:p14="http://schemas.microsoft.com/office/powerpoint/2010/main" val="10899900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653874308"/>
              </p:ext>
            </p:extLst>
          </p:nvPr>
        </p:nvGraphicFramePr>
        <p:xfrm>
          <a:off x="470646" y="282390"/>
          <a:ext cx="11326130" cy="5983939"/>
        </p:xfrm>
        <a:graphic>
          <a:graphicData uri="http://schemas.openxmlformats.org/drawingml/2006/table">
            <a:tbl>
              <a:tblPr firstRow="1" firstCol="1" bandRow="1"/>
              <a:tblGrid>
                <a:gridCol w="5663065">
                  <a:extLst>
                    <a:ext uri="{9D8B030D-6E8A-4147-A177-3AD203B41FA5}">
                      <a16:colId xmlns:a16="http://schemas.microsoft.com/office/drawing/2014/main" val="960464440"/>
                    </a:ext>
                  </a:extLst>
                </a:gridCol>
                <a:gridCol w="5663065">
                  <a:extLst>
                    <a:ext uri="{9D8B030D-6E8A-4147-A177-3AD203B41FA5}">
                      <a16:colId xmlns:a16="http://schemas.microsoft.com/office/drawing/2014/main" val="4023257530"/>
                    </a:ext>
                  </a:extLst>
                </a:gridCol>
              </a:tblGrid>
              <a:tr h="284949">
                <a:tc>
                  <a:txBody>
                    <a:bodyPr/>
                    <a:lstStyle/>
                    <a:p>
                      <a:pPr marL="0" marR="0">
                        <a:spcBef>
                          <a:spcPts val="0"/>
                        </a:spcBef>
                        <a:spcAft>
                          <a:spcPts val="600"/>
                        </a:spcAft>
                      </a:pPr>
                      <a:r>
                        <a:rPr lang="en-US" sz="16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Principle of Distribution</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F99D6"/>
                      </a:solidFill>
                      <a:prstDash val="solid"/>
                      <a:round/>
                      <a:headEnd type="none" w="med" len="med"/>
                      <a:tailEnd type="none" w="med" len="med"/>
                    </a:lnL>
                    <a:lnR>
                      <a:noFill/>
                    </a:lnR>
                    <a:lnT w="12700" cap="flat" cmpd="sng" algn="ctr">
                      <a:solidFill>
                        <a:srgbClr val="0F99D6"/>
                      </a:solidFill>
                      <a:prstDash val="solid"/>
                      <a:round/>
                      <a:headEnd type="none" w="med" len="med"/>
                      <a:tailEnd type="none" w="med" len="med"/>
                    </a:lnT>
                    <a:lnB w="12700" cap="flat" cmpd="sng" algn="ctr">
                      <a:solidFill>
                        <a:srgbClr val="0F99D6"/>
                      </a:solidFill>
                      <a:prstDash val="solid"/>
                      <a:round/>
                      <a:headEnd type="none" w="med" len="med"/>
                      <a:tailEnd type="none" w="med" len="med"/>
                    </a:lnB>
                    <a:solidFill>
                      <a:srgbClr val="0F99D6"/>
                    </a:solidFill>
                  </a:tcPr>
                </a:tc>
                <a:tc>
                  <a:txBody>
                    <a:bodyPr/>
                    <a:lstStyle/>
                    <a:p>
                      <a:pPr marL="0" marR="0">
                        <a:spcBef>
                          <a:spcPts val="0"/>
                        </a:spcBef>
                        <a:spcAft>
                          <a:spcPts val="600"/>
                        </a:spcAft>
                      </a:pPr>
                      <a:r>
                        <a:rPr lang="en-US" sz="1600" b="1">
                          <a:solidFill>
                            <a:srgbClr val="FFFFFF"/>
                          </a:solidFill>
                          <a:effectLst/>
                          <a:latin typeface="Arial" panose="020B0604020202020204" pitchFamily="34" charset="0"/>
                          <a:ea typeface="Calibri" panose="020F0502020204030204" pitchFamily="34" charset="0"/>
                          <a:cs typeface="Times New Roman" panose="02020603050405020304" pitchFamily="18" charset="0"/>
                        </a:rPr>
                        <a:t>Final Rule Requirement</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F99D6"/>
                      </a:solidFill>
                      <a:prstDash val="solid"/>
                      <a:round/>
                      <a:headEnd type="none" w="med" len="med"/>
                      <a:tailEnd type="none" w="med" len="med"/>
                    </a:lnR>
                    <a:lnT w="12700" cap="flat" cmpd="sng" algn="ctr">
                      <a:solidFill>
                        <a:srgbClr val="0F99D6"/>
                      </a:solidFill>
                      <a:prstDash val="solid"/>
                      <a:round/>
                      <a:headEnd type="none" w="med" len="med"/>
                      <a:tailEnd type="none" w="med" len="med"/>
                    </a:lnT>
                    <a:lnB w="12700" cap="flat" cmpd="sng" algn="ctr">
                      <a:solidFill>
                        <a:srgbClr val="0F99D6"/>
                      </a:solidFill>
                      <a:prstDash val="solid"/>
                      <a:round/>
                      <a:headEnd type="none" w="med" len="med"/>
                      <a:tailEnd type="none" w="med" len="med"/>
                    </a:lnB>
                    <a:solidFill>
                      <a:srgbClr val="0F99D6"/>
                    </a:solidFill>
                  </a:tcPr>
                </a:tc>
                <a:extLst>
                  <a:ext uri="{0D108BD9-81ED-4DB2-BD59-A6C34878D82A}">
                    <a16:rowId xmlns:a16="http://schemas.microsoft.com/office/drawing/2014/main" val="826615904"/>
                  </a:ext>
                </a:extLst>
              </a:tr>
              <a:tr h="2279596">
                <a:tc>
                  <a:txBody>
                    <a:bodyPr/>
                    <a:lstStyle/>
                    <a:p>
                      <a:pPr marL="0" marR="0">
                        <a:spcBef>
                          <a:spcPts val="0"/>
                        </a:spcBef>
                        <a:spcAft>
                          <a:spcPts val="60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Deceased donor organs are a national resource to be distributed as broadly as feasible</a:t>
                      </a:r>
                    </a:p>
                  </a:txBody>
                  <a:tcPr marL="68580" marR="68580" marT="0" marB="0">
                    <a:lnL w="12700" cap="flat" cmpd="sng" algn="ctr">
                      <a:solidFill>
                        <a:srgbClr val="0F99D6"/>
                      </a:solidFill>
                      <a:prstDash val="solid"/>
                      <a:round/>
                      <a:headEnd type="none" w="med" len="med"/>
                      <a:tailEnd type="none" w="med" len="med"/>
                    </a:lnL>
                    <a:lnR>
                      <a:noFill/>
                    </a:lnR>
                    <a:lnT w="12700" cap="flat" cmpd="sng" algn="ctr">
                      <a:solidFill>
                        <a:srgbClr val="0F99D6"/>
                      </a:solidFill>
                      <a:prstDash val="solid"/>
                      <a:round/>
                      <a:headEnd type="none" w="med" len="med"/>
                      <a:tailEnd type="none" w="med" len="med"/>
                    </a:lnT>
                    <a:lnB w="12700" cap="flat" cmpd="sng" algn="ctr">
                      <a:solidFill>
                        <a:srgbClr val="0F99D6"/>
                      </a:solidFill>
                      <a:prstDash val="solid"/>
                      <a:round/>
                      <a:headEnd type="none" w="med" len="med"/>
                      <a:tailEnd type="none" w="med" len="med"/>
                    </a:lnB>
                    <a:solidFill>
                      <a:srgbClr val="FFFFFF"/>
                    </a:solidFill>
                  </a:tcPr>
                </a:tc>
                <a:tc>
                  <a:txBody>
                    <a:bodyPr/>
                    <a:lstStyle/>
                    <a:p>
                      <a:pPr marL="0" marR="0">
                        <a:spcBef>
                          <a:spcPts val="0"/>
                        </a:spcBef>
                        <a:spcAft>
                          <a:spcPts val="600"/>
                        </a:spcAft>
                      </a:pPr>
                      <a:r>
                        <a:rPr lang="en-US" sz="1600" i="1">
                          <a:effectLst/>
                          <a:latin typeface="Arial" panose="020B0604020202020204" pitchFamily="34" charset="0"/>
                          <a:ea typeface="Calibri" panose="020F0502020204030204" pitchFamily="34" charset="0"/>
                          <a:cs typeface="Times New Roman" panose="02020603050405020304" pitchFamily="18" charset="0"/>
                        </a:rPr>
                        <a:t>Final Rule §121.8(a) states, “... allocation policies: (8) Shall not be based on the candidate’s place of residence of listing ...”  Final Rule §121.8(b) states, “Allocation policies shall be designed to achieve equitable allocation of organs among patients... through the following performance goals, (3) distributing organs over as broad a geographic area as feasible ...”</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F99D6"/>
                      </a:solidFill>
                      <a:prstDash val="solid"/>
                      <a:round/>
                      <a:headEnd type="none" w="med" len="med"/>
                      <a:tailEnd type="none" w="med" len="med"/>
                    </a:lnR>
                    <a:lnT w="12700" cap="flat" cmpd="sng" algn="ctr">
                      <a:solidFill>
                        <a:srgbClr val="0F99D6"/>
                      </a:solidFill>
                      <a:prstDash val="solid"/>
                      <a:round/>
                      <a:headEnd type="none" w="med" len="med"/>
                      <a:tailEnd type="none" w="med" len="med"/>
                    </a:lnT>
                    <a:lnB w="12700" cap="flat" cmpd="sng" algn="ctr">
                      <a:solidFill>
                        <a:srgbClr val="0F99D6"/>
                      </a:solidFill>
                      <a:prstDash val="solid"/>
                      <a:round/>
                      <a:headEnd type="none" w="med" len="med"/>
                      <a:tailEnd type="none" w="med" len="med"/>
                    </a:lnB>
                  </a:tcPr>
                </a:tc>
                <a:extLst>
                  <a:ext uri="{0D108BD9-81ED-4DB2-BD59-A6C34878D82A}">
                    <a16:rowId xmlns:a16="http://schemas.microsoft.com/office/drawing/2014/main" val="1420072914"/>
                  </a:ext>
                </a:extLst>
              </a:tr>
              <a:tr h="1139799">
                <a:tc>
                  <a:txBody>
                    <a:bodyPr/>
                    <a:lstStyle/>
                    <a:p>
                      <a:pPr marL="0" marR="0">
                        <a:spcBef>
                          <a:spcPts val="0"/>
                        </a:spcBef>
                        <a:spcAft>
                          <a:spcPts val="600"/>
                        </a:spcAft>
                      </a:pPr>
                      <a:r>
                        <a:rPr lang="en-US" sz="1600">
                          <a:effectLst/>
                          <a:latin typeface="Arial" panose="020B0604020202020204" pitchFamily="34" charset="0"/>
                          <a:ea typeface="Calibri" panose="020F0502020204030204" pitchFamily="34" charset="0"/>
                          <a:cs typeface="Times New Roman" panose="02020603050405020304" pitchFamily="18" charset="0"/>
                        </a:rPr>
                        <a:t>Reduce inherent differences in the ratio of donor supply and demand across the country</a:t>
                      </a:r>
                    </a:p>
                  </a:txBody>
                  <a:tcPr marL="68580" marR="68580" marT="0" marB="0">
                    <a:lnL w="12700" cap="flat" cmpd="sng" algn="ctr">
                      <a:solidFill>
                        <a:srgbClr val="0F99D6"/>
                      </a:solidFill>
                      <a:prstDash val="solid"/>
                      <a:round/>
                      <a:headEnd type="none" w="med" len="med"/>
                      <a:tailEnd type="none" w="med" len="med"/>
                    </a:lnL>
                    <a:lnR>
                      <a:noFill/>
                    </a:lnR>
                    <a:lnT w="12700" cap="flat" cmpd="sng" algn="ctr">
                      <a:solidFill>
                        <a:srgbClr val="0F99D6"/>
                      </a:solidFill>
                      <a:prstDash val="solid"/>
                      <a:round/>
                      <a:headEnd type="none" w="med" len="med"/>
                      <a:tailEnd type="none" w="med" len="med"/>
                    </a:lnT>
                    <a:lnB w="12700" cap="flat" cmpd="sng" algn="ctr">
                      <a:solidFill>
                        <a:srgbClr val="0F99D6"/>
                      </a:solidFill>
                      <a:prstDash val="solid"/>
                      <a:round/>
                      <a:headEnd type="none" w="med" len="med"/>
                      <a:tailEnd type="none" w="med" len="med"/>
                    </a:lnB>
                    <a:solidFill>
                      <a:srgbClr val="FFFFFF"/>
                    </a:solidFill>
                  </a:tcPr>
                </a:tc>
                <a:tc>
                  <a:txBody>
                    <a:bodyPr/>
                    <a:lstStyle/>
                    <a:p>
                      <a:pPr marL="0" marR="0">
                        <a:spcBef>
                          <a:spcPts val="0"/>
                        </a:spcBef>
                        <a:spcAft>
                          <a:spcPts val="600"/>
                        </a:spcAft>
                      </a:pPr>
                      <a:r>
                        <a:rPr lang="en-US" sz="1600" i="1">
                          <a:effectLst/>
                          <a:latin typeface="Arial" panose="020B0604020202020204" pitchFamily="34" charset="0"/>
                          <a:ea typeface="Calibri" panose="020F0502020204030204" pitchFamily="34" charset="0"/>
                          <a:cs typeface="Times New Roman" panose="02020603050405020304" pitchFamily="18" charset="0"/>
                        </a:rPr>
                        <a:t>Final Rule §121.8(a) states, “... allocation policies: (5) Shall be designed to ... promote patient access to transplantation, and to promote the efficient management of organ placement.”</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F99D6"/>
                      </a:solidFill>
                      <a:prstDash val="solid"/>
                      <a:round/>
                      <a:headEnd type="none" w="med" len="med"/>
                      <a:tailEnd type="none" w="med" len="med"/>
                    </a:lnR>
                    <a:lnT w="12700" cap="flat" cmpd="sng" algn="ctr">
                      <a:solidFill>
                        <a:srgbClr val="0F99D6"/>
                      </a:solidFill>
                      <a:prstDash val="solid"/>
                      <a:round/>
                      <a:headEnd type="none" w="med" len="med"/>
                      <a:tailEnd type="none" w="med" len="med"/>
                    </a:lnT>
                    <a:lnB w="12700" cap="flat" cmpd="sng" algn="ctr">
                      <a:solidFill>
                        <a:srgbClr val="0F99D6"/>
                      </a:solidFill>
                      <a:prstDash val="solid"/>
                      <a:round/>
                      <a:headEnd type="none" w="med" len="med"/>
                      <a:tailEnd type="none" w="med" len="med"/>
                    </a:lnB>
                  </a:tcPr>
                </a:tc>
                <a:extLst>
                  <a:ext uri="{0D108BD9-81ED-4DB2-BD59-A6C34878D82A}">
                    <a16:rowId xmlns:a16="http://schemas.microsoft.com/office/drawing/2014/main" val="3514204640"/>
                  </a:ext>
                </a:extLst>
              </a:tr>
              <a:tr h="854848">
                <a:tc>
                  <a:txBody>
                    <a:bodyPr/>
                    <a:lstStyle/>
                    <a:p>
                      <a:pPr marL="0" marR="0">
                        <a:spcBef>
                          <a:spcPts val="0"/>
                        </a:spcBef>
                        <a:spcAft>
                          <a:spcPts val="600"/>
                        </a:spcAft>
                      </a:pPr>
                      <a:r>
                        <a:rPr lang="en-US" sz="1600" dirty="0">
                          <a:effectLst/>
                          <a:latin typeface="Arial" panose="020B0604020202020204" pitchFamily="34" charset="0"/>
                          <a:ea typeface="Calibri" panose="020F0502020204030204" pitchFamily="34" charset="0"/>
                          <a:cs typeface="Times New Roman" panose="02020603050405020304" pitchFamily="18" charset="0"/>
                        </a:rPr>
                        <a:t>Reduce travel time expected to have a clinically significant effect on ischemic time and organ quality</a:t>
                      </a:r>
                    </a:p>
                  </a:txBody>
                  <a:tcPr marL="68580" marR="68580" marT="0" marB="0">
                    <a:lnL w="12700" cap="flat" cmpd="sng" algn="ctr">
                      <a:solidFill>
                        <a:srgbClr val="0F99D6"/>
                      </a:solidFill>
                      <a:prstDash val="solid"/>
                      <a:round/>
                      <a:headEnd type="none" w="med" len="med"/>
                      <a:tailEnd type="none" w="med" len="med"/>
                    </a:lnL>
                    <a:lnR>
                      <a:noFill/>
                    </a:lnR>
                    <a:lnT w="12700" cap="flat" cmpd="sng" algn="ctr">
                      <a:solidFill>
                        <a:srgbClr val="0F99D6"/>
                      </a:solidFill>
                      <a:prstDash val="solid"/>
                      <a:round/>
                      <a:headEnd type="none" w="med" len="med"/>
                      <a:tailEnd type="none" w="med" len="med"/>
                    </a:lnT>
                    <a:lnB w="12700" cap="flat" cmpd="sng" algn="ctr">
                      <a:solidFill>
                        <a:srgbClr val="0F99D6"/>
                      </a:solidFill>
                      <a:prstDash val="solid"/>
                      <a:round/>
                      <a:headEnd type="none" w="med" len="med"/>
                      <a:tailEnd type="none" w="med" len="med"/>
                    </a:lnB>
                    <a:solidFill>
                      <a:srgbClr val="FFFFFF"/>
                    </a:solidFill>
                  </a:tcPr>
                </a:tc>
                <a:tc>
                  <a:txBody>
                    <a:bodyPr/>
                    <a:lstStyle/>
                    <a:p>
                      <a:pPr marL="0" marR="0">
                        <a:spcBef>
                          <a:spcPts val="0"/>
                        </a:spcBef>
                        <a:spcAft>
                          <a:spcPts val="600"/>
                        </a:spcAft>
                      </a:pPr>
                      <a:r>
                        <a:rPr lang="en-US" sz="1600" i="1">
                          <a:effectLst/>
                          <a:latin typeface="Arial" panose="020B0604020202020204" pitchFamily="34" charset="0"/>
                          <a:ea typeface="Calibri" panose="020F0502020204030204" pitchFamily="34" charset="0"/>
                          <a:cs typeface="Times New Roman" panose="02020603050405020304" pitchFamily="18" charset="0"/>
                        </a:rPr>
                        <a:t>Final Rule §121.8(a) states, “... allocation policies: (1) Shall be based on sound medical judgment; (5) Shall be designed to avoid wasting organs...”</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F99D6"/>
                      </a:solidFill>
                      <a:prstDash val="solid"/>
                      <a:round/>
                      <a:headEnd type="none" w="med" len="med"/>
                      <a:tailEnd type="none" w="med" len="med"/>
                    </a:lnR>
                    <a:lnT w="12700" cap="flat" cmpd="sng" algn="ctr">
                      <a:solidFill>
                        <a:srgbClr val="0F99D6"/>
                      </a:solidFill>
                      <a:prstDash val="solid"/>
                      <a:round/>
                      <a:headEnd type="none" w="med" len="med"/>
                      <a:tailEnd type="none" w="med" len="med"/>
                    </a:lnT>
                    <a:lnB w="12700" cap="flat" cmpd="sng" algn="ctr">
                      <a:solidFill>
                        <a:srgbClr val="0F99D6"/>
                      </a:solidFill>
                      <a:prstDash val="solid"/>
                      <a:round/>
                      <a:headEnd type="none" w="med" len="med"/>
                      <a:tailEnd type="none" w="med" len="med"/>
                    </a:lnB>
                  </a:tcPr>
                </a:tc>
                <a:extLst>
                  <a:ext uri="{0D108BD9-81ED-4DB2-BD59-A6C34878D82A}">
                    <a16:rowId xmlns:a16="http://schemas.microsoft.com/office/drawing/2014/main" val="4138302624"/>
                  </a:ext>
                </a:extLst>
              </a:tr>
              <a:tr h="569899">
                <a:tc>
                  <a:txBody>
                    <a:bodyPr/>
                    <a:lstStyle/>
                    <a:p>
                      <a:pPr marL="0" marR="0">
                        <a:spcBef>
                          <a:spcPts val="0"/>
                        </a:spcBef>
                        <a:spcAft>
                          <a:spcPts val="600"/>
                        </a:spcAft>
                      </a:pPr>
                      <a:r>
                        <a:rPr lang="en-US" sz="1600">
                          <a:effectLst/>
                          <a:latin typeface="Arial" panose="020B0604020202020204" pitchFamily="34" charset="0"/>
                          <a:ea typeface="Calibri" panose="020F0502020204030204" pitchFamily="34" charset="0"/>
                          <a:cs typeface="Times New Roman" panose="02020603050405020304" pitchFamily="18" charset="0"/>
                        </a:rPr>
                        <a:t>Increase organ utilization and prevent organ wastage</a:t>
                      </a:r>
                    </a:p>
                  </a:txBody>
                  <a:tcPr marL="68580" marR="68580" marT="0" marB="0">
                    <a:lnL w="12700" cap="flat" cmpd="sng" algn="ctr">
                      <a:solidFill>
                        <a:srgbClr val="0F99D6"/>
                      </a:solidFill>
                      <a:prstDash val="solid"/>
                      <a:round/>
                      <a:headEnd type="none" w="med" len="med"/>
                      <a:tailEnd type="none" w="med" len="med"/>
                    </a:lnL>
                    <a:lnR>
                      <a:noFill/>
                    </a:lnR>
                    <a:lnT w="12700" cap="flat" cmpd="sng" algn="ctr">
                      <a:solidFill>
                        <a:srgbClr val="0F99D6"/>
                      </a:solidFill>
                      <a:prstDash val="solid"/>
                      <a:round/>
                      <a:headEnd type="none" w="med" len="med"/>
                      <a:tailEnd type="none" w="med" len="med"/>
                    </a:lnT>
                    <a:lnB w="12700" cap="flat" cmpd="sng" algn="ctr">
                      <a:solidFill>
                        <a:srgbClr val="0F99D6"/>
                      </a:solidFill>
                      <a:prstDash val="solid"/>
                      <a:round/>
                      <a:headEnd type="none" w="med" len="med"/>
                      <a:tailEnd type="none" w="med" len="med"/>
                    </a:lnB>
                    <a:solidFill>
                      <a:srgbClr val="FFFFFF"/>
                    </a:solidFill>
                  </a:tcPr>
                </a:tc>
                <a:tc>
                  <a:txBody>
                    <a:bodyPr/>
                    <a:lstStyle/>
                    <a:p>
                      <a:pPr marL="0" marR="0">
                        <a:spcBef>
                          <a:spcPts val="0"/>
                        </a:spcBef>
                        <a:spcAft>
                          <a:spcPts val="600"/>
                        </a:spcAft>
                      </a:pPr>
                      <a:r>
                        <a:rPr lang="en-US" sz="1600" i="1">
                          <a:effectLst/>
                          <a:latin typeface="Arial" panose="020B0604020202020204" pitchFamily="34" charset="0"/>
                          <a:ea typeface="Calibri" panose="020F0502020204030204" pitchFamily="34" charset="0"/>
                          <a:cs typeface="Times New Roman" panose="02020603050405020304" pitchFamily="18" charset="0"/>
                        </a:rPr>
                        <a:t>Final Rule: §121.8(a) states, “... allocation policies: (5) Shall be designed to avoid wasting organs ...”</a:t>
                      </a:r>
                      <a:endParaRPr lang="en-U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F99D6"/>
                      </a:solidFill>
                      <a:prstDash val="solid"/>
                      <a:round/>
                      <a:headEnd type="none" w="med" len="med"/>
                      <a:tailEnd type="none" w="med" len="med"/>
                    </a:lnR>
                    <a:lnT w="12700" cap="flat" cmpd="sng" algn="ctr">
                      <a:solidFill>
                        <a:srgbClr val="0F99D6"/>
                      </a:solidFill>
                      <a:prstDash val="solid"/>
                      <a:round/>
                      <a:headEnd type="none" w="med" len="med"/>
                      <a:tailEnd type="none" w="med" len="med"/>
                    </a:lnT>
                    <a:lnB w="12700" cap="flat" cmpd="sng" algn="ctr">
                      <a:solidFill>
                        <a:srgbClr val="0F99D6"/>
                      </a:solidFill>
                      <a:prstDash val="solid"/>
                      <a:round/>
                      <a:headEnd type="none" w="med" len="med"/>
                      <a:tailEnd type="none" w="med" len="med"/>
                    </a:lnB>
                  </a:tcPr>
                </a:tc>
                <a:extLst>
                  <a:ext uri="{0D108BD9-81ED-4DB2-BD59-A6C34878D82A}">
                    <a16:rowId xmlns:a16="http://schemas.microsoft.com/office/drawing/2014/main" val="132852189"/>
                  </a:ext>
                </a:extLst>
              </a:tr>
              <a:tr h="854848">
                <a:tc>
                  <a:txBody>
                    <a:bodyPr/>
                    <a:lstStyle/>
                    <a:p>
                      <a:pPr marL="0" marR="0">
                        <a:spcBef>
                          <a:spcPts val="0"/>
                        </a:spcBef>
                        <a:spcAft>
                          <a:spcPts val="600"/>
                        </a:spcAft>
                      </a:pPr>
                      <a:r>
                        <a:rPr lang="en-US" sz="1600">
                          <a:effectLst/>
                          <a:latin typeface="Arial" panose="020B0604020202020204" pitchFamily="34" charset="0"/>
                          <a:ea typeface="Calibri" panose="020F0502020204030204" pitchFamily="34" charset="0"/>
                          <a:cs typeface="Times New Roman" panose="02020603050405020304" pitchFamily="18" charset="0"/>
                        </a:rPr>
                        <a:t>Increase efficiencies of donation and transplant system resources</a:t>
                      </a:r>
                    </a:p>
                  </a:txBody>
                  <a:tcPr marL="68580" marR="68580" marT="0" marB="0">
                    <a:lnL w="12700" cap="flat" cmpd="sng" algn="ctr">
                      <a:solidFill>
                        <a:srgbClr val="0F99D6"/>
                      </a:solidFill>
                      <a:prstDash val="solid"/>
                      <a:round/>
                      <a:headEnd type="none" w="med" len="med"/>
                      <a:tailEnd type="none" w="med" len="med"/>
                    </a:lnL>
                    <a:lnR>
                      <a:noFill/>
                    </a:lnR>
                    <a:lnT w="12700" cap="flat" cmpd="sng" algn="ctr">
                      <a:solidFill>
                        <a:srgbClr val="0F99D6"/>
                      </a:solidFill>
                      <a:prstDash val="solid"/>
                      <a:round/>
                      <a:headEnd type="none" w="med" len="med"/>
                      <a:tailEnd type="none" w="med" len="med"/>
                    </a:lnT>
                    <a:lnB w="12700" cap="flat" cmpd="sng" algn="ctr">
                      <a:solidFill>
                        <a:srgbClr val="0F99D6"/>
                      </a:solidFill>
                      <a:prstDash val="solid"/>
                      <a:round/>
                      <a:headEnd type="none" w="med" len="med"/>
                      <a:tailEnd type="none" w="med" len="med"/>
                    </a:lnB>
                    <a:solidFill>
                      <a:srgbClr val="FFFFFF"/>
                    </a:solidFill>
                  </a:tcPr>
                </a:tc>
                <a:tc>
                  <a:txBody>
                    <a:bodyPr/>
                    <a:lstStyle/>
                    <a:p>
                      <a:pPr marL="0" marR="0">
                        <a:spcBef>
                          <a:spcPts val="0"/>
                        </a:spcBef>
                        <a:spcAft>
                          <a:spcPts val="600"/>
                        </a:spcAft>
                      </a:pPr>
                      <a:r>
                        <a:rPr lang="en-US" sz="1600" i="1" dirty="0">
                          <a:effectLst/>
                          <a:latin typeface="Arial" panose="020B0604020202020204" pitchFamily="34" charset="0"/>
                          <a:ea typeface="Calibri" panose="020F0502020204030204" pitchFamily="34" charset="0"/>
                          <a:cs typeface="Times New Roman" panose="02020603050405020304" pitchFamily="18" charset="0"/>
                        </a:rPr>
                        <a:t>Final Rule: §121.8(a) states, “... allocation policies: (5) Shall be designed to … promote the efficient management of organ placement...”</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F99D6"/>
                      </a:solidFill>
                      <a:prstDash val="solid"/>
                      <a:round/>
                      <a:headEnd type="none" w="med" len="med"/>
                      <a:tailEnd type="none" w="med" len="med"/>
                    </a:lnR>
                    <a:lnT w="12700" cap="flat" cmpd="sng" algn="ctr">
                      <a:solidFill>
                        <a:srgbClr val="0F99D6"/>
                      </a:solidFill>
                      <a:prstDash val="solid"/>
                      <a:round/>
                      <a:headEnd type="none" w="med" len="med"/>
                      <a:tailEnd type="none" w="med" len="med"/>
                    </a:lnT>
                    <a:lnB w="12700" cap="flat" cmpd="sng" algn="ctr">
                      <a:solidFill>
                        <a:srgbClr val="0F99D6"/>
                      </a:solidFill>
                      <a:prstDash val="solid"/>
                      <a:round/>
                      <a:headEnd type="none" w="med" len="med"/>
                      <a:tailEnd type="none" w="med" len="med"/>
                    </a:lnB>
                  </a:tcPr>
                </a:tc>
                <a:extLst>
                  <a:ext uri="{0D108BD9-81ED-4DB2-BD59-A6C34878D82A}">
                    <a16:rowId xmlns:a16="http://schemas.microsoft.com/office/drawing/2014/main" val="1929022065"/>
                  </a:ext>
                </a:extLst>
              </a:tr>
            </a:tbl>
          </a:graphicData>
        </a:graphic>
      </p:graphicFrame>
      <p:sp>
        <p:nvSpPr>
          <p:cNvPr id="4" name="Slide Number Placeholder 3"/>
          <p:cNvSpPr>
            <a:spLocks noGrp="1"/>
          </p:cNvSpPr>
          <p:nvPr>
            <p:ph type="sldNum" sz="quarter" idx="4"/>
          </p:nvPr>
        </p:nvSpPr>
        <p:spPr/>
        <p:txBody>
          <a:bodyPr/>
          <a:lstStyle/>
          <a:p>
            <a:fld id="{AFEF8753-48E3-DC43-B5AB-733E5321FD2E}" type="slidenum">
              <a:rPr lang="en-US" smtClean="0"/>
              <a:pPr/>
              <a:t>49</a:t>
            </a:fld>
            <a:endParaRPr lang="en-US" dirty="0"/>
          </a:p>
        </p:txBody>
      </p:sp>
    </p:spTree>
    <p:extLst>
      <p:ext uri="{BB962C8B-B14F-4D97-AF65-F5344CB8AC3E}">
        <p14:creationId xmlns:p14="http://schemas.microsoft.com/office/powerpoint/2010/main" val="3406626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Constituent Council Proof of Concept</a:t>
            </a:r>
            <a:endParaRPr lang="en-US" dirty="0"/>
          </a:p>
        </p:txBody>
      </p:sp>
      <p:sp>
        <p:nvSpPr>
          <p:cNvPr id="3" name="Subtitle 2"/>
          <p:cNvSpPr>
            <a:spLocks noGrp="1"/>
          </p:cNvSpPr>
          <p:nvPr>
            <p:ph type="subTitle" idx="1"/>
          </p:nvPr>
        </p:nvSpPr>
        <p:spPr/>
        <p:txBody>
          <a:bodyPr/>
          <a:lstStyle/>
          <a:p>
            <a:r>
              <a:rPr lang="en-US"/>
              <a:t>Summer/Fall 2018 Update</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5</a:t>
            </a:fld>
            <a:endParaRPr lang="en-US" dirty="0"/>
          </a:p>
        </p:txBody>
      </p:sp>
      <p:pic>
        <p:nvPicPr>
          <p:cNvPr id="7" name="Picture 6"/>
          <p:cNvPicPr>
            <a:picLocks noChangeAspect="1"/>
          </p:cNvPicPr>
          <p:nvPr/>
        </p:nvPicPr>
        <p:blipFill rotWithShape="1">
          <a:blip r:embed="rId3"/>
          <a:srcRect l="2507" r="2360" b="6100"/>
          <a:stretch/>
        </p:blipFill>
        <p:spPr>
          <a:xfrm>
            <a:off x="3923242" y="2981086"/>
            <a:ext cx="4267201" cy="27952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295676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EF8753-48E3-DC43-B5AB-733E5321FD2E}" type="slidenum">
              <a:rPr kumimoji="0" lang="en-US" sz="1400" b="0" i="0" u="none" strike="noStrike" kern="1200" cap="none" spc="0" normalizeH="0" baseline="0" noProof="0">
                <a:ln>
                  <a:noFill/>
                </a:ln>
                <a:solidFill>
                  <a:srgbClr val="000000">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4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5" name="Title 1"/>
          <p:cNvSpPr>
            <a:spLocks noGrp="1"/>
          </p:cNvSpPr>
          <p:nvPr>
            <p:ph type="ctrTitle"/>
          </p:nvPr>
        </p:nvSpPr>
        <p:spPr>
          <a:xfrm>
            <a:off x="556685" y="229426"/>
            <a:ext cx="11073631" cy="1242423"/>
          </a:xfrm>
        </p:spPr>
        <p:txBody>
          <a:bodyPr/>
          <a:lstStyle/>
          <a:p>
            <a:r>
              <a:rPr lang="en-US" sz="6000" dirty="0"/>
              <a:t/>
            </a:r>
            <a:br>
              <a:rPr lang="en-US" sz="6000" dirty="0"/>
            </a:br>
            <a:r>
              <a:rPr lang="en-US" sz="6000" dirty="0"/>
              <a:t>Future Geography Frameworks</a:t>
            </a:r>
          </a:p>
        </p:txBody>
      </p:sp>
      <p:sp>
        <p:nvSpPr>
          <p:cNvPr id="2" name="Subtitle 1"/>
          <p:cNvSpPr>
            <a:spLocks noGrp="1"/>
          </p:cNvSpPr>
          <p:nvPr>
            <p:ph type="subTitle" idx="1"/>
          </p:nvPr>
        </p:nvSpPr>
        <p:spPr/>
        <p:txBody>
          <a:bodyPr/>
          <a:lstStyle/>
          <a:p>
            <a:endParaRPr lang="en-US"/>
          </a:p>
        </p:txBody>
      </p:sp>
      <p:pic>
        <p:nvPicPr>
          <p:cNvPr id="2052" name="Picture 4" descr="Image result for framework icon">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7692" y="1987753"/>
            <a:ext cx="3400425" cy="34004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00831" y="5504648"/>
            <a:ext cx="10431262" cy="646331"/>
          </a:xfrm>
          <a:prstGeom prst="rect">
            <a:avLst/>
          </a:prstGeom>
        </p:spPr>
        <p:txBody>
          <a:bodyPr wrap="square">
            <a:spAutoFit/>
          </a:bodyPr>
          <a:lstStyle/>
          <a:p>
            <a:pPr defTabSz="931774">
              <a:defRPr/>
            </a:pPr>
            <a:r>
              <a:rPr lang="en-US" sz="3600" dirty="0"/>
              <a:t>https://transplantpro.org/policy/organ-distribution</a:t>
            </a:r>
          </a:p>
        </p:txBody>
      </p:sp>
    </p:spTree>
    <p:custDataLst>
      <p:tags r:id="rId1"/>
    </p:custDataLst>
    <p:extLst>
      <p:ext uri="{BB962C8B-B14F-4D97-AF65-F5344CB8AC3E}">
        <p14:creationId xmlns:p14="http://schemas.microsoft.com/office/powerpoint/2010/main" val="20835663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380" y="1241253"/>
            <a:ext cx="11397885" cy="5135363"/>
          </a:xfrm>
        </p:spPr>
        <p:txBody>
          <a:bodyPr/>
          <a:lstStyle/>
          <a:p>
            <a:r>
              <a:rPr lang="en-US" dirty="0"/>
              <a:t>Committee identified three distribution frameworks consistent with the Principles and the OPTN Final Rule</a:t>
            </a:r>
          </a:p>
          <a:p>
            <a:r>
              <a:rPr lang="en-US" dirty="0"/>
              <a:t>Committee seeks discussion and community feedback</a:t>
            </a:r>
          </a:p>
          <a:p>
            <a:pPr lvl="1"/>
            <a:r>
              <a:rPr lang="en-US" sz="2400" dirty="0"/>
              <a:t>Goal: identify a single, preferred distribution framework to be used across all organs</a:t>
            </a:r>
          </a:p>
          <a:p>
            <a:r>
              <a:rPr lang="en-US" dirty="0"/>
              <a:t>Distribution Frameworks</a:t>
            </a:r>
          </a:p>
          <a:p>
            <a:pPr marL="228600" lvl="1" indent="0">
              <a:buNone/>
            </a:pPr>
            <a:r>
              <a:rPr lang="en-US" sz="2400" dirty="0"/>
              <a:t>1. Fixed Distance from the Donor Hospital</a:t>
            </a:r>
          </a:p>
          <a:p>
            <a:pPr marL="228600" lvl="1" indent="0">
              <a:buNone/>
            </a:pPr>
            <a:r>
              <a:rPr lang="en-US" sz="2400" dirty="0"/>
              <a:t>2. Mathematical Optimization</a:t>
            </a:r>
          </a:p>
          <a:p>
            <a:pPr marL="228600" lvl="1" indent="0">
              <a:buNone/>
            </a:pPr>
            <a:r>
              <a:rPr lang="en-US" sz="2400" dirty="0"/>
              <a:t>3. Continuous Distribution</a:t>
            </a:r>
          </a:p>
        </p:txBody>
      </p:sp>
      <p:sp>
        <p:nvSpPr>
          <p:cNvPr id="3" name="Title 2"/>
          <p:cNvSpPr>
            <a:spLocks noGrp="1"/>
          </p:cNvSpPr>
          <p:nvPr>
            <p:ph type="title"/>
          </p:nvPr>
        </p:nvSpPr>
        <p:spPr/>
        <p:txBody>
          <a:bodyPr/>
          <a:lstStyle/>
          <a:p>
            <a:r>
              <a:rPr lang="en-US" dirty="0"/>
              <a:t>Distribution Frameworks</a:t>
            </a:r>
          </a:p>
        </p:txBody>
      </p:sp>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EF8753-48E3-DC43-B5AB-733E5321FD2E}" type="slidenum">
              <a:rPr kumimoji="0" lang="en-US" sz="1400" b="0" i="0" u="none" strike="noStrike" kern="1200" cap="none" spc="0" normalizeH="0" baseline="0" noProof="0">
                <a:ln>
                  <a:noFill/>
                </a:ln>
                <a:solidFill>
                  <a:srgbClr val="000000">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4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26079118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Fixed Distance from Donor Hospital </a:t>
            </a:r>
          </a:p>
        </p:txBody>
      </p:sp>
      <p:sp>
        <p:nvSpPr>
          <p:cNvPr id="4" name="Slide Number Placeholder 3"/>
          <p:cNvSpPr>
            <a:spLocks noGrp="1"/>
          </p:cNvSpPr>
          <p:nvPr>
            <p:ph type="sldNum" sz="quarter" idx="4"/>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AFEF8753-48E3-DC43-B5AB-733E5321FD2E}" type="slidenum">
              <a:rPr kumimoji="0" lang="en-US" sz="1400" b="0" i="0" u="none" strike="noStrike" kern="1200" cap="none" spc="0" normalizeH="0" baseline="0" noProof="0">
                <a:ln>
                  <a:noFill/>
                </a:ln>
                <a:solidFill>
                  <a:srgbClr val="000000">
                    <a:tint val="75000"/>
                  </a:srgbClr>
                </a:solidFill>
                <a:effectLst/>
                <a:uLnTx/>
                <a:uFillTx/>
                <a:latin typeface="Arial"/>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52</a:t>
            </a:fld>
            <a:endParaRPr kumimoji="0" lang="en-US" sz="14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6" name="TextBox 5"/>
          <p:cNvSpPr txBox="1"/>
          <p:nvPr/>
        </p:nvSpPr>
        <p:spPr>
          <a:xfrm>
            <a:off x="657752" y="1060440"/>
            <a:ext cx="5081039" cy="5262979"/>
          </a:xfrm>
          <a:prstGeom prst="rect">
            <a:avLst/>
          </a:prstGeom>
          <a:noFill/>
        </p:spPr>
        <p:txBody>
          <a:bodyPr wrap="square" rtlCol="0">
            <a:spAutoFit/>
          </a:bodyPr>
          <a:lstStyle/>
          <a:p>
            <a:pPr marR="0" lvl="0" algn="l" defTabSz="914126" rtl="0" eaLnBrk="1" fontAlgn="auto" latinLnBrk="0" hangingPunct="1">
              <a:lnSpc>
                <a:spcPct val="100000"/>
              </a:lnSpc>
              <a:spcBef>
                <a:spcPts val="0"/>
              </a:spcBef>
              <a:spcAft>
                <a:spcPts val="0"/>
              </a:spcAft>
              <a:buClrTx/>
              <a:buSzTx/>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Advantages:</a:t>
            </a:r>
          </a:p>
          <a:p>
            <a:pPr marL="457200" marR="0" lvl="0" indent="-45720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Easy to explain</a:t>
            </a:r>
          </a:p>
          <a:p>
            <a:pPr marL="457200" marR="0" lvl="0" indent="-45720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srgbClr val="000000"/>
                </a:solidFill>
                <a:latin typeface="Arial" panose="020B0604020202020204" pitchFamily="34" charset="0"/>
                <a:cs typeface="Arial" panose="020B0604020202020204" pitchFamily="34" charset="0"/>
              </a:rPr>
              <a:t>Extends distribution area, particularly for medically urgent patients</a:t>
            </a:r>
          </a:p>
          <a:p>
            <a:pPr marL="457200" marR="0" lvl="0" indent="-45720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R="0" lvl="0" algn="l" defTabSz="914126" rtl="0" eaLnBrk="1" fontAlgn="auto" latinLnBrk="0" hangingPunct="1">
              <a:lnSpc>
                <a:spcPct val="100000"/>
              </a:lnSpc>
              <a:spcBef>
                <a:spcPts val="0"/>
              </a:spcBef>
              <a:spcAft>
                <a:spcPts val="0"/>
              </a:spcAft>
              <a:buClrTx/>
              <a:buSzTx/>
              <a:tabLst/>
              <a:defRPr/>
            </a:pPr>
            <a:r>
              <a:rPr lang="en-US" sz="2800" b="1" dirty="0">
                <a:solidFill>
                  <a:srgbClr val="000000"/>
                </a:solidFill>
                <a:latin typeface="Arial" panose="020B0604020202020204" pitchFamily="34" charset="0"/>
                <a:cs typeface="Arial" panose="020B0604020202020204" pitchFamily="34" charset="0"/>
              </a:rPr>
              <a:t>Disadvantages:</a:t>
            </a:r>
          </a:p>
          <a:p>
            <a:pPr marL="457200" marR="0" lvl="0" indent="-45720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srgbClr val="000000"/>
                </a:solidFill>
                <a:latin typeface="Arial" panose="020B0604020202020204" pitchFamily="34" charset="0"/>
                <a:cs typeface="Arial" panose="020B0604020202020204" pitchFamily="34" charset="0"/>
              </a:rPr>
              <a:t>Fixed boundaries</a:t>
            </a:r>
          </a:p>
          <a:p>
            <a:pPr marL="457200" marR="0" lvl="0" indent="-45720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Differences</a:t>
            </a:r>
            <a:r>
              <a:rPr kumimoji="0" lang="en-US" sz="2800" b="0" i="0" u="none" strike="noStrike" kern="1200" cap="none" spc="0" normalizeH="0" noProof="0" dirty="0">
                <a:ln>
                  <a:noFill/>
                </a:ln>
                <a:solidFill>
                  <a:srgbClr val="000000"/>
                </a:solidFill>
                <a:effectLst/>
                <a:uLnTx/>
                <a:uFillTx/>
                <a:latin typeface="Arial" panose="020B0604020202020204" pitchFamily="34" charset="0"/>
                <a:ea typeface="+mn-ea"/>
                <a:cs typeface="Arial" panose="020B0604020202020204" pitchFamily="34" charset="0"/>
              </a:rPr>
              <a:t> in population density may affect patients with similar matching characteristics</a:t>
            </a: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B90FFD89-93B2-4146-BE4C-9A4966F4A8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3234" y="1123416"/>
            <a:ext cx="5012099" cy="4820184"/>
          </a:xfrm>
          <a:prstGeom prst="rect">
            <a:avLst/>
          </a:prstGeom>
        </p:spPr>
      </p:pic>
    </p:spTree>
    <p:extLst>
      <p:ext uri="{BB962C8B-B14F-4D97-AF65-F5344CB8AC3E}">
        <p14:creationId xmlns:p14="http://schemas.microsoft.com/office/powerpoint/2010/main" val="32715133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2. Mathematically Optimized Boundaries</a:t>
            </a:r>
          </a:p>
        </p:txBody>
      </p:sp>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EF8753-48E3-DC43-B5AB-733E5321FD2E}" type="slidenum">
              <a:rPr kumimoji="0" lang="en-US" sz="1400" b="0" i="0" u="none" strike="noStrike" kern="1200" cap="none" spc="0" normalizeH="0" baseline="0" noProof="0">
                <a:ln>
                  <a:noFill/>
                </a:ln>
                <a:solidFill>
                  <a:srgbClr val="000000">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4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9" name="TextBox 8"/>
          <p:cNvSpPr txBox="1"/>
          <p:nvPr/>
        </p:nvSpPr>
        <p:spPr>
          <a:xfrm>
            <a:off x="4465972" y="4799612"/>
            <a:ext cx="847323" cy="369236"/>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Calibri"/>
              <a:ea typeface="+mn-ea"/>
              <a:cs typeface="+mn-cs"/>
            </a:endParaRPr>
          </a:p>
        </p:txBody>
      </p:sp>
      <p:sp>
        <p:nvSpPr>
          <p:cNvPr id="10" name="TextBox 9"/>
          <p:cNvSpPr txBox="1"/>
          <p:nvPr/>
        </p:nvSpPr>
        <p:spPr>
          <a:xfrm>
            <a:off x="5549679" y="2549047"/>
            <a:ext cx="2924785" cy="369108"/>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Calibri"/>
              <a:ea typeface="+mn-ea"/>
              <a:cs typeface="+mn-cs"/>
            </a:endParaRPr>
          </a:p>
        </p:txBody>
      </p:sp>
      <p:sp>
        <p:nvSpPr>
          <p:cNvPr id="14" name="TextBox 13"/>
          <p:cNvSpPr txBox="1"/>
          <p:nvPr/>
        </p:nvSpPr>
        <p:spPr>
          <a:xfrm>
            <a:off x="8672485" y="1058660"/>
            <a:ext cx="2924785" cy="369108"/>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000000"/>
              </a:solidFill>
              <a:effectLst/>
              <a:uLnTx/>
              <a:uFillTx/>
              <a:latin typeface="Calibri"/>
              <a:ea typeface="+mn-ea"/>
              <a:cs typeface="+mn-cs"/>
            </a:endParaRPr>
          </a:p>
        </p:txBody>
      </p:sp>
      <p:sp>
        <p:nvSpPr>
          <p:cNvPr id="12" name="TextBox 11"/>
          <p:cNvSpPr txBox="1"/>
          <p:nvPr/>
        </p:nvSpPr>
        <p:spPr>
          <a:xfrm>
            <a:off x="5549679" y="2066312"/>
            <a:ext cx="277251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Limited number of large districts</a:t>
            </a:r>
          </a:p>
        </p:txBody>
      </p:sp>
      <p:sp>
        <p:nvSpPr>
          <p:cNvPr id="13" name="TextBox 12"/>
          <p:cNvSpPr txBox="1"/>
          <p:nvPr/>
        </p:nvSpPr>
        <p:spPr>
          <a:xfrm>
            <a:off x="4963886" y="4630545"/>
            <a:ext cx="326959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Large number of localized neighborhoods</a:t>
            </a:r>
          </a:p>
        </p:txBody>
      </p:sp>
      <p:sp>
        <p:nvSpPr>
          <p:cNvPr id="15" name="TextBox 14"/>
          <p:cNvSpPr txBox="1"/>
          <p:nvPr/>
        </p:nvSpPr>
        <p:spPr>
          <a:xfrm>
            <a:off x="385381" y="1427768"/>
            <a:ext cx="4814010"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Advantages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Provides consistent results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Can be monitored and scaled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Disadvantages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Boundaries may be complex and not uniform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Fixed boundaries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9EF309C9-56C7-49FD-8C8F-A78A9979FCBB}"/>
              </a:ext>
            </a:extLst>
          </p:cNvPr>
          <p:cNvPicPr>
            <a:picLocks noChangeAspect="1"/>
          </p:cNvPicPr>
          <p:nvPr/>
        </p:nvPicPr>
        <p:blipFill>
          <a:blip r:embed="rId3"/>
          <a:stretch>
            <a:fillRect/>
          </a:stretch>
        </p:blipFill>
        <p:spPr>
          <a:xfrm>
            <a:off x="5467568" y="1521897"/>
            <a:ext cx="2497732" cy="3277715"/>
          </a:xfrm>
          <a:prstGeom prst="rect">
            <a:avLst/>
          </a:prstGeom>
        </p:spPr>
      </p:pic>
      <p:pic>
        <p:nvPicPr>
          <p:cNvPr id="17" name="Picture 16">
            <a:extLst>
              <a:ext uri="{FF2B5EF4-FFF2-40B4-BE49-F238E27FC236}">
                <a16:creationId xmlns:a16="http://schemas.microsoft.com/office/drawing/2014/main" id="{5F7BA66D-9BA6-7D48-B182-B5E33AAEC6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8662" y="1021262"/>
            <a:ext cx="3338608" cy="2631728"/>
          </a:xfrm>
          <a:prstGeom prst="rect">
            <a:avLst/>
          </a:prstGeom>
        </p:spPr>
      </p:pic>
      <p:pic>
        <p:nvPicPr>
          <p:cNvPr id="20" name="Picture 19">
            <a:extLst>
              <a:ext uri="{FF2B5EF4-FFF2-40B4-BE49-F238E27FC236}">
                <a16:creationId xmlns:a16="http://schemas.microsoft.com/office/drawing/2014/main" id="{8EF42554-1D2A-FD45-B42C-12FB51027B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58662" y="3730868"/>
            <a:ext cx="3338608" cy="2532048"/>
          </a:xfrm>
          <a:prstGeom prst="rect">
            <a:avLst/>
          </a:prstGeom>
        </p:spPr>
      </p:pic>
    </p:spTree>
    <p:extLst>
      <p:ext uri="{BB962C8B-B14F-4D97-AF65-F5344CB8AC3E}">
        <p14:creationId xmlns:p14="http://schemas.microsoft.com/office/powerpoint/2010/main" val="19527021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18816" y="1733549"/>
            <a:ext cx="4062969" cy="4019922"/>
          </a:xfrm>
        </p:spPr>
        <p:txBody>
          <a:bodyPr/>
          <a:lstStyle/>
          <a:p>
            <a:endParaRPr lang="en-US" dirty="0"/>
          </a:p>
          <a:p>
            <a:endParaRPr lang="en-US" dirty="0"/>
          </a:p>
        </p:txBody>
      </p:sp>
      <p:sp>
        <p:nvSpPr>
          <p:cNvPr id="3" name="Title 2"/>
          <p:cNvSpPr>
            <a:spLocks noGrp="1"/>
          </p:cNvSpPr>
          <p:nvPr>
            <p:ph type="title"/>
          </p:nvPr>
        </p:nvSpPr>
        <p:spPr/>
        <p:txBody>
          <a:bodyPr/>
          <a:lstStyle/>
          <a:p>
            <a:r>
              <a:rPr lang="en-US" dirty="0"/>
              <a:t>3. Continuous Distribution</a:t>
            </a:r>
          </a:p>
        </p:txBody>
      </p:sp>
      <p:sp>
        <p:nvSpPr>
          <p:cNvPr id="4" name="Slide Number Placeholder 3"/>
          <p:cNvSpPr>
            <a:spLocks noGrp="1"/>
          </p:cNvSpPr>
          <p:nvPr>
            <p:ph type="sldNum" sz="quarter" idx="4"/>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AFEF8753-48E3-DC43-B5AB-733E5321FD2E}" type="slidenum">
              <a:rPr kumimoji="0" lang="en-US" sz="1400" b="0" i="0" u="none" strike="noStrike" kern="1200" cap="none" spc="0" normalizeH="0" baseline="0" noProof="0">
                <a:ln>
                  <a:noFill/>
                </a:ln>
                <a:solidFill>
                  <a:srgbClr val="000000">
                    <a:tint val="75000"/>
                  </a:srgbClr>
                </a:solidFill>
                <a:effectLst/>
                <a:uLnTx/>
                <a:uFillTx/>
                <a:latin typeface="Arial"/>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54</a:t>
            </a:fld>
            <a:endParaRPr kumimoji="0" lang="en-US" sz="14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9" name="TextBox 8"/>
          <p:cNvSpPr txBox="1"/>
          <p:nvPr/>
        </p:nvSpPr>
        <p:spPr>
          <a:xfrm>
            <a:off x="476293" y="1665531"/>
            <a:ext cx="6327058"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Advantages: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Two patients who are similar in suitability would be treated much the same way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Priority would consider specific clinical characteristics about the candidate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likely that organ offers would be matched efficiently with candidates in highest medical need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Disadvantages: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May be less easy to understand and explain</a:t>
            </a:r>
          </a:p>
        </p:txBody>
      </p:sp>
      <p:sp>
        <p:nvSpPr>
          <p:cNvPr id="10" name="TextBox 9">
            <a:extLst>
              <a:ext uri="{FF2B5EF4-FFF2-40B4-BE49-F238E27FC236}">
                <a16:creationId xmlns:a16="http://schemas.microsoft.com/office/drawing/2014/main" id="{F118267D-EA9D-45C9-9877-7287F99C5D98}"/>
              </a:ext>
            </a:extLst>
          </p:cNvPr>
          <p:cNvSpPr txBox="1"/>
          <p:nvPr/>
        </p:nvSpPr>
        <p:spPr>
          <a:xfrm>
            <a:off x="114075" y="876600"/>
            <a:ext cx="668927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Every candidate receives a composite relative distribution score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07AEA0B4-99ED-D941-BF7F-EC3DD64F95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1215" y="905549"/>
            <a:ext cx="3801105" cy="3206237"/>
          </a:xfrm>
          <a:prstGeom prst="rect">
            <a:avLst/>
          </a:prstGeom>
        </p:spPr>
      </p:pic>
      <p:pic>
        <p:nvPicPr>
          <p:cNvPr id="13" name="Picture 12">
            <a:extLst>
              <a:ext uri="{FF2B5EF4-FFF2-40B4-BE49-F238E27FC236}">
                <a16:creationId xmlns:a16="http://schemas.microsoft.com/office/drawing/2014/main" id="{9A5A236C-2D84-A345-B6A0-F7A00077D4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05023" y="4194871"/>
            <a:ext cx="3818547" cy="2546869"/>
          </a:xfrm>
          <a:prstGeom prst="rect">
            <a:avLst/>
          </a:prstGeom>
        </p:spPr>
      </p:pic>
    </p:spTree>
    <p:extLst>
      <p:ext uri="{BB962C8B-B14F-4D97-AF65-F5344CB8AC3E}">
        <p14:creationId xmlns:p14="http://schemas.microsoft.com/office/powerpoint/2010/main" val="312351888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5718" y="1781919"/>
            <a:ext cx="11076516" cy="1634520"/>
          </a:xfrm>
        </p:spPr>
        <p:txBody>
          <a:bodyPr/>
          <a:lstStyle/>
          <a:p>
            <a:pPr algn="ctr"/>
            <a:r>
              <a:rPr lang="en-US" sz="6000" b="1" dirty="0"/>
              <a:t>Discussion &amp; Vote</a:t>
            </a:r>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4"/>
          </p:nvPr>
        </p:nvSpPr>
        <p:spPr/>
        <p:txBody>
          <a:bodyPr/>
          <a:lstStyle/>
          <a:p>
            <a:fld id="{AFEF8753-48E3-DC43-B5AB-733E5321FD2E}" type="slidenum">
              <a:rPr lang="en-US" smtClean="0"/>
              <a:pPr/>
              <a:t>55</a:t>
            </a:fld>
            <a:endParaRPr lang="en-US" dirty="0"/>
          </a:p>
        </p:txBody>
      </p:sp>
    </p:spTree>
    <p:extLst>
      <p:ext uri="{BB962C8B-B14F-4D97-AF65-F5344CB8AC3E}">
        <p14:creationId xmlns:p14="http://schemas.microsoft.com/office/powerpoint/2010/main" val="27139297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Extra Slides</a:t>
            </a:r>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4"/>
          </p:nvPr>
        </p:nvSpPr>
        <p:spPr/>
        <p:txBody>
          <a:bodyPr/>
          <a:lstStyle/>
          <a:p>
            <a:fld id="{AFEF8753-48E3-DC43-B5AB-733E5321FD2E}" type="slidenum">
              <a:rPr lang="en-US" smtClean="0"/>
              <a:pPr/>
              <a:t>56</a:t>
            </a:fld>
            <a:endParaRPr lang="en-US" dirty="0"/>
          </a:p>
        </p:txBody>
      </p:sp>
    </p:spTree>
    <p:extLst>
      <p:ext uri="{BB962C8B-B14F-4D97-AF65-F5344CB8AC3E}">
        <p14:creationId xmlns:p14="http://schemas.microsoft.com/office/powerpoint/2010/main" val="15409689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380" y="1169894"/>
            <a:ext cx="11397884" cy="5343027"/>
          </a:xfrm>
        </p:spPr>
        <p:txBody>
          <a:bodyPr numCol="2">
            <a:normAutofit fontScale="55000" lnSpcReduction="20000"/>
          </a:bodyPr>
          <a:lstStyle/>
          <a:p>
            <a:r>
              <a:rPr lang="en-US" b="1" dirty="0"/>
              <a:t>Kevin O’Connor, M.S., PA,</a:t>
            </a:r>
            <a:r>
              <a:rPr lang="en-US" dirty="0"/>
              <a:t> Chairman; president and chief executive officer of </a:t>
            </a:r>
            <a:r>
              <a:rPr lang="en-US" dirty="0" err="1"/>
              <a:t>LifeCenter</a:t>
            </a:r>
            <a:r>
              <a:rPr lang="en-US" dirty="0"/>
              <a:t> Northwest.</a:t>
            </a:r>
          </a:p>
          <a:p>
            <a:r>
              <a:rPr lang="en-US" b="1" dirty="0"/>
              <a:t>Adam Bingaman, M.D., Ph.D.; </a:t>
            </a:r>
            <a:r>
              <a:rPr lang="en-US" dirty="0"/>
              <a:t>Methodist Specialty and Transplant Hospital</a:t>
            </a:r>
          </a:p>
          <a:p>
            <a:r>
              <a:rPr lang="en-US" b="1" dirty="0"/>
              <a:t>Lewis </a:t>
            </a:r>
            <a:r>
              <a:rPr lang="en-US" b="1" dirty="0" err="1"/>
              <a:t>Teperman</a:t>
            </a:r>
            <a:r>
              <a:rPr lang="en-US" b="1" dirty="0"/>
              <a:t>, M.D.; </a:t>
            </a:r>
            <a:r>
              <a:rPr lang="en-US" dirty="0"/>
              <a:t>North Shore University Hospital</a:t>
            </a:r>
          </a:p>
          <a:p>
            <a:r>
              <a:rPr lang="en-US" b="1" dirty="0"/>
              <a:t>Kenneth Washburn, M.D.; </a:t>
            </a:r>
            <a:r>
              <a:rPr lang="en-US" dirty="0"/>
              <a:t>Ohio State University Medical Center</a:t>
            </a:r>
          </a:p>
          <a:p>
            <a:r>
              <a:rPr lang="en-US" b="1" dirty="0" err="1"/>
              <a:t>Akinlolu</a:t>
            </a:r>
            <a:r>
              <a:rPr lang="en-US" b="1" dirty="0"/>
              <a:t> </a:t>
            </a:r>
            <a:r>
              <a:rPr lang="en-US" b="1" dirty="0" err="1"/>
              <a:t>Ojo</a:t>
            </a:r>
            <a:r>
              <a:rPr lang="en-US" b="1" dirty="0"/>
              <a:t>, M.B.B.S., Ph.D., M.B.A.; </a:t>
            </a:r>
            <a:r>
              <a:rPr lang="en-US" dirty="0"/>
              <a:t>University of Arizona Health Sciences</a:t>
            </a:r>
          </a:p>
          <a:p>
            <a:r>
              <a:rPr lang="en-US" b="1" dirty="0"/>
              <a:t>Charles Alexander, RN, M.S.N., M.B.A., CPTC; </a:t>
            </a:r>
            <a:r>
              <a:rPr lang="en-US" dirty="0"/>
              <a:t>The Living Legacy Foundation of Maryland</a:t>
            </a:r>
          </a:p>
          <a:p>
            <a:r>
              <a:rPr lang="en-US" b="1" dirty="0"/>
              <a:t>Alexandra Glazier, J.D., M.P.H.; </a:t>
            </a:r>
            <a:r>
              <a:rPr lang="en-US" dirty="0"/>
              <a:t>New England Donor Services</a:t>
            </a:r>
          </a:p>
          <a:p>
            <a:r>
              <a:rPr lang="en-US" b="1" dirty="0"/>
              <a:t>Deanna Santana, B.S.;</a:t>
            </a:r>
            <a:r>
              <a:rPr lang="en-US" dirty="0"/>
              <a:t> Sierra Donor Services</a:t>
            </a:r>
          </a:p>
          <a:p>
            <a:r>
              <a:rPr lang="en-US" b="1" dirty="0"/>
              <a:t>Kenyon Murphy, J.D.; </a:t>
            </a:r>
            <a:r>
              <a:rPr lang="en-US" dirty="0"/>
              <a:t>Vice President for Patient and Donor Affairs, OPTN/UNOS Board of Directors</a:t>
            </a:r>
          </a:p>
          <a:p>
            <a:r>
              <a:rPr lang="en-US" b="1" dirty="0"/>
              <a:t>Richard Formica, M.D.; </a:t>
            </a:r>
            <a:r>
              <a:rPr lang="en-US" dirty="0"/>
              <a:t>Yale New Haven Hospital</a:t>
            </a:r>
          </a:p>
          <a:p>
            <a:r>
              <a:rPr lang="en-US" b="1" dirty="0"/>
              <a:t>Charles Miller, M.D.; </a:t>
            </a:r>
            <a:r>
              <a:rPr lang="en-US" dirty="0"/>
              <a:t>Cleveland Clinic Foundation</a:t>
            </a:r>
          </a:p>
          <a:p>
            <a:r>
              <a:rPr lang="en-US" b="1" dirty="0"/>
              <a:t>Nicole Turgeon, M.D.; </a:t>
            </a:r>
            <a:r>
              <a:rPr lang="en-US" dirty="0"/>
              <a:t>Emory University Hospital</a:t>
            </a:r>
          </a:p>
          <a:p>
            <a:r>
              <a:rPr lang="en-US" b="1" dirty="0"/>
              <a:t>Julie Heimbach, M.D.; </a:t>
            </a:r>
            <a:r>
              <a:rPr lang="en-US" dirty="0"/>
              <a:t>Mayo Clinic, Rochester, Minn.</a:t>
            </a:r>
          </a:p>
          <a:p>
            <a:r>
              <a:rPr lang="en-US" b="1" dirty="0"/>
              <a:t>Kevin Chan, M.D.; </a:t>
            </a:r>
            <a:r>
              <a:rPr lang="en-US" dirty="0"/>
              <a:t>University of Michigan Medical Center</a:t>
            </a:r>
          </a:p>
          <a:p>
            <a:r>
              <a:rPr lang="en-US" b="1" dirty="0"/>
              <a:t>Ryan Davies, M.D.; </a:t>
            </a:r>
            <a:r>
              <a:rPr lang="en-US" dirty="0"/>
              <a:t>Children’s Medical Center of Dallas</a:t>
            </a:r>
          </a:p>
          <a:p>
            <a:r>
              <a:rPr lang="en-US" b="1" dirty="0" err="1"/>
              <a:t>Silke</a:t>
            </a:r>
            <a:r>
              <a:rPr lang="en-US" b="1" dirty="0"/>
              <a:t> </a:t>
            </a:r>
            <a:r>
              <a:rPr lang="en-US" b="1" dirty="0" err="1"/>
              <a:t>Niederhaus</a:t>
            </a:r>
            <a:r>
              <a:rPr lang="en-US" b="1" dirty="0"/>
              <a:t>, M.D.; </a:t>
            </a:r>
            <a:r>
              <a:rPr lang="en-US" dirty="0"/>
              <a:t>University of Maryland Medical System</a:t>
            </a:r>
          </a:p>
          <a:p>
            <a:r>
              <a:rPr lang="en-US" b="1" dirty="0"/>
              <a:t>Jennifer Prinz, RN, B.S.N., M.P.H., CPTC; </a:t>
            </a:r>
            <a:r>
              <a:rPr lang="en-US" dirty="0"/>
              <a:t>Donor Alliance</a:t>
            </a:r>
          </a:p>
          <a:p>
            <a:r>
              <a:rPr lang="en-US" b="1" dirty="0"/>
              <a:t>James Pittman, RN, M.S.N.; </a:t>
            </a:r>
            <a:r>
              <a:rPr lang="en-US" dirty="0"/>
              <a:t>HCA Healthcare</a:t>
            </a:r>
          </a:p>
          <a:p>
            <a:r>
              <a:rPr lang="en-US" b="1" dirty="0"/>
              <a:t>Elisa Gordon, Ph.D., M.P.H.; </a:t>
            </a:r>
            <a:r>
              <a:rPr lang="en-US" dirty="0"/>
              <a:t>Northwestern Memorial Hospital</a:t>
            </a:r>
          </a:p>
          <a:p>
            <a:endParaRPr lang="en-US" dirty="0"/>
          </a:p>
        </p:txBody>
      </p:sp>
      <p:sp>
        <p:nvSpPr>
          <p:cNvPr id="3" name="Title 2"/>
          <p:cNvSpPr>
            <a:spLocks noGrp="1"/>
          </p:cNvSpPr>
          <p:nvPr>
            <p:ph type="title"/>
          </p:nvPr>
        </p:nvSpPr>
        <p:spPr/>
        <p:txBody>
          <a:bodyPr/>
          <a:lstStyle/>
          <a:p>
            <a:r>
              <a:rPr lang="en-US" dirty="0"/>
              <a:t>Ad Hoc Committee on Geography</a:t>
            </a:r>
          </a:p>
        </p:txBody>
      </p:sp>
      <p:sp>
        <p:nvSpPr>
          <p:cNvPr id="4" name="Slide Number Placeholder 3"/>
          <p:cNvSpPr>
            <a:spLocks noGrp="1"/>
          </p:cNvSpPr>
          <p:nvPr>
            <p:ph type="sldNum" sz="quarter" idx="4"/>
          </p:nvPr>
        </p:nvSpPr>
        <p:spPr/>
        <p:txBody>
          <a:bodyPr/>
          <a:lstStyle/>
          <a:p>
            <a:fld id="{AFEF8753-48E3-DC43-B5AB-733E5321FD2E}" type="slidenum">
              <a:rPr lang="en-US" smtClean="0"/>
              <a:pPr/>
              <a:t>57</a:t>
            </a:fld>
            <a:endParaRPr lang="en-US" dirty="0"/>
          </a:p>
        </p:txBody>
      </p:sp>
    </p:spTree>
    <p:extLst>
      <p:ext uri="{BB962C8B-B14F-4D97-AF65-F5344CB8AC3E}">
        <p14:creationId xmlns:p14="http://schemas.microsoft.com/office/powerpoint/2010/main" val="1838742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7160"/>
            <a:ext cx="11603038" cy="1339850"/>
          </a:xfrm>
        </p:spPr>
        <p:txBody>
          <a:bodyPr>
            <a:normAutofit/>
          </a:bodyPr>
          <a:lstStyle/>
          <a:p>
            <a:r>
              <a:rPr lang="en-US" sz="4000" dirty="0">
                <a:solidFill>
                  <a:srgbClr val="283996"/>
                </a:solidFill>
              </a:rPr>
              <a:t>Final Rule: </a:t>
            </a:r>
            <a:br>
              <a:rPr lang="en-US" sz="4000" dirty="0">
                <a:solidFill>
                  <a:srgbClr val="283996"/>
                </a:solidFill>
              </a:rPr>
            </a:br>
            <a:r>
              <a:rPr lang="en-US" sz="4000" dirty="0">
                <a:solidFill>
                  <a:srgbClr val="283996"/>
                </a:solidFill>
              </a:rPr>
              <a:t>Geography as a Component of Allocation Policy</a:t>
            </a:r>
          </a:p>
        </p:txBody>
      </p:sp>
      <p:sp>
        <p:nvSpPr>
          <p:cNvPr id="3" name="Content Placeholder 2"/>
          <p:cNvSpPr>
            <a:spLocks noGrp="1"/>
          </p:cNvSpPr>
          <p:nvPr>
            <p:ph idx="1"/>
          </p:nvPr>
        </p:nvSpPr>
        <p:spPr>
          <a:xfrm>
            <a:off x="304800" y="1477010"/>
            <a:ext cx="11603038" cy="5118100"/>
          </a:xfrm>
        </p:spPr>
        <p:txBody>
          <a:bodyPr>
            <a:normAutofit fontScale="32500" lnSpcReduction="20000"/>
          </a:bodyPr>
          <a:lstStyle/>
          <a:p>
            <a:pPr marL="0" indent="0">
              <a:buNone/>
            </a:pPr>
            <a:r>
              <a:rPr lang="en-US" sz="6400" i="1" dirty="0"/>
              <a:t>Policy development. </a:t>
            </a:r>
            <a:r>
              <a:rPr lang="en-US" sz="6400" b="1" dirty="0"/>
              <a:t>The Board of Directors</a:t>
            </a:r>
            <a:r>
              <a:rPr lang="en-US" sz="6400" dirty="0"/>
              <a:t> established under § 121.3 </a:t>
            </a:r>
            <a:r>
              <a:rPr lang="en-US" sz="6400" b="1" dirty="0"/>
              <a:t>shall develop</a:t>
            </a:r>
            <a:r>
              <a:rPr lang="en-US" sz="6400" dirty="0"/>
              <a:t>, in accordance with the policy development process described in § 121.4, policies for the equitable allocation of cadaveric organs among potential recipients. Such allocation policies: </a:t>
            </a:r>
          </a:p>
          <a:p>
            <a:r>
              <a:rPr lang="en-US" sz="6400" dirty="0"/>
              <a:t>(1)  Shall be based on sound medical judgment; </a:t>
            </a:r>
          </a:p>
          <a:p>
            <a:r>
              <a:rPr lang="en-US" sz="6400" dirty="0"/>
              <a:t>(2)  Shall seek to achieve the best use of donated organs; </a:t>
            </a:r>
          </a:p>
          <a:p>
            <a:r>
              <a:rPr lang="en-US" sz="6400" dirty="0"/>
              <a:t>(3)  Shall preserve the ability of a transplant program to decline an offer of an organ or not to use the organ for the potential recipient in accordance with § 121.7(b)(4)(d) and (e); </a:t>
            </a:r>
          </a:p>
          <a:p>
            <a:r>
              <a:rPr lang="en-US" sz="6400" dirty="0"/>
              <a:t>(4)  Shall be specific for each organ type or combination of organ types to be transplanted into a transplant candidate; </a:t>
            </a:r>
          </a:p>
          <a:p>
            <a:r>
              <a:rPr lang="en-US" sz="6400" dirty="0"/>
              <a:t>(5)  Shall be designed to avoid wasting organs, to avoid futile transplants, to promote patient access to transplantation, and to promote the efficient management of organ placement; </a:t>
            </a:r>
          </a:p>
          <a:p>
            <a:r>
              <a:rPr lang="en-US" sz="6400" b="1" dirty="0"/>
              <a:t>(8)  </a:t>
            </a:r>
            <a:r>
              <a:rPr lang="en-US" sz="6400" b="1" u="sng" dirty="0"/>
              <a:t>Shall not </a:t>
            </a:r>
            <a:r>
              <a:rPr lang="en-US" sz="6400" b="1" dirty="0"/>
              <a:t>be based on the candidate’s place of residence or place of listing, </a:t>
            </a:r>
            <a:r>
              <a:rPr lang="en-US" sz="6400" b="1" u="sng" dirty="0"/>
              <a:t>except to the extent required</a:t>
            </a:r>
            <a:r>
              <a:rPr lang="en-US" sz="6400" b="1" dirty="0"/>
              <a:t> by paragraphs (a)(1)-(5) of this section. </a:t>
            </a:r>
            <a:endParaRPr lang="en-US" dirty="0"/>
          </a:p>
        </p:txBody>
      </p:sp>
    </p:spTree>
    <p:extLst>
      <p:ext uri="{BB962C8B-B14F-4D97-AF65-F5344CB8AC3E}">
        <p14:creationId xmlns:p14="http://schemas.microsoft.com/office/powerpoint/2010/main" val="14298309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Policy development timeline</a:t>
            </a:r>
          </a:p>
        </p:txBody>
      </p:sp>
      <p:sp>
        <p:nvSpPr>
          <p:cNvPr id="4" name="Slide Number Placeholder 3"/>
          <p:cNvSpPr>
            <a:spLocks noGrp="1"/>
          </p:cNvSpPr>
          <p:nvPr>
            <p:ph type="sldNum" sz="quarter" idx="4"/>
          </p:nvPr>
        </p:nvSpPr>
        <p:spPr/>
        <p:txBody>
          <a:bodyPr/>
          <a:lstStyle/>
          <a:p>
            <a:fld id="{AFEF8753-48E3-DC43-B5AB-733E5321FD2E}" type="slidenum">
              <a:rPr lang="en-US" smtClean="0"/>
              <a:pPr/>
              <a:t>59</a:t>
            </a:fld>
            <a:endParaRPr lang="en-US" dirty="0"/>
          </a:p>
        </p:txBody>
      </p:sp>
      <p:graphicFrame>
        <p:nvGraphicFramePr>
          <p:cNvPr id="7" name="Content Placeholder 6"/>
          <p:cNvGraphicFramePr>
            <a:graphicFrameLocks noGrp="1"/>
          </p:cNvGraphicFramePr>
          <p:nvPr>
            <p:ph idx="1"/>
            <p:extLst/>
          </p:nvPr>
        </p:nvGraphicFramePr>
        <p:xfrm>
          <a:off x="668848" y="1268860"/>
          <a:ext cx="10750382" cy="4891308"/>
        </p:xfrm>
        <a:graphic>
          <a:graphicData uri="http://schemas.openxmlformats.org/drawingml/2006/table">
            <a:tbl>
              <a:tblPr/>
              <a:tblGrid>
                <a:gridCol w="2386562">
                  <a:extLst>
                    <a:ext uri="{9D8B030D-6E8A-4147-A177-3AD203B41FA5}">
                      <a16:colId xmlns:a16="http://schemas.microsoft.com/office/drawing/2014/main" val="996337948"/>
                    </a:ext>
                  </a:extLst>
                </a:gridCol>
                <a:gridCol w="726817">
                  <a:extLst>
                    <a:ext uri="{9D8B030D-6E8A-4147-A177-3AD203B41FA5}">
                      <a16:colId xmlns:a16="http://schemas.microsoft.com/office/drawing/2014/main" val="1614883094"/>
                    </a:ext>
                  </a:extLst>
                </a:gridCol>
                <a:gridCol w="694273">
                  <a:extLst>
                    <a:ext uri="{9D8B030D-6E8A-4147-A177-3AD203B41FA5}">
                      <a16:colId xmlns:a16="http://schemas.microsoft.com/office/drawing/2014/main" val="3674697096"/>
                    </a:ext>
                  </a:extLst>
                </a:gridCol>
                <a:gridCol w="694273">
                  <a:extLst>
                    <a:ext uri="{9D8B030D-6E8A-4147-A177-3AD203B41FA5}">
                      <a16:colId xmlns:a16="http://schemas.microsoft.com/office/drawing/2014/main" val="3897535704"/>
                    </a:ext>
                  </a:extLst>
                </a:gridCol>
                <a:gridCol w="694273">
                  <a:extLst>
                    <a:ext uri="{9D8B030D-6E8A-4147-A177-3AD203B41FA5}">
                      <a16:colId xmlns:a16="http://schemas.microsoft.com/office/drawing/2014/main" val="181873993"/>
                    </a:ext>
                  </a:extLst>
                </a:gridCol>
                <a:gridCol w="694273">
                  <a:extLst>
                    <a:ext uri="{9D8B030D-6E8A-4147-A177-3AD203B41FA5}">
                      <a16:colId xmlns:a16="http://schemas.microsoft.com/office/drawing/2014/main" val="2026856224"/>
                    </a:ext>
                  </a:extLst>
                </a:gridCol>
                <a:gridCol w="694273">
                  <a:extLst>
                    <a:ext uri="{9D8B030D-6E8A-4147-A177-3AD203B41FA5}">
                      <a16:colId xmlns:a16="http://schemas.microsoft.com/office/drawing/2014/main" val="949364897"/>
                    </a:ext>
                  </a:extLst>
                </a:gridCol>
                <a:gridCol w="694273">
                  <a:extLst>
                    <a:ext uri="{9D8B030D-6E8A-4147-A177-3AD203B41FA5}">
                      <a16:colId xmlns:a16="http://schemas.microsoft.com/office/drawing/2014/main" val="4043116756"/>
                    </a:ext>
                  </a:extLst>
                </a:gridCol>
                <a:gridCol w="694273">
                  <a:extLst>
                    <a:ext uri="{9D8B030D-6E8A-4147-A177-3AD203B41FA5}">
                      <a16:colId xmlns:a16="http://schemas.microsoft.com/office/drawing/2014/main" val="1663193610"/>
                    </a:ext>
                  </a:extLst>
                </a:gridCol>
                <a:gridCol w="694273">
                  <a:extLst>
                    <a:ext uri="{9D8B030D-6E8A-4147-A177-3AD203B41FA5}">
                      <a16:colId xmlns:a16="http://schemas.microsoft.com/office/drawing/2014/main" val="243392726"/>
                    </a:ext>
                  </a:extLst>
                </a:gridCol>
                <a:gridCol w="694273">
                  <a:extLst>
                    <a:ext uri="{9D8B030D-6E8A-4147-A177-3AD203B41FA5}">
                      <a16:colId xmlns:a16="http://schemas.microsoft.com/office/drawing/2014/main" val="3978882540"/>
                    </a:ext>
                  </a:extLst>
                </a:gridCol>
                <a:gridCol w="694273">
                  <a:extLst>
                    <a:ext uri="{9D8B030D-6E8A-4147-A177-3AD203B41FA5}">
                      <a16:colId xmlns:a16="http://schemas.microsoft.com/office/drawing/2014/main" val="1081113321"/>
                    </a:ext>
                  </a:extLst>
                </a:gridCol>
                <a:gridCol w="694273">
                  <a:extLst>
                    <a:ext uri="{9D8B030D-6E8A-4147-A177-3AD203B41FA5}">
                      <a16:colId xmlns:a16="http://schemas.microsoft.com/office/drawing/2014/main" val="2567329092"/>
                    </a:ext>
                  </a:extLst>
                </a:gridCol>
              </a:tblGrid>
              <a:tr h="392825">
                <a:tc>
                  <a:txBody>
                    <a:bodyPr/>
                    <a:lstStyle/>
                    <a:p>
                      <a:pPr algn="ctr" fontAlgn="b"/>
                      <a:endParaRPr lang="en-US" sz="1800" b="0" i="0" u="none" strike="noStrike">
                        <a:solidFill>
                          <a:srgbClr val="0F99D6"/>
                        </a:solidFill>
                        <a:effectLst/>
                        <a:latin typeface="Calibri Light" panose="020F0302020204030204" pitchFamily="34" charset="0"/>
                      </a:endParaRPr>
                    </a:p>
                  </a:txBody>
                  <a:tcPr marL="9525" marR="9525" marT="9525" marB="0" anchor="b">
                    <a:lnL>
                      <a:noFill/>
                    </a:lnL>
                    <a:lnR>
                      <a:noFill/>
                    </a:lnR>
                    <a:lnT>
                      <a:noFill/>
                    </a:lnT>
                    <a:lnB>
                      <a:noFill/>
                    </a:lnB>
                  </a:tcPr>
                </a:tc>
                <a:tc>
                  <a:txBody>
                    <a:bodyPr/>
                    <a:lstStyle/>
                    <a:p>
                      <a:pPr algn="ctr" fontAlgn="b"/>
                      <a:endParaRPr lang="en-US" sz="1800" b="0" i="0" u="none" strike="noStrike">
                        <a:solidFill>
                          <a:srgbClr val="0F99D6"/>
                        </a:solidFill>
                        <a:effectLst/>
                        <a:latin typeface="Calibri Light" panose="020F0302020204030204" pitchFamily="34" charset="0"/>
                      </a:endParaRPr>
                    </a:p>
                  </a:txBody>
                  <a:tcPr marL="9525" marR="9525" marT="9525" marB="0" anchor="b">
                    <a:lnL>
                      <a:noFill/>
                    </a:lnL>
                    <a:lnR>
                      <a:noFill/>
                    </a:lnR>
                    <a:lnT>
                      <a:noFill/>
                    </a:lnT>
                    <a:lnB>
                      <a:noFill/>
                    </a:lnB>
                  </a:tcPr>
                </a:tc>
                <a:tc>
                  <a:txBody>
                    <a:bodyPr/>
                    <a:lstStyle/>
                    <a:p>
                      <a:pPr algn="ctr" fontAlgn="b"/>
                      <a:endParaRPr lang="en-US" sz="1800" b="0" i="0" u="none" strike="noStrike">
                        <a:solidFill>
                          <a:srgbClr val="0F99D6"/>
                        </a:solidFill>
                        <a:effectLst/>
                        <a:latin typeface="Calibri Light" panose="020F0302020204030204" pitchFamily="34" charset="0"/>
                      </a:endParaRPr>
                    </a:p>
                  </a:txBody>
                  <a:tcPr marL="9525" marR="9525" marT="9525" marB="0" anchor="b">
                    <a:lnL>
                      <a:noFill/>
                    </a:lnL>
                    <a:lnR>
                      <a:noFill/>
                    </a:lnR>
                    <a:lnT>
                      <a:noFill/>
                    </a:lnT>
                    <a:lnB>
                      <a:noFill/>
                    </a:lnB>
                  </a:tcPr>
                </a:tc>
                <a:tc>
                  <a:txBody>
                    <a:bodyPr/>
                    <a:lstStyle/>
                    <a:p>
                      <a:pPr algn="ctr" fontAlgn="b"/>
                      <a:endParaRPr lang="en-US" sz="1800" b="0" i="0" u="none" strike="noStrike">
                        <a:solidFill>
                          <a:srgbClr val="0F99D6"/>
                        </a:solidFill>
                        <a:effectLst/>
                        <a:latin typeface="Calibri Light" panose="020F0302020204030204" pitchFamily="34" charset="0"/>
                      </a:endParaRPr>
                    </a:p>
                  </a:txBody>
                  <a:tcPr marL="9525" marR="9525" marT="9525" marB="0" anchor="b">
                    <a:lnL>
                      <a:noFill/>
                    </a:lnL>
                    <a:lnR>
                      <a:noFill/>
                    </a:lnR>
                    <a:lnT>
                      <a:noFill/>
                    </a:lnT>
                    <a:lnB>
                      <a:noFill/>
                    </a:lnB>
                  </a:tcPr>
                </a:tc>
                <a:tc>
                  <a:txBody>
                    <a:bodyPr/>
                    <a:lstStyle/>
                    <a:p>
                      <a:pPr algn="ctr" fontAlgn="b"/>
                      <a:endParaRPr lang="en-US" sz="1800" b="0" i="0" u="none" strike="noStrike">
                        <a:solidFill>
                          <a:srgbClr val="0F99D6"/>
                        </a:solidFill>
                        <a:effectLst/>
                        <a:latin typeface="Calibri Light" panose="020F0302020204030204" pitchFamily="34" charset="0"/>
                      </a:endParaRPr>
                    </a:p>
                  </a:txBody>
                  <a:tcPr marL="9525" marR="9525" marT="9525" marB="0" anchor="b">
                    <a:lnL>
                      <a:noFill/>
                    </a:lnL>
                    <a:lnR>
                      <a:noFill/>
                    </a:lnR>
                    <a:lnT>
                      <a:noFill/>
                    </a:lnT>
                    <a:lnB>
                      <a:noFill/>
                    </a:lnB>
                  </a:tcPr>
                </a:tc>
                <a:tc>
                  <a:txBody>
                    <a:bodyPr/>
                    <a:lstStyle/>
                    <a:p>
                      <a:pPr algn="ctr" fontAlgn="b"/>
                      <a:endParaRPr lang="en-US" sz="1800" b="0" i="0" u="none" strike="noStrike">
                        <a:solidFill>
                          <a:srgbClr val="0F99D6"/>
                        </a:solidFill>
                        <a:effectLst/>
                        <a:latin typeface="Calibri Light" panose="020F0302020204030204" pitchFamily="34" charset="0"/>
                      </a:endParaRPr>
                    </a:p>
                  </a:txBody>
                  <a:tcPr marL="9525" marR="9525" marT="9525" marB="0" anchor="b">
                    <a:lnL>
                      <a:noFill/>
                    </a:lnL>
                    <a:lnR>
                      <a:noFill/>
                    </a:lnR>
                    <a:lnT>
                      <a:noFill/>
                    </a:lnT>
                    <a:lnB>
                      <a:noFill/>
                    </a:lnB>
                  </a:tcPr>
                </a:tc>
                <a:tc>
                  <a:txBody>
                    <a:bodyPr/>
                    <a:lstStyle/>
                    <a:p>
                      <a:pPr algn="ctr" fontAlgn="b"/>
                      <a:endParaRPr lang="en-US" sz="1800" b="0" i="0" u="none" strike="noStrike">
                        <a:solidFill>
                          <a:srgbClr val="0F99D6"/>
                        </a:solidFill>
                        <a:effectLst/>
                        <a:latin typeface="Calibri Light" panose="020F0302020204030204" pitchFamily="34" charset="0"/>
                      </a:endParaRPr>
                    </a:p>
                  </a:txBody>
                  <a:tcPr marL="9525" marR="9525" marT="9525" marB="0" anchor="b">
                    <a:lnL>
                      <a:noFill/>
                    </a:lnL>
                    <a:lnR>
                      <a:noFill/>
                    </a:lnR>
                    <a:lnT>
                      <a:noFill/>
                    </a:lnT>
                    <a:lnB>
                      <a:noFill/>
                    </a:lnB>
                  </a:tcPr>
                </a:tc>
                <a:tc>
                  <a:txBody>
                    <a:bodyPr/>
                    <a:lstStyle/>
                    <a:p>
                      <a:pPr algn="ctr" fontAlgn="b"/>
                      <a:endParaRPr lang="en-US" sz="1800" b="0" i="0" u="none" strike="noStrike">
                        <a:solidFill>
                          <a:srgbClr val="0F99D6"/>
                        </a:solidFill>
                        <a:effectLst/>
                        <a:latin typeface="Calibri Light" panose="020F0302020204030204" pitchFamily="34" charset="0"/>
                      </a:endParaRPr>
                    </a:p>
                  </a:txBody>
                  <a:tcPr marL="9525" marR="9525" marT="9525" marB="0" anchor="b">
                    <a:lnL>
                      <a:noFill/>
                    </a:lnL>
                    <a:lnR>
                      <a:noFill/>
                    </a:lnR>
                    <a:lnT>
                      <a:noFill/>
                    </a:lnT>
                    <a:lnB>
                      <a:noFill/>
                    </a:lnB>
                  </a:tcPr>
                </a:tc>
                <a:tc>
                  <a:txBody>
                    <a:bodyPr/>
                    <a:lstStyle/>
                    <a:p>
                      <a:pPr algn="ctr" fontAlgn="b"/>
                      <a:endParaRPr lang="en-US" sz="1800" b="0" i="0" u="none" strike="noStrike">
                        <a:solidFill>
                          <a:srgbClr val="0F99D6"/>
                        </a:solidFill>
                        <a:effectLst/>
                        <a:latin typeface="Calibri Light" panose="020F0302020204030204" pitchFamily="34" charset="0"/>
                      </a:endParaRPr>
                    </a:p>
                  </a:txBody>
                  <a:tcPr marL="9525" marR="9525" marT="9525" marB="0" anchor="b">
                    <a:lnL>
                      <a:noFill/>
                    </a:lnL>
                    <a:lnR>
                      <a:noFill/>
                    </a:lnR>
                    <a:lnT>
                      <a:noFill/>
                    </a:lnT>
                    <a:lnB>
                      <a:noFill/>
                    </a:lnB>
                  </a:tcPr>
                </a:tc>
                <a:tc>
                  <a:txBody>
                    <a:bodyPr/>
                    <a:lstStyle/>
                    <a:p>
                      <a:pPr algn="ctr" fontAlgn="b"/>
                      <a:endParaRPr lang="en-US" sz="1800" b="0" i="0" u="none" strike="noStrike">
                        <a:solidFill>
                          <a:srgbClr val="0F99D6"/>
                        </a:solidFill>
                        <a:effectLst/>
                        <a:latin typeface="Calibri Light" panose="020F0302020204030204" pitchFamily="34" charset="0"/>
                      </a:endParaRPr>
                    </a:p>
                  </a:txBody>
                  <a:tcPr marL="9525" marR="9525" marT="9525" marB="0" anchor="b">
                    <a:lnL>
                      <a:noFill/>
                    </a:lnL>
                    <a:lnR>
                      <a:noFill/>
                    </a:lnR>
                    <a:lnT>
                      <a:noFill/>
                    </a:lnT>
                    <a:lnB>
                      <a:noFill/>
                    </a:lnB>
                  </a:tcPr>
                </a:tc>
                <a:tc>
                  <a:txBody>
                    <a:bodyPr/>
                    <a:lstStyle/>
                    <a:p>
                      <a:pPr algn="ctr" fontAlgn="b"/>
                      <a:endParaRPr lang="en-US" sz="1800" b="0" i="0" u="none" strike="noStrike">
                        <a:solidFill>
                          <a:srgbClr val="0F99D6"/>
                        </a:solidFill>
                        <a:effectLst/>
                        <a:latin typeface="Calibri Light" panose="020F0302020204030204" pitchFamily="34" charset="0"/>
                      </a:endParaRPr>
                    </a:p>
                  </a:txBody>
                  <a:tcPr marL="9525" marR="9525" marT="9525" marB="0" anchor="b">
                    <a:lnL>
                      <a:noFill/>
                    </a:lnL>
                    <a:lnR>
                      <a:noFill/>
                    </a:lnR>
                    <a:lnT>
                      <a:noFill/>
                    </a:lnT>
                    <a:lnB>
                      <a:noFill/>
                    </a:lnB>
                  </a:tcPr>
                </a:tc>
                <a:tc>
                  <a:txBody>
                    <a:bodyPr/>
                    <a:lstStyle/>
                    <a:p>
                      <a:pPr algn="ctr" fontAlgn="b"/>
                      <a:endParaRPr lang="en-US" sz="1800" b="0" i="0" u="none" strike="noStrike">
                        <a:solidFill>
                          <a:srgbClr val="0F99D6"/>
                        </a:solidFill>
                        <a:effectLst/>
                        <a:latin typeface="Calibri Light" panose="020F0302020204030204" pitchFamily="34" charset="0"/>
                      </a:endParaRPr>
                    </a:p>
                  </a:txBody>
                  <a:tcPr marL="9525" marR="9525" marT="9525" marB="0" anchor="b">
                    <a:lnL>
                      <a:noFill/>
                    </a:lnL>
                    <a:lnR>
                      <a:noFill/>
                    </a:lnR>
                    <a:lnT>
                      <a:noFill/>
                    </a:lnT>
                    <a:lnB>
                      <a:noFill/>
                    </a:lnB>
                  </a:tcPr>
                </a:tc>
                <a:tc>
                  <a:txBody>
                    <a:bodyPr/>
                    <a:lstStyle/>
                    <a:p>
                      <a:pPr algn="ctr" fontAlgn="b"/>
                      <a:endParaRPr lang="en-US" sz="1800" b="0" i="0" u="none" strike="noStrike">
                        <a:solidFill>
                          <a:srgbClr val="0F99D6"/>
                        </a:solidFill>
                        <a:effectLst/>
                        <a:latin typeface="Calibri Light" panose="020F03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878039355"/>
                  </a:ext>
                </a:extLst>
              </a:tr>
              <a:tr h="266107">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gridSpan="6">
                  <a:txBody>
                    <a:bodyPr/>
                    <a:lstStyle/>
                    <a:p>
                      <a:pPr algn="ctr" fontAlgn="b"/>
                      <a:r>
                        <a:rPr lang="en-US" sz="1100" b="1" i="0" u="none" strike="noStrike">
                          <a:solidFill>
                            <a:srgbClr val="0A3C6E"/>
                          </a:solidFill>
                          <a:effectLst/>
                          <a:latin typeface="Calibri" panose="020F0502020204030204" pitchFamily="34" charset="0"/>
                        </a:rPr>
                        <a:t>2018</a:t>
                      </a:r>
                    </a:p>
                  </a:txBody>
                  <a:tcPr marL="9525" marR="9525" marT="9525" marB="0" anchor="b">
                    <a:lnL>
                      <a:noFill/>
                    </a:lnL>
                    <a:lnR>
                      <a:noFill/>
                    </a:lnR>
                    <a:lnT>
                      <a:noFill/>
                    </a:lnT>
                    <a:lnB w="19050" cap="flat" cmpd="sng" algn="ctr">
                      <a:solidFill>
                        <a:srgbClr val="0A3C6E"/>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fontAlgn="b"/>
                      <a:r>
                        <a:rPr lang="en-US" sz="1100" b="1" i="0" u="none" strike="noStrike">
                          <a:solidFill>
                            <a:srgbClr val="0A3C6E"/>
                          </a:solidFill>
                          <a:effectLst/>
                          <a:latin typeface="Calibri" panose="020F0502020204030204" pitchFamily="34" charset="0"/>
                        </a:rPr>
                        <a:t>2019</a:t>
                      </a:r>
                    </a:p>
                  </a:txBody>
                  <a:tcPr marL="9525" marR="9525" marT="9525" marB="0" anchor="b">
                    <a:lnL>
                      <a:noFill/>
                    </a:lnL>
                    <a:lnR>
                      <a:noFill/>
                    </a:lnR>
                    <a:lnT>
                      <a:noFill/>
                    </a:lnT>
                    <a:lnB w="19050" cap="flat" cmpd="sng" algn="ctr">
                      <a:solidFill>
                        <a:srgbClr val="0A3C6E"/>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03574275"/>
                  </a:ext>
                </a:extLst>
              </a:tr>
              <a:tr h="354810">
                <a:tc>
                  <a:txBody>
                    <a:bodyPr/>
                    <a:lstStyle/>
                    <a:p>
                      <a:pPr algn="l" fontAlgn="b"/>
                      <a:r>
                        <a:rPr lang="en-US" sz="1500" b="1" i="0" u="none" strike="noStrike">
                          <a:solidFill>
                            <a:srgbClr val="0A3C6E"/>
                          </a:solidFill>
                          <a:effectLst/>
                          <a:latin typeface="Calibri" panose="020F0502020204030204" pitchFamily="34" charset="0"/>
                        </a:rPr>
                        <a:t>Project</a:t>
                      </a:r>
                    </a:p>
                  </a:txBody>
                  <a:tcPr marL="9525" marR="9525" marT="9525" marB="0" anchor="b">
                    <a:lnL>
                      <a:noFill/>
                    </a:lnL>
                    <a:lnR>
                      <a:noFill/>
                    </a:lnR>
                    <a:lnT>
                      <a:noFill/>
                    </a:lnT>
                    <a:lnB w="19050" cap="flat" cmpd="sng" algn="ctr">
                      <a:solidFill>
                        <a:srgbClr val="0A3C6E"/>
                      </a:solidFill>
                      <a:prstDash val="solid"/>
                      <a:round/>
                      <a:headEnd type="none" w="med" len="med"/>
                      <a:tailEnd type="none" w="med" len="med"/>
                    </a:lnB>
                  </a:tcPr>
                </a:tc>
                <a:tc>
                  <a:txBody>
                    <a:bodyPr/>
                    <a:lstStyle/>
                    <a:p>
                      <a:pPr algn="ctr" fontAlgn="b"/>
                      <a:r>
                        <a:rPr lang="en-US" sz="1100" b="1" i="0" u="none" strike="noStrike">
                          <a:solidFill>
                            <a:srgbClr val="0A3C6E"/>
                          </a:solidFill>
                          <a:effectLst/>
                          <a:latin typeface="Calibri" panose="020F0502020204030204" pitchFamily="34" charset="0"/>
                        </a:rPr>
                        <a:t>Jul</a:t>
                      </a:r>
                    </a:p>
                  </a:txBody>
                  <a:tcPr marL="9525" marR="9525" marT="9525" marB="0" anchor="b">
                    <a:lnL>
                      <a:noFill/>
                    </a:lnL>
                    <a:lnR>
                      <a:noFill/>
                    </a:lnR>
                    <a:lnT w="19050" cap="flat" cmpd="sng" algn="ctr">
                      <a:solidFill>
                        <a:srgbClr val="0A3C6E"/>
                      </a:solidFill>
                      <a:prstDash val="solid"/>
                      <a:round/>
                      <a:headEnd type="none" w="med" len="med"/>
                      <a:tailEnd type="none" w="med" len="med"/>
                    </a:lnT>
                    <a:lnB w="19050" cap="flat" cmpd="sng" algn="ctr">
                      <a:solidFill>
                        <a:srgbClr val="0A3C6E"/>
                      </a:solidFill>
                      <a:prstDash val="solid"/>
                      <a:round/>
                      <a:headEnd type="none" w="med" len="med"/>
                      <a:tailEnd type="none" w="med" len="med"/>
                    </a:lnB>
                  </a:tcPr>
                </a:tc>
                <a:tc>
                  <a:txBody>
                    <a:bodyPr/>
                    <a:lstStyle/>
                    <a:p>
                      <a:pPr algn="ctr" fontAlgn="b"/>
                      <a:r>
                        <a:rPr lang="en-US" sz="1100" b="1" i="0" u="none" strike="noStrike">
                          <a:solidFill>
                            <a:srgbClr val="0A3C6E"/>
                          </a:solidFill>
                          <a:effectLst/>
                          <a:latin typeface="Calibri" panose="020F0502020204030204" pitchFamily="34" charset="0"/>
                        </a:rPr>
                        <a:t>Aug</a:t>
                      </a:r>
                    </a:p>
                  </a:txBody>
                  <a:tcPr marL="9525" marR="9525" marT="9525" marB="0" anchor="b">
                    <a:lnL>
                      <a:noFill/>
                    </a:lnL>
                    <a:lnR>
                      <a:noFill/>
                    </a:lnR>
                    <a:lnT w="19050" cap="flat" cmpd="sng" algn="ctr">
                      <a:solidFill>
                        <a:srgbClr val="0A3C6E"/>
                      </a:solidFill>
                      <a:prstDash val="solid"/>
                      <a:round/>
                      <a:headEnd type="none" w="med" len="med"/>
                      <a:tailEnd type="none" w="med" len="med"/>
                    </a:lnT>
                    <a:lnB w="19050" cap="flat" cmpd="sng" algn="ctr">
                      <a:solidFill>
                        <a:srgbClr val="0A3C6E"/>
                      </a:solidFill>
                      <a:prstDash val="solid"/>
                      <a:round/>
                      <a:headEnd type="none" w="med" len="med"/>
                      <a:tailEnd type="none" w="med" len="med"/>
                    </a:lnB>
                  </a:tcPr>
                </a:tc>
                <a:tc>
                  <a:txBody>
                    <a:bodyPr/>
                    <a:lstStyle/>
                    <a:p>
                      <a:pPr algn="ctr" fontAlgn="b"/>
                      <a:r>
                        <a:rPr lang="en-US" sz="1100" b="1" i="0" u="none" strike="noStrike">
                          <a:solidFill>
                            <a:srgbClr val="0A3C6E"/>
                          </a:solidFill>
                          <a:effectLst/>
                          <a:latin typeface="Calibri" panose="020F0502020204030204" pitchFamily="34" charset="0"/>
                        </a:rPr>
                        <a:t>Sep</a:t>
                      </a:r>
                    </a:p>
                  </a:txBody>
                  <a:tcPr marL="9525" marR="9525" marT="9525" marB="0" anchor="b">
                    <a:lnL>
                      <a:noFill/>
                    </a:lnL>
                    <a:lnR>
                      <a:noFill/>
                    </a:lnR>
                    <a:lnT w="19050" cap="flat" cmpd="sng" algn="ctr">
                      <a:solidFill>
                        <a:srgbClr val="0A3C6E"/>
                      </a:solidFill>
                      <a:prstDash val="solid"/>
                      <a:round/>
                      <a:headEnd type="none" w="med" len="med"/>
                      <a:tailEnd type="none" w="med" len="med"/>
                    </a:lnT>
                    <a:lnB w="19050" cap="flat" cmpd="sng" algn="ctr">
                      <a:solidFill>
                        <a:srgbClr val="0A3C6E"/>
                      </a:solidFill>
                      <a:prstDash val="solid"/>
                      <a:round/>
                      <a:headEnd type="none" w="med" len="med"/>
                      <a:tailEnd type="none" w="med" len="med"/>
                    </a:lnB>
                  </a:tcPr>
                </a:tc>
                <a:tc>
                  <a:txBody>
                    <a:bodyPr/>
                    <a:lstStyle/>
                    <a:p>
                      <a:pPr algn="ctr" fontAlgn="b"/>
                      <a:r>
                        <a:rPr lang="en-US" sz="1100" b="1" i="0" u="none" strike="noStrike">
                          <a:solidFill>
                            <a:srgbClr val="0A3C6E"/>
                          </a:solidFill>
                          <a:effectLst/>
                          <a:latin typeface="Calibri" panose="020F0502020204030204" pitchFamily="34" charset="0"/>
                        </a:rPr>
                        <a:t>Oct</a:t>
                      </a:r>
                    </a:p>
                  </a:txBody>
                  <a:tcPr marL="9525" marR="9525" marT="9525" marB="0" anchor="b">
                    <a:lnL>
                      <a:noFill/>
                    </a:lnL>
                    <a:lnR>
                      <a:noFill/>
                    </a:lnR>
                    <a:lnT w="19050" cap="flat" cmpd="sng" algn="ctr">
                      <a:solidFill>
                        <a:srgbClr val="0A3C6E"/>
                      </a:solidFill>
                      <a:prstDash val="solid"/>
                      <a:round/>
                      <a:headEnd type="none" w="med" len="med"/>
                      <a:tailEnd type="none" w="med" len="med"/>
                    </a:lnT>
                    <a:lnB w="19050" cap="flat" cmpd="sng" algn="ctr">
                      <a:solidFill>
                        <a:srgbClr val="0A3C6E"/>
                      </a:solidFill>
                      <a:prstDash val="solid"/>
                      <a:round/>
                      <a:headEnd type="none" w="med" len="med"/>
                      <a:tailEnd type="none" w="med" len="med"/>
                    </a:lnB>
                  </a:tcPr>
                </a:tc>
                <a:tc>
                  <a:txBody>
                    <a:bodyPr/>
                    <a:lstStyle/>
                    <a:p>
                      <a:pPr algn="ctr" fontAlgn="b"/>
                      <a:r>
                        <a:rPr lang="en-US" sz="1100" b="1" i="0" u="none" strike="noStrike">
                          <a:solidFill>
                            <a:srgbClr val="0A3C6E"/>
                          </a:solidFill>
                          <a:effectLst/>
                          <a:latin typeface="Calibri" panose="020F0502020204030204" pitchFamily="34" charset="0"/>
                        </a:rPr>
                        <a:t>Nov</a:t>
                      </a:r>
                    </a:p>
                  </a:txBody>
                  <a:tcPr marL="9525" marR="9525" marT="9525" marB="0" anchor="b">
                    <a:lnL>
                      <a:noFill/>
                    </a:lnL>
                    <a:lnR>
                      <a:noFill/>
                    </a:lnR>
                    <a:lnT w="19050" cap="flat" cmpd="sng" algn="ctr">
                      <a:solidFill>
                        <a:srgbClr val="0A3C6E"/>
                      </a:solidFill>
                      <a:prstDash val="solid"/>
                      <a:round/>
                      <a:headEnd type="none" w="med" len="med"/>
                      <a:tailEnd type="none" w="med" len="med"/>
                    </a:lnT>
                    <a:lnB w="19050" cap="flat" cmpd="sng" algn="ctr">
                      <a:solidFill>
                        <a:srgbClr val="0A3C6E"/>
                      </a:solidFill>
                      <a:prstDash val="solid"/>
                      <a:round/>
                      <a:headEnd type="none" w="med" len="med"/>
                      <a:tailEnd type="none" w="med" len="med"/>
                    </a:lnB>
                  </a:tcPr>
                </a:tc>
                <a:tc>
                  <a:txBody>
                    <a:bodyPr/>
                    <a:lstStyle/>
                    <a:p>
                      <a:pPr algn="ctr" fontAlgn="b"/>
                      <a:r>
                        <a:rPr lang="en-US" sz="1100" b="1" i="0" u="none" strike="noStrike">
                          <a:solidFill>
                            <a:srgbClr val="0A3C6E"/>
                          </a:solidFill>
                          <a:effectLst/>
                          <a:latin typeface="Calibri" panose="020F0502020204030204" pitchFamily="34" charset="0"/>
                        </a:rPr>
                        <a:t>Dec</a:t>
                      </a:r>
                    </a:p>
                  </a:txBody>
                  <a:tcPr marL="9525" marR="9525" marT="9525" marB="0" anchor="b">
                    <a:lnL>
                      <a:noFill/>
                    </a:lnL>
                    <a:lnR>
                      <a:noFill/>
                    </a:lnR>
                    <a:lnT w="19050" cap="flat" cmpd="sng" algn="ctr">
                      <a:solidFill>
                        <a:srgbClr val="0A3C6E"/>
                      </a:solidFill>
                      <a:prstDash val="solid"/>
                      <a:round/>
                      <a:headEnd type="none" w="med" len="med"/>
                      <a:tailEnd type="none" w="med" len="med"/>
                    </a:lnT>
                    <a:lnB w="19050" cap="flat" cmpd="sng" algn="ctr">
                      <a:solidFill>
                        <a:srgbClr val="0A3C6E"/>
                      </a:solidFill>
                      <a:prstDash val="solid"/>
                      <a:round/>
                      <a:headEnd type="none" w="med" len="med"/>
                      <a:tailEnd type="none" w="med" len="med"/>
                    </a:lnB>
                  </a:tcPr>
                </a:tc>
                <a:tc>
                  <a:txBody>
                    <a:bodyPr/>
                    <a:lstStyle/>
                    <a:p>
                      <a:pPr algn="ctr" fontAlgn="b"/>
                      <a:r>
                        <a:rPr lang="en-US" sz="1100" b="1" i="0" u="none" strike="noStrike">
                          <a:solidFill>
                            <a:srgbClr val="0A3C6E"/>
                          </a:solidFill>
                          <a:effectLst/>
                          <a:latin typeface="Calibri" panose="020F0502020204030204" pitchFamily="34" charset="0"/>
                        </a:rPr>
                        <a:t>Jan</a:t>
                      </a:r>
                    </a:p>
                  </a:txBody>
                  <a:tcPr marL="9525" marR="9525" marT="9525" marB="0" anchor="b">
                    <a:lnL>
                      <a:noFill/>
                    </a:lnL>
                    <a:lnR>
                      <a:noFill/>
                    </a:lnR>
                    <a:lnT w="19050" cap="flat" cmpd="sng" algn="ctr">
                      <a:solidFill>
                        <a:srgbClr val="0A3C6E"/>
                      </a:solidFill>
                      <a:prstDash val="solid"/>
                      <a:round/>
                      <a:headEnd type="none" w="med" len="med"/>
                      <a:tailEnd type="none" w="med" len="med"/>
                    </a:lnT>
                    <a:lnB w="19050" cap="flat" cmpd="sng" algn="ctr">
                      <a:solidFill>
                        <a:srgbClr val="0A3C6E"/>
                      </a:solidFill>
                      <a:prstDash val="solid"/>
                      <a:round/>
                      <a:headEnd type="none" w="med" len="med"/>
                      <a:tailEnd type="none" w="med" len="med"/>
                    </a:lnB>
                  </a:tcPr>
                </a:tc>
                <a:tc>
                  <a:txBody>
                    <a:bodyPr/>
                    <a:lstStyle/>
                    <a:p>
                      <a:pPr algn="ctr" fontAlgn="b"/>
                      <a:r>
                        <a:rPr lang="en-US" sz="1100" b="1" i="0" u="none" strike="noStrike">
                          <a:solidFill>
                            <a:srgbClr val="0A3C6E"/>
                          </a:solidFill>
                          <a:effectLst/>
                          <a:latin typeface="Calibri" panose="020F0502020204030204" pitchFamily="34" charset="0"/>
                        </a:rPr>
                        <a:t>Feb</a:t>
                      </a:r>
                    </a:p>
                  </a:txBody>
                  <a:tcPr marL="9525" marR="9525" marT="9525" marB="0" anchor="b">
                    <a:lnL>
                      <a:noFill/>
                    </a:lnL>
                    <a:lnR>
                      <a:noFill/>
                    </a:lnR>
                    <a:lnT w="19050" cap="flat" cmpd="sng" algn="ctr">
                      <a:solidFill>
                        <a:srgbClr val="0A3C6E"/>
                      </a:solidFill>
                      <a:prstDash val="solid"/>
                      <a:round/>
                      <a:headEnd type="none" w="med" len="med"/>
                      <a:tailEnd type="none" w="med" len="med"/>
                    </a:lnT>
                    <a:lnB w="19050" cap="flat" cmpd="sng" algn="ctr">
                      <a:solidFill>
                        <a:srgbClr val="0A3C6E"/>
                      </a:solidFill>
                      <a:prstDash val="solid"/>
                      <a:round/>
                      <a:headEnd type="none" w="med" len="med"/>
                      <a:tailEnd type="none" w="med" len="med"/>
                    </a:lnB>
                  </a:tcPr>
                </a:tc>
                <a:tc>
                  <a:txBody>
                    <a:bodyPr/>
                    <a:lstStyle/>
                    <a:p>
                      <a:pPr algn="ctr" fontAlgn="b"/>
                      <a:r>
                        <a:rPr lang="en-US" sz="1100" b="1" i="0" u="none" strike="noStrike">
                          <a:solidFill>
                            <a:srgbClr val="0A3C6E"/>
                          </a:solidFill>
                          <a:effectLst/>
                          <a:latin typeface="Calibri" panose="020F0502020204030204" pitchFamily="34" charset="0"/>
                        </a:rPr>
                        <a:t>Mar</a:t>
                      </a:r>
                    </a:p>
                  </a:txBody>
                  <a:tcPr marL="9525" marR="9525" marT="9525" marB="0" anchor="b">
                    <a:lnL>
                      <a:noFill/>
                    </a:lnL>
                    <a:lnR>
                      <a:noFill/>
                    </a:lnR>
                    <a:lnT w="19050" cap="flat" cmpd="sng" algn="ctr">
                      <a:solidFill>
                        <a:srgbClr val="0A3C6E"/>
                      </a:solidFill>
                      <a:prstDash val="solid"/>
                      <a:round/>
                      <a:headEnd type="none" w="med" len="med"/>
                      <a:tailEnd type="none" w="med" len="med"/>
                    </a:lnT>
                    <a:lnB w="19050" cap="flat" cmpd="sng" algn="ctr">
                      <a:solidFill>
                        <a:srgbClr val="0A3C6E"/>
                      </a:solidFill>
                      <a:prstDash val="solid"/>
                      <a:round/>
                      <a:headEnd type="none" w="med" len="med"/>
                      <a:tailEnd type="none" w="med" len="med"/>
                    </a:lnB>
                  </a:tcPr>
                </a:tc>
                <a:tc>
                  <a:txBody>
                    <a:bodyPr/>
                    <a:lstStyle/>
                    <a:p>
                      <a:pPr algn="ctr" fontAlgn="b"/>
                      <a:r>
                        <a:rPr lang="en-US" sz="1100" b="1" i="0" u="none" strike="noStrike">
                          <a:solidFill>
                            <a:srgbClr val="0A3C6E"/>
                          </a:solidFill>
                          <a:effectLst/>
                          <a:latin typeface="Calibri" panose="020F0502020204030204" pitchFamily="34" charset="0"/>
                        </a:rPr>
                        <a:t>Apr</a:t>
                      </a:r>
                    </a:p>
                  </a:txBody>
                  <a:tcPr marL="9525" marR="9525" marT="9525" marB="0" anchor="b">
                    <a:lnL>
                      <a:noFill/>
                    </a:lnL>
                    <a:lnR>
                      <a:noFill/>
                    </a:lnR>
                    <a:lnT w="19050" cap="flat" cmpd="sng" algn="ctr">
                      <a:solidFill>
                        <a:srgbClr val="0A3C6E"/>
                      </a:solidFill>
                      <a:prstDash val="solid"/>
                      <a:round/>
                      <a:headEnd type="none" w="med" len="med"/>
                      <a:tailEnd type="none" w="med" len="med"/>
                    </a:lnT>
                    <a:lnB w="19050" cap="flat" cmpd="sng" algn="ctr">
                      <a:solidFill>
                        <a:srgbClr val="0A3C6E"/>
                      </a:solidFill>
                      <a:prstDash val="solid"/>
                      <a:round/>
                      <a:headEnd type="none" w="med" len="med"/>
                      <a:tailEnd type="none" w="med" len="med"/>
                    </a:lnB>
                  </a:tcPr>
                </a:tc>
                <a:tc>
                  <a:txBody>
                    <a:bodyPr/>
                    <a:lstStyle/>
                    <a:p>
                      <a:pPr algn="ctr" fontAlgn="b"/>
                      <a:r>
                        <a:rPr lang="en-US" sz="1100" b="1" i="0" u="none" strike="noStrike">
                          <a:solidFill>
                            <a:srgbClr val="0A3C6E"/>
                          </a:solidFill>
                          <a:effectLst/>
                          <a:latin typeface="Calibri" panose="020F0502020204030204" pitchFamily="34" charset="0"/>
                        </a:rPr>
                        <a:t>May</a:t>
                      </a:r>
                    </a:p>
                  </a:txBody>
                  <a:tcPr marL="9525" marR="9525" marT="9525" marB="0" anchor="b">
                    <a:lnL>
                      <a:noFill/>
                    </a:lnL>
                    <a:lnR>
                      <a:noFill/>
                    </a:lnR>
                    <a:lnT w="19050" cap="flat" cmpd="sng" algn="ctr">
                      <a:solidFill>
                        <a:srgbClr val="0A3C6E"/>
                      </a:solidFill>
                      <a:prstDash val="solid"/>
                      <a:round/>
                      <a:headEnd type="none" w="med" len="med"/>
                      <a:tailEnd type="none" w="med" len="med"/>
                    </a:lnT>
                    <a:lnB w="19050" cap="flat" cmpd="sng" algn="ctr">
                      <a:solidFill>
                        <a:srgbClr val="0A3C6E"/>
                      </a:solidFill>
                      <a:prstDash val="solid"/>
                      <a:round/>
                      <a:headEnd type="none" w="med" len="med"/>
                      <a:tailEnd type="none" w="med" len="med"/>
                    </a:lnB>
                  </a:tcPr>
                </a:tc>
                <a:tc>
                  <a:txBody>
                    <a:bodyPr/>
                    <a:lstStyle/>
                    <a:p>
                      <a:pPr algn="ctr" fontAlgn="b"/>
                      <a:r>
                        <a:rPr lang="en-US" sz="1100" b="1" i="0" u="none" strike="noStrike">
                          <a:solidFill>
                            <a:srgbClr val="0A3C6E"/>
                          </a:solidFill>
                          <a:effectLst/>
                          <a:latin typeface="Calibri" panose="020F0502020204030204" pitchFamily="34" charset="0"/>
                        </a:rPr>
                        <a:t>Jun</a:t>
                      </a:r>
                    </a:p>
                  </a:txBody>
                  <a:tcPr marL="9525" marR="9525" marT="9525" marB="0" anchor="b">
                    <a:lnL>
                      <a:noFill/>
                    </a:lnL>
                    <a:lnR>
                      <a:noFill/>
                    </a:lnR>
                    <a:lnT w="19050" cap="flat" cmpd="sng" algn="ctr">
                      <a:solidFill>
                        <a:srgbClr val="0A3C6E"/>
                      </a:solidFill>
                      <a:prstDash val="solid"/>
                      <a:round/>
                      <a:headEnd type="none" w="med" len="med"/>
                      <a:tailEnd type="none" w="med" len="med"/>
                    </a:lnT>
                    <a:lnB w="19050" cap="flat" cmpd="sng" algn="ctr">
                      <a:solidFill>
                        <a:srgbClr val="0A3C6E"/>
                      </a:solidFill>
                      <a:prstDash val="solid"/>
                      <a:round/>
                      <a:headEnd type="none" w="med" len="med"/>
                      <a:tailEnd type="none" w="med" len="med"/>
                    </a:lnB>
                  </a:tcPr>
                </a:tc>
                <a:extLst>
                  <a:ext uri="{0D108BD9-81ED-4DB2-BD59-A6C34878D82A}">
                    <a16:rowId xmlns:a16="http://schemas.microsoft.com/office/drawing/2014/main" val="350887316"/>
                  </a:ext>
                </a:extLst>
              </a:tr>
              <a:tr h="519543">
                <a:tc>
                  <a:txBody>
                    <a:bodyPr/>
                    <a:lstStyle/>
                    <a:p>
                      <a:pPr algn="l" fontAlgn="ctr"/>
                      <a:r>
                        <a:rPr lang="en-US" sz="1300" b="1" i="0" u="none" strike="noStrike">
                          <a:solidFill>
                            <a:srgbClr val="0A3C6E"/>
                          </a:solidFill>
                          <a:effectLst/>
                          <a:latin typeface="Calibri" panose="020F0502020204030204" pitchFamily="34" charset="0"/>
                        </a:rPr>
                        <a:t>Distribution Frameworks</a:t>
                      </a:r>
                    </a:p>
                  </a:txBody>
                  <a:tcPr marL="9525" marR="9525" marT="9525" marB="0" anchor="ctr">
                    <a:lnL>
                      <a:noFill/>
                    </a:lnL>
                    <a:lnR>
                      <a:noFill/>
                    </a:lnR>
                    <a:lnT w="19050" cap="flat" cmpd="sng" algn="ctr">
                      <a:solidFill>
                        <a:srgbClr val="0A3C6E"/>
                      </a:solidFill>
                      <a:prstDash val="solid"/>
                      <a:round/>
                      <a:headEnd type="none" w="med" len="med"/>
                      <a:tailEnd type="none" w="med" len="med"/>
                    </a:lnT>
                    <a:lnB w="6350" cap="flat" cmpd="sng" algn="ctr">
                      <a:solidFill>
                        <a:srgbClr val="0A3C6E"/>
                      </a:solidFill>
                      <a:prstDash val="solid"/>
                      <a:round/>
                      <a:headEnd type="none" w="med" len="med"/>
                      <a:tailEnd type="none" w="med" len="med"/>
                    </a:lnB>
                  </a:tcPr>
                </a:tc>
                <a:tc>
                  <a:txBody>
                    <a:bodyPr/>
                    <a:lstStyle/>
                    <a:p>
                      <a:pPr algn="ctr" fontAlgn="ctr"/>
                      <a:r>
                        <a:rPr lang="en-US" sz="1100" b="0" i="0" u="none" strike="noStrike">
                          <a:solidFill>
                            <a:srgbClr val="0A3C6E"/>
                          </a:solidFill>
                          <a:effectLst/>
                          <a:latin typeface="Calibri" panose="020F0502020204030204" pitchFamily="34" charset="0"/>
                        </a:rPr>
                        <a:t> </a:t>
                      </a:r>
                    </a:p>
                  </a:txBody>
                  <a:tcPr marL="9525" marR="9525" marT="9525" marB="0" anchor="ctr">
                    <a:lnL>
                      <a:noFill/>
                    </a:lnL>
                    <a:lnR>
                      <a:noFill/>
                    </a:lnR>
                    <a:lnT w="19050" cap="flat" cmpd="sng" algn="ctr">
                      <a:solidFill>
                        <a:srgbClr val="0A3C6E"/>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F99D6"/>
                    </a:solidFill>
                  </a:tcPr>
                </a:tc>
                <a:tc gridSpan="2">
                  <a:txBody>
                    <a:bodyPr/>
                    <a:lstStyle/>
                    <a:p>
                      <a:pPr algn="ctr" fontAlgn="ctr"/>
                      <a:r>
                        <a:rPr lang="en-US" sz="1100" b="0" i="0" u="none" strike="noStrike">
                          <a:solidFill>
                            <a:srgbClr val="0A3C6E"/>
                          </a:solidFill>
                          <a:effectLst/>
                          <a:latin typeface="Calibri" panose="020F0502020204030204" pitchFamily="34" charset="0"/>
                        </a:rPr>
                        <a:t>PC</a:t>
                      </a:r>
                    </a:p>
                  </a:txBody>
                  <a:tcPr marL="9525" marR="9525" marT="9525" marB="0" anchor="ctr">
                    <a:lnL>
                      <a:noFill/>
                    </a:lnL>
                    <a:lnR>
                      <a:noFill/>
                    </a:lnR>
                    <a:lnT w="19050" cap="flat" cmpd="sng" algn="ctr">
                      <a:solidFill>
                        <a:srgbClr val="0A3C6E"/>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0C342"/>
                    </a:solidFill>
                  </a:tcPr>
                </a:tc>
                <a:tc hMerge="1">
                  <a:txBody>
                    <a:bodyPr/>
                    <a:lstStyle/>
                    <a:p>
                      <a:endParaRPr lang="en-US"/>
                    </a:p>
                  </a:txBody>
                  <a:tcPr/>
                </a:tc>
                <a:tc>
                  <a:txBody>
                    <a:bodyPr/>
                    <a:lstStyle/>
                    <a:p>
                      <a:pPr algn="ctr" fontAlgn="ctr"/>
                      <a:r>
                        <a:rPr lang="en-US" sz="1100" b="0" i="0" u="none" strike="noStrike">
                          <a:solidFill>
                            <a:srgbClr val="0A3C6E"/>
                          </a:solidFill>
                          <a:effectLst/>
                          <a:latin typeface="Calibri" panose="020F0502020204030204" pitchFamily="34" charset="0"/>
                        </a:rPr>
                        <a:t> </a:t>
                      </a:r>
                    </a:p>
                  </a:txBody>
                  <a:tcPr marL="9525" marR="9525" marT="9525" marB="0" anchor="ctr">
                    <a:lnL>
                      <a:noFill/>
                    </a:lnL>
                    <a:lnR>
                      <a:noFill/>
                    </a:lnR>
                    <a:lnT w="19050" cap="flat" cmpd="sng" algn="ctr">
                      <a:solidFill>
                        <a:srgbClr val="0A3C6E"/>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F99D6"/>
                    </a:solidFill>
                  </a:tcPr>
                </a:tc>
                <a:tc>
                  <a:txBody>
                    <a:bodyPr/>
                    <a:lstStyle/>
                    <a:p>
                      <a:pPr algn="ctr" fontAlgn="ctr"/>
                      <a:r>
                        <a:rPr lang="en-US" sz="1100" b="0" i="0" u="none" strike="noStrike">
                          <a:solidFill>
                            <a:srgbClr val="0A3C6E"/>
                          </a:solidFill>
                          <a:effectLst/>
                          <a:latin typeface="Calibri" panose="020F0502020204030204" pitchFamily="34" charset="0"/>
                        </a:rPr>
                        <a:t> </a:t>
                      </a:r>
                    </a:p>
                  </a:txBody>
                  <a:tcPr marL="9525" marR="9525" marT="9525" marB="0" anchor="ctr">
                    <a:lnL>
                      <a:noFill/>
                    </a:lnL>
                    <a:lnR>
                      <a:noFill/>
                    </a:lnR>
                    <a:lnT w="19050" cap="flat" cmpd="sng" algn="ctr">
                      <a:solidFill>
                        <a:srgbClr val="0A3C6E"/>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F99D6"/>
                    </a:solidFill>
                  </a:tcPr>
                </a:tc>
                <a:tc>
                  <a:txBody>
                    <a:bodyPr/>
                    <a:lstStyle/>
                    <a:p>
                      <a:pPr algn="ctr" fontAlgn="ctr"/>
                      <a:r>
                        <a:rPr lang="en-US" sz="1100" b="0" i="0" u="none" strike="noStrike">
                          <a:solidFill>
                            <a:srgbClr val="0A3C6E"/>
                          </a:solidFill>
                          <a:effectLst/>
                          <a:latin typeface="Calibri" panose="020F0502020204030204" pitchFamily="34" charset="0"/>
                        </a:rPr>
                        <a:t>BOD</a:t>
                      </a:r>
                    </a:p>
                  </a:txBody>
                  <a:tcPr marL="9525" marR="9525" marT="9525" marB="0" anchor="ctr">
                    <a:lnL>
                      <a:noFill/>
                    </a:lnL>
                    <a:lnR>
                      <a:noFill/>
                    </a:lnR>
                    <a:lnT w="19050" cap="flat" cmpd="sng" algn="ctr">
                      <a:solidFill>
                        <a:srgbClr val="0A3C6E"/>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D600"/>
                    </a:solidFill>
                  </a:tcPr>
                </a:tc>
                <a:tc>
                  <a:txBody>
                    <a:bodyPr/>
                    <a:lstStyle/>
                    <a:p>
                      <a:pPr algn="ctr" fontAlgn="ctr"/>
                      <a:endParaRPr lang="en-US" sz="1100" b="0" i="0" u="none" strike="noStrike">
                        <a:solidFill>
                          <a:srgbClr val="0A3C6E"/>
                        </a:solidFill>
                        <a:effectLst/>
                        <a:latin typeface="Calibri" panose="020F0502020204030204" pitchFamily="34" charset="0"/>
                      </a:endParaRPr>
                    </a:p>
                  </a:txBody>
                  <a:tcPr marL="9525" marR="9525" marT="9525" marB="0" anchor="ctr">
                    <a:lnL>
                      <a:noFill/>
                    </a:lnL>
                    <a:lnR>
                      <a:noFill/>
                    </a:lnR>
                    <a:lnT w="19050" cap="flat" cmpd="sng" algn="ctr">
                      <a:solidFill>
                        <a:srgbClr val="0A3C6E"/>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ctr"/>
                      <a:endParaRPr lang="en-US" sz="1100" b="0" i="0" u="none" strike="noStrike">
                        <a:solidFill>
                          <a:srgbClr val="0A3C6E"/>
                        </a:solidFill>
                        <a:effectLst/>
                        <a:latin typeface="Calibri" panose="020F0502020204030204" pitchFamily="34" charset="0"/>
                      </a:endParaRPr>
                    </a:p>
                  </a:txBody>
                  <a:tcPr marL="9525" marR="9525" marT="9525" marB="0" anchor="ctr">
                    <a:lnL>
                      <a:noFill/>
                    </a:lnL>
                    <a:lnR>
                      <a:noFill/>
                    </a:lnR>
                    <a:lnT w="19050" cap="flat" cmpd="sng" algn="ctr">
                      <a:solidFill>
                        <a:srgbClr val="0A3C6E"/>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ctr"/>
                      <a:endParaRPr lang="en-US" sz="1100" b="0" i="0" u="none" strike="noStrike">
                        <a:solidFill>
                          <a:srgbClr val="0A3C6E"/>
                        </a:solidFill>
                        <a:effectLst/>
                        <a:latin typeface="Calibri" panose="020F0502020204030204" pitchFamily="34" charset="0"/>
                      </a:endParaRPr>
                    </a:p>
                  </a:txBody>
                  <a:tcPr marL="9525" marR="9525" marT="9525" marB="0" anchor="ctr">
                    <a:lnL>
                      <a:noFill/>
                    </a:lnL>
                    <a:lnR>
                      <a:noFill/>
                    </a:lnR>
                    <a:lnT w="19050" cap="flat" cmpd="sng" algn="ctr">
                      <a:solidFill>
                        <a:srgbClr val="0A3C6E"/>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ctr"/>
                      <a:endParaRPr lang="en-US" sz="1100" b="0" i="0" u="none" strike="noStrike">
                        <a:solidFill>
                          <a:srgbClr val="0A3C6E"/>
                        </a:solidFill>
                        <a:effectLst/>
                        <a:latin typeface="Calibri" panose="020F0502020204030204" pitchFamily="34" charset="0"/>
                      </a:endParaRPr>
                    </a:p>
                  </a:txBody>
                  <a:tcPr marL="9525" marR="9525" marT="9525" marB="0" anchor="ctr">
                    <a:lnL>
                      <a:noFill/>
                    </a:lnL>
                    <a:lnR>
                      <a:noFill/>
                    </a:lnR>
                    <a:lnT w="19050" cap="flat" cmpd="sng" algn="ctr">
                      <a:solidFill>
                        <a:srgbClr val="0A3C6E"/>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ctr"/>
                      <a:endParaRPr lang="en-US" sz="1100" b="0" i="0" u="none" strike="noStrike">
                        <a:solidFill>
                          <a:srgbClr val="0A3C6E"/>
                        </a:solidFill>
                        <a:effectLst/>
                        <a:latin typeface="Calibri" panose="020F0502020204030204" pitchFamily="34" charset="0"/>
                      </a:endParaRPr>
                    </a:p>
                  </a:txBody>
                  <a:tcPr marL="9525" marR="9525" marT="9525" marB="0" anchor="ctr">
                    <a:lnL>
                      <a:noFill/>
                    </a:lnL>
                    <a:lnR>
                      <a:noFill/>
                    </a:lnR>
                    <a:lnT w="19050" cap="flat" cmpd="sng" algn="ctr">
                      <a:solidFill>
                        <a:srgbClr val="0A3C6E"/>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ctr"/>
                      <a:endParaRPr lang="en-US" sz="1100" b="0" i="0" u="none" strike="noStrike">
                        <a:solidFill>
                          <a:srgbClr val="0A3C6E"/>
                        </a:solidFill>
                        <a:effectLst/>
                        <a:latin typeface="Calibri" panose="020F0502020204030204" pitchFamily="34" charset="0"/>
                      </a:endParaRPr>
                    </a:p>
                  </a:txBody>
                  <a:tcPr marL="9525" marR="9525" marT="9525" marB="0" anchor="ctr">
                    <a:lnL>
                      <a:noFill/>
                    </a:lnL>
                    <a:lnR>
                      <a:noFill/>
                    </a:lnR>
                    <a:lnT w="19050" cap="flat" cmpd="sng" algn="ctr">
                      <a:solidFill>
                        <a:srgbClr val="0A3C6E"/>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983417773"/>
                  </a:ext>
                </a:extLst>
              </a:tr>
              <a:tr h="519543">
                <a:tc>
                  <a:txBody>
                    <a:bodyPr/>
                    <a:lstStyle/>
                    <a:p>
                      <a:pPr algn="l" fontAlgn="ctr"/>
                      <a:r>
                        <a:rPr lang="en-US" sz="1300" b="1" i="0" u="none" strike="noStrike">
                          <a:solidFill>
                            <a:srgbClr val="0A3C6E"/>
                          </a:solidFill>
                          <a:effectLst/>
                          <a:latin typeface="Calibri" panose="020F0502020204030204" pitchFamily="34" charset="0"/>
                        </a:rPr>
                        <a:t>Liver-Intestine Distribution</a:t>
                      </a:r>
                    </a:p>
                  </a:txBody>
                  <a:tcPr marL="9525" marR="9525" marT="9525" marB="0" anchor="ctr">
                    <a:lnL>
                      <a:noFill/>
                    </a:lnL>
                    <a:lnR>
                      <a:noFill/>
                    </a:lnR>
                    <a:lnT w="6350" cap="flat" cmpd="sng" algn="ctr">
                      <a:solidFill>
                        <a:srgbClr val="0A3C6E"/>
                      </a:solidFill>
                      <a:prstDash val="solid"/>
                      <a:round/>
                      <a:headEnd type="none" w="med" len="med"/>
                      <a:tailEnd type="none" w="med" len="med"/>
                    </a:lnT>
                    <a:lnB w="6350" cap="flat" cmpd="sng" algn="ctr">
                      <a:solidFill>
                        <a:srgbClr val="0A3C6E"/>
                      </a:solidFill>
                      <a:prstDash val="solid"/>
                      <a:round/>
                      <a:headEnd type="none" w="med" len="med"/>
                      <a:tailEnd type="none" w="med" len="med"/>
                    </a:lnB>
                  </a:tcPr>
                </a:tc>
                <a:tc gridSpan="3">
                  <a:txBody>
                    <a:bodyPr/>
                    <a:lstStyle/>
                    <a:p>
                      <a:pPr algn="ctr" fontAlgn="ctr"/>
                      <a:r>
                        <a:rPr lang="en-US" sz="1100" b="0" i="0" u="none" strike="noStrike">
                          <a:solidFill>
                            <a:srgbClr val="0A3C6E"/>
                          </a:solidFill>
                          <a:effectLst/>
                          <a:latin typeface="Calibri" panose="020F0502020204030204" pitchFamily="34" charset="0"/>
                        </a:rPr>
                        <a:t>Modeling</a:t>
                      </a:r>
                    </a:p>
                  </a:txBody>
                  <a:tcPr marL="9525" marR="9525" marT="9525"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3901D"/>
                    </a:solidFill>
                  </a:tcPr>
                </a:tc>
                <a:tc hMerge="1">
                  <a:txBody>
                    <a:bodyPr/>
                    <a:lstStyle/>
                    <a:p>
                      <a:endParaRPr lang="en-US"/>
                    </a:p>
                  </a:txBody>
                  <a:tcPr/>
                </a:tc>
                <a:tc hMerge="1">
                  <a:txBody>
                    <a:bodyPr/>
                    <a:lstStyle/>
                    <a:p>
                      <a:endParaRPr lang="en-US"/>
                    </a:p>
                  </a:txBody>
                  <a:tcPr/>
                </a:tc>
                <a:tc>
                  <a:txBody>
                    <a:bodyPr/>
                    <a:lstStyle/>
                    <a:p>
                      <a:pPr algn="ctr" fontAlgn="ctr"/>
                      <a:r>
                        <a:rPr lang="en-US" sz="1100" b="0" i="0" u="none" strike="noStrike">
                          <a:solidFill>
                            <a:srgbClr val="0A3C6E"/>
                          </a:solidFill>
                          <a:effectLst/>
                          <a:latin typeface="Calibri" panose="020F0502020204030204" pitchFamily="34" charset="0"/>
                        </a:rPr>
                        <a:t>PC</a:t>
                      </a:r>
                    </a:p>
                  </a:txBody>
                  <a:tcPr marL="9525" marR="9525" marT="9525"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0C342"/>
                    </a:solidFill>
                  </a:tcPr>
                </a:tc>
                <a:tc>
                  <a:txBody>
                    <a:bodyPr/>
                    <a:lstStyle/>
                    <a:p>
                      <a:pPr algn="ctr" fontAlgn="ctr"/>
                      <a:r>
                        <a:rPr lang="en-US" sz="1100" b="0" i="0" u="none" strike="noStrike">
                          <a:solidFill>
                            <a:srgbClr val="0A3C6E"/>
                          </a:solidFill>
                          <a:effectLst/>
                          <a:latin typeface="Calibri" panose="020F0502020204030204" pitchFamily="34" charset="0"/>
                        </a:rPr>
                        <a:t> </a:t>
                      </a:r>
                    </a:p>
                  </a:txBody>
                  <a:tcPr marL="9525" marR="9525" marT="9525"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F99D6"/>
                    </a:solidFill>
                  </a:tcPr>
                </a:tc>
                <a:tc>
                  <a:txBody>
                    <a:bodyPr/>
                    <a:lstStyle/>
                    <a:p>
                      <a:pPr algn="ctr" fontAlgn="ctr"/>
                      <a:r>
                        <a:rPr lang="en-US" sz="1100" b="0" i="0" u="none" strike="noStrike">
                          <a:solidFill>
                            <a:srgbClr val="0A3C6E"/>
                          </a:solidFill>
                          <a:effectLst/>
                          <a:latin typeface="Calibri" panose="020F0502020204030204" pitchFamily="34" charset="0"/>
                        </a:rPr>
                        <a:t>BOD</a:t>
                      </a:r>
                    </a:p>
                  </a:txBody>
                  <a:tcPr marL="9525" marR="9525" marT="9525"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D600"/>
                    </a:solidFill>
                  </a:tcPr>
                </a:tc>
                <a:tc>
                  <a:txBody>
                    <a:bodyPr/>
                    <a:lstStyle/>
                    <a:p>
                      <a:pPr algn="ctr" fontAlgn="ctr"/>
                      <a:r>
                        <a:rPr lang="en-US" sz="1100" b="0" i="0" u="none" strike="noStrike">
                          <a:solidFill>
                            <a:srgbClr val="0A3C6E"/>
                          </a:solidFill>
                          <a:effectLst/>
                          <a:latin typeface="Calibri" panose="020F0502020204030204" pitchFamily="34" charset="0"/>
                        </a:rPr>
                        <a:t> </a:t>
                      </a:r>
                    </a:p>
                  </a:txBody>
                  <a:tcPr marL="9525" marR="9525" marT="9525"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ctr"/>
                      <a:r>
                        <a:rPr lang="en-US" sz="1100" b="0" i="0" u="none" strike="noStrike">
                          <a:solidFill>
                            <a:srgbClr val="0A3C6E"/>
                          </a:solidFill>
                          <a:effectLst/>
                          <a:latin typeface="Calibri" panose="020F0502020204030204" pitchFamily="34" charset="0"/>
                        </a:rPr>
                        <a:t> </a:t>
                      </a:r>
                    </a:p>
                  </a:txBody>
                  <a:tcPr marL="9525" marR="9525" marT="9525"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ctr"/>
                      <a:r>
                        <a:rPr lang="en-US" sz="1100" b="0" i="0" u="none" strike="noStrike">
                          <a:solidFill>
                            <a:srgbClr val="0A3C6E"/>
                          </a:solidFill>
                          <a:effectLst/>
                          <a:latin typeface="Calibri" panose="020F0502020204030204" pitchFamily="34" charset="0"/>
                        </a:rPr>
                        <a:t> </a:t>
                      </a:r>
                    </a:p>
                  </a:txBody>
                  <a:tcPr marL="9525" marR="9525" marT="9525"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ctr"/>
                      <a:r>
                        <a:rPr lang="en-US" sz="1100" b="0" i="0" u="none" strike="noStrike">
                          <a:solidFill>
                            <a:srgbClr val="0A3C6E"/>
                          </a:solidFill>
                          <a:effectLst/>
                          <a:latin typeface="Calibri" panose="020F0502020204030204" pitchFamily="34" charset="0"/>
                        </a:rPr>
                        <a:t> </a:t>
                      </a:r>
                    </a:p>
                  </a:txBody>
                  <a:tcPr marL="9525" marR="9525" marT="9525"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ctr"/>
                      <a:r>
                        <a:rPr lang="en-US" sz="1100" b="0" i="0" u="none" strike="noStrike">
                          <a:solidFill>
                            <a:srgbClr val="0A3C6E"/>
                          </a:solidFill>
                          <a:effectLst/>
                          <a:latin typeface="Calibri" panose="020F0502020204030204" pitchFamily="34" charset="0"/>
                        </a:rPr>
                        <a:t> </a:t>
                      </a:r>
                    </a:p>
                  </a:txBody>
                  <a:tcPr marL="9525" marR="9525" marT="9525"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ctr"/>
                      <a:r>
                        <a:rPr lang="en-US" sz="1100" b="0" i="0" u="none" strike="noStrike">
                          <a:solidFill>
                            <a:srgbClr val="0A3C6E"/>
                          </a:solidFill>
                          <a:effectLst/>
                          <a:latin typeface="Calibri" panose="020F0502020204030204" pitchFamily="34" charset="0"/>
                        </a:rPr>
                        <a:t> </a:t>
                      </a:r>
                    </a:p>
                  </a:txBody>
                  <a:tcPr marL="9525" marR="9525" marT="9525"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357367386"/>
                  </a:ext>
                </a:extLst>
              </a:tr>
              <a:tr h="519543">
                <a:tc>
                  <a:txBody>
                    <a:bodyPr/>
                    <a:lstStyle/>
                    <a:p>
                      <a:pPr algn="l" fontAlgn="ctr"/>
                      <a:r>
                        <a:rPr lang="en-US" sz="1300" b="1" i="0" u="none" strike="noStrike">
                          <a:solidFill>
                            <a:srgbClr val="0A3C6E"/>
                          </a:solidFill>
                          <a:effectLst/>
                          <a:latin typeface="Calibri" panose="020F0502020204030204" pitchFamily="34" charset="0"/>
                        </a:rPr>
                        <a:t>Kidney-Pancreas Distribution</a:t>
                      </a:r>
                    </a:p>
                  </a:txBody>
                  <a:tcPr marL="9525" marR="9525" marT="9525" marB="0" anchor="ctr">
                    <a:lnL>
                      <a:noFill/>
                    </a:lnL>
                    <a:lnR>
                      <a:noFill/>
                    </a:lnR>
                    <a:lnT w="6350" cap="flat" cmpd="sng" algn="ctr">
                      <a:solidFill>
                        <a:srgbClr val="0A3C6E"/>
                      </a:solidFill>
                      <a:prstDash val="solid"/>
                      <a:round/>
                      <a:headEnd type="none" w="med" len="med"/>
                      <a:tailEnd type="none" w="med" len="med"/>
                    </a:lnT>
                    <a:lnB w="6350" cap="flat" cmpd="sng" algn="ctr">
                      <a:solidFill>
                        <a:srgbClr val="0A3C6E"/>
                      </a:solidFill>
                      <a:prstDash val="solid"/>
                      <a:round/>
                      <a:headEnd type="none" w="med" len="med"/>
                      <a:tailEnd type="none" w="med" len="med"/>
                    </a:lnB>
                  </a:tcPr>
                </a:tc>
                <a:tc>
                  <a:txBody>
                    <a:bodyPr/>
                    <a:lstStyle/>
                    <a:p>
                      <a:pPr algn="ctr" fontAlgn="ctr"/>
                      <a:r>
                        <a:rPr lang="en-US" sz="1100" b="0" i="0" u="none" strike="noStrike">
                          <a:solidFill>
                            <a:srgbClr val="0A3C6E"/>
                          </a:solidFill>
                          <a:effectLst/>
                          <a:latin typeface="Calibri" panose="020F0502020204030204" pitchFamily="34" charset="0"/>
                        </a:rPr>
                        <a:t> </a:t>
                      </a:r>
                    </a:p>
                  </a:txBody>
                  <a:tcPr marL="9525" marR="9525" marT="9525"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F99D6"/>
                    </a:solidFill>
                  </a:tcPr>
                </a:tc>
                <a:tc>
                  <a:txBody>
                    <a:bodyPr/>
                    <a:lstStyle/>
                    <a:p>
                      <a:pPr algn="ctr" fontAlgn="ctr"/>
                      <a:r>
                        <a:rPr lang="en-US" sz="1100" b="0" i="0" u="none" strike="noStrike">
                          <a:solidFill>
                            <a:srgbClr val="0A3C6E"/>
                          </a:solidFill>
                          <a:effectLst/>
                          <a:latin typeface="Calibri" panose="020F0502020204030204" pitchFamily="34" charset="0"/>
                        </a:rPr>
                        <a:t> </a:t>
                      </a:r>
                    </a:p>
                  </a:txBody>
                  <a:tcPr marL="9525" marR="9525" marT="9525"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F99D6"/>
                    </a:solidFill>
                  </a:tcPr>
                </a:tc>
                <a:tc>
                  <a:txBody>
                    <a:bodyPr/>
                    <a:lstStyle/>
                    <a:p>
                      <a:pPr algn="ctr" fontAlgn="ctr"/>
                      <a:r>
                        <a:rPr lang="en-US" sz="1100" b="0" i="0" u="none" strike="noStrike">
                          <a:solidFill>
                            <a:srgbClr val="0A3C6E"/>
                          </a:solidFill>
                          <a:effectLst/>
                          <a:latin typeface="Calibri" panose="020F0502020204030204" pitchFamily="34" charset="0"/>
                        </a:rPr>
                        <a:t> </a:t>
                      </a:r>
                    </a:p>
                  </a:txBody>
                  <a:tcPr marL="9525" marR="9525" marT="9525"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F99D6"/>
                    </a:solidFill>
                  </a:tcPr>
                </a:tc>
                <a:tc gridSpan="2">
                  <a:txBody>
                    <a:bodyPr/>
                    <a:lstStyle/>
                    <a:p>
                      <a:pPr algn="ctr" fontAlgn="ctr"/>
                      <a:r>
                        <a:rPr lang="en-US" sz="1100" b="0" i="0" u="none" strike="noStrike">
                          <a:solidFill>
                            <a:srgbClr val="0A3C6E"/>
                          </a:solidFill>
                          <a:effectLst/>
                          <a:latin typeface="Calibri" panose="020F0502020204030204" pitchFamily="34" charset="0"/>
                        </a:rPr>
                        <a:t>Modeling</a:t>
                      </a:r>
                    </a:p>
                  </a:txBody>
                  <a:tcPr marL="9525" marR="9525" marT="9525"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3901D"/>
                    </a:solidFill>
                  </a:tcPr>
                </a:tc>
                <a:tc hMerge="1">
                  <a:txBody>
                    <a:bodyPr/>
                    <a:lstStyle/>
                    <a:p>
                      <a:endParaRPr lang="en-US"/>
                    </a:p>
                  </a:txBody>
                  <a:tcPr/>
                </a:tc>
                <a:tc>
                  <a:txBody>
                    <a:bodyPr/>
                    <a:lstStyle/>
                    <a:p>
                      <a:pPr algn="ctr" fontAlgn="ctr"/>
                      <a:r>
                        <a:rPr lang="en-US" sz="1100" b="0" i="0" u="none" strike="noStrike">
                          <a:solidFill>
                            <a:srgbClr val="0A3C6E"/>
                          </a:solidFill>
                          <a:effectLst/>
                          <a:latin typeface="Calibri" panose="020F0502020204030204" pitchFamily="34" charset="0"/>
                        </a:rPr>
                        <a:t> </a:t>
                      </a:r>
                    </a:p>
                  </a:txBody>
                  <a:tcPr marL="9525" marR="9525" marT="9525"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F99D6"/>
                    </a:solidFill>
                  </a:tcPr>
                </a:tc>
                <a:tc gridSpan="3">
                  <a:txBody>
                    <a:bodyPr/>
                    <a:lstStyle/>
                    <a:p>
                      <a:pPr algn="ctr" fontAlgn="ctr"/>
                      <a:r>
                        <a:rPr lang="en-US" sz="1100" b="0" i="0" u="none" strike="noStrike">
                          <a:solidFill>
                            <a:srgbClr val="0A3C6E"/>
                          </a:solidFill>
                          <a:effectLst/>
                          <a:latin typeface="Calibri" panose="020F0502020204030204" pitchFamily="34" charset="0"/>
                        </a:rPr>
                        <a:t>PC</a:t>
                      </a:r>
                    </a:p>
                  </a:txBody>
                  <a:tcPr marL="9525" marR="9525" marT="9525"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0C342"/>
                    </a:solidFill>
                  </a:tcPr>
                </a:tc>
                <a:tc hMerge="1">
                  <a:txBody>
                    <a:bodyPr/>
                    <a:lstStyle/>
                    <a:p>
                      <a:endParaRPr lang="en-US"/>
                    </a:p>
                  </a:txBody>
                  <a:tcPr/>
                </a:tc>
                <a:tc hMerge="1">
                  <a:txBody>
                    <a:bodyPr/>
                    <a:lstStyle/>
                    <a:p>
                      <a:endParaRPr lang="en-US"/>
                    </a:p>
                  </a:txBody>
                  <a:tcPr/>
                </a:tc>
                <a:tc>
                  <a:txBody>
                    <a:bodyPr/>
                    <a:lstStyle/>
                    <a:p>
                      <a:pPr algn="ctr" fontAlgn="ctr"/>
                      <a:r>
                        <a:rPr lang="en-US" sz="1100" b="0" i="0" u="none" strike="noStrike">
                          <a:solidFill>
                            <a:srgbClr val="0A3C6E"/>
                          </a:solidFill>
                          <a:effectLst/>
                          <a:latin typeface="Calibri" panose="020F0502020204030204" pitchFamily="34" charset="0"/>
                        </a:rPr>
                        <a:t> </a:t>
                      </a:r>
                    </a:p>
                  </a:txBody>
                  <a:tcPr marL="9525" marR="9525" marT="9525"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F99D6"/>
                    </a:solidFill>
                  </a:tcPr>
                </a:tc>
                <a:tc>
                  <a:txBody>
                    <a:bodyPr/>
                    <a:lstStyle/>
                    <a:p>
                      <a:pPr algn="ctr" fontAlgn="ctr"/>
                      <a:r>
                        <a:rPr lang="en-US" sz="1100" b="0" i="0" u="none" strike="noStrike">
                          <a:solidFill>
                            <a:srgbClr val="0A3C6E"/>
                          </a:solidFill>
                          <a:effectLst/>
                          <a:latin typeface="Calibri" panose="020F0502020204030204" pitchFamily="34" charset="0"/>
                        </a:rPr>
                        <a:t> </a:t>
                      </a:r>
                    </a:p>
                  </a:txBody>
                  <a:tcPr marL="9525" marR="9525" marT="9525"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F99D6"/>
                    </a:solidFill>
                  </a:tcPr>
                </a:tc>
                <a:tc>
                  <a:txBody>
                    <a:bodyPr/>
                    <a:lstStyle/>
                    <a:p>
                      <a:pPr algn="ctr" fontAlgn="ctr"/>
                      <a:r>
                        <a:rPr lang="en-US" sz="1100" b="0" i="0" u="none" strike="noStrike">
                          <a:solidFill>
                            <a:srgbClr val="0A3C6E"/>
                          </a:solidFill>
                          <a:effectLst/>
                          <a:latin typeface="Calibri" panose="020F0502020204030204" pitchFamily="34" charset="0"/>
                        </a:rPr>
                        <a:t>BOD</a:t>
                      </a:r>
                    </a:p>
                  </a:txBody>
                  <a:tcPr marL="9525" marR="9525" marT="9525"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D600"/>
                    </a:solidFill>
                  </a:tcPr>
                </a:tc>
                <a:extLst>
                  <a:ext uri="{0D108BD9-81ED-4DB2-BD59-A6C34878D82A}">
                    <a16:rowId xmlns:a16="http://schemas.microsoft.com/office/drawing/2014/main" val="4095031284"/>
                  </a:ext>
                </a:extLst>
              </a:tr>
              <a:tr h="519543">
                <a:tc>
                  <a:txBody>
                    <a:bodyPr/>
                    <a:lstStyle/>
                    <a:p>
                      <a:pPr algn="l" fontAlgn="ctr"/>
                      <a:r>
                        <a:rPr lang="en-US" sz="1300" b="1" i="0" u="none" strike="noStrike">
                          <a:solidFill>
                            <a:srgbClr val="0A3C6E"/>
                          </a:solidFill>
                          <a:effectLst/>
                          <a:latin typeface="Calibri" panose="020F0502020204030204" pitchFamily="34" charset="0"/>
                        </a:rPr>
                        <a:t>Thoracic Distribution</a:t>
                      </a:r>
                    </a:p>
                  </a:txBody>
                  <a:tcPr marL="9525" marR="9525" marT="9525" marB="0" anchor="ctr">
                    <a:lnL>
                      <a:noFill/>
                    </a:lnL>
                    <a:lnR>
                      <a:noFill/>
                    </a:lnR>
                    <a:lnT w="6350" cap="flat" cmpd="sng" algn="ctr">
                      <a:solidFill>
                        <a:srgbClr val="0A3C6E"/>
                      </a:solidFill>
                      <a:prstDash val="solid"/>
                      <a:round/>
                      <a:headEnd type="none" w="med" len="med"/>
                      <a:tailEnd type="none" w="med" len="med"/>
                    </a:lnT>
                    <a:lnB w="6350" cap="flat" cmpd="sng" algn="ctr">
                      <a:solidFill>
                        <a:srgbClr val="0A3C6E"/>
                      </a:solidFill>
                      <a:prstDash val="solid"/>
                      <a:round/>
                      <a:headEnd type="none" w="med" len="med"/>
                      <a:tailEnd type="none" w="med" len="med"/>
                    </a:lnB>
                  </a:tcPr>
                </a:tc>
                <a:tc>
                  <a:txBody>
                    <a:bodyPr/>
                    <a:lstStyle/>
                    <a:p>
                      <a:pPr algn="ctr" fontAlgn="ctr"/>
                      <a:r>
                        <a:rPr lang="en-US" sz="1100" b="0" i="0" u="none" strike="noStrike">
                          <a:solidFill>
                            <a:srgbClr val="0A3C6E"/>
                          </a:solidFill>
                          <a:effectLst/>
                          <a:latin typeface="Calibri" panose="020F0502020204030204" pitchFamily="34" charset="0"/>
                        </a:rPr>
                        <a:t> </a:t>
                      </a:r>
                    </a:p>
                  </a:txBody>
                  <a:tcPr marL="9525" marR="9525" marT="9525"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F99D6"/>
                    </a:solidFill>
                  </a:tcPr>
                </a:tc>
                <a:tc>
                  <a:txBody>
                    <a:bodyPr/>
                    <a:lstStyle/>
                    <a:p>
                      <a:pPr algn="ctr" fontAlgn="ctr"/>
                      <a:r>
                        <a:rPr lang="en-US" sz="1100" b="0" i="0" u="none" strike="noStrike">
                          <a:solidFill>
                            <a:srgbClr val="0A3C6E"/>
                          </a:solidFill>
                          <a:effectLst/>
                          <a:latin typeface="Calibri" panose="020F0502020204030204" pitchFamily="34" charset="0"/>
                        </a:rPr>
                        <a:t> </a:t>
                      </a:r>
                    </a:p>
                  </a:txBody>
                  <a:tcPr marL="9525" marR="9525" marT="9525"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F99D6"/>
                    </a:solidFill>
                  </a:tcPr>
                </a:tc>
                <a:tc>
                  <a:txBody>
                    <a:bodyPr/>
                    <a:lstStyle/>
                    <a:p>
                      <a:pPr algn="ctr" fontAlgn="ctr"/>
                      <a:r>
                        <a:rPr lang="en-US" sz="1100" b="0" i="0" u="none" strike="noStrike">
                          <a:solidFill>
                            <a:srgbClr val="0A3C6E"/>
                          </a:solidFill>
                          <a:effectLst/>
                          <a:latin typeface="Calibri" panose="020F0502020204030204" pitchFamily="34" charset="0"/>
                        </a:rPr>
                        <a:t> </a:t>
                      </a:r>
                    </a:p>
                  </a:txBody>
                  <a:tcPr marL="9525" marR="9525" marT="9525"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F99D6"/>
                    </a:solidFill>
                  </a:tcPr>
                </a:tc>
                <a:tc gridSpan="2">
                  <a:txBody>
                    <a:bodyPr/>
                    <a:lstStyle/>
                    <a:p>
                      <a:pPr algn="ctr" fontAlgn="ctr"/>
                      <a:r>
                        <a:rPr lang="en-US" sz="1100" b="0" i="0" u="none" strike="noStrike">
                          <a:solidFill>
                            <a:srgbClr val="0A3C6E"/>
                          </a:solidFill>
                          <a:effectLst/>
                          <a:latin typeface="Calibri" panose="020F0502020204030204" pitchFamily="34" charset="0"/>
                        </a:rPr>
                        <a:t>Modeling</a:t>
                      </a:r>
                    </a:p>
                  </a:txBody>
                  <a:tcPr marL="9525" marR="9525" marT="9525"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3901D"/>
                    </a:solidFill>
                  </a:tcPr>
                </a:tc>
                <a:tc hMerge="1">
                  <a:txBody>
                    <a:bodyPr/>
                    <a:lstStyle/>
                    <a:p>
                      <a:endParaRPr lang="en-US"/>
                    </a:p>
                  </a:txBody>
                  <a:tcPr/>
                </a:tc>
                <a:tc>
                  <a:txBody>
                    <a:bodyPr/>
                    <a:lstStyle/>
                    <a:p>
                      <a:pPr algn="ctr" fontAlgn="ctr"/>
                      <a:r>
                        <a:rPr lang="en-US" sz="1100" b="0" i="0" u="none" strike="noStrike">
                          <a:solidFill>
                            <a:srgbClr val="0A3C6E"/>
                          </a:solidFill>
                          <a:effectLst/>
                          <a:latin typeface="Calibri" panose="020F0502020204030204" pitchFamily="34" charset="0"/>
                        </a:rPr>
                        <a:t> </a:t>
                      </a:r>
                    </a:p>
                  </a:txBody>
                  <a:tcPr marL="9525" marR="9525" marT="9525"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F99D6"/>
                    </a:solidFill>
                  </a:tcPr>
                </a:tc>
                <a:tc gridSpan="3">
                  <a:txBody>
                    <a:bodyPr/>
                    <a:lstStyle/>
                    <a:p>
                      <a:pPr algn="ctr" fontAlgn="ctr"/>
                      <a:r>
                        <a:rPr lang="en-US" sz="1100" b="0" i="0" u="none" strike="noStrike">
                          <a:solidFill>
                            <a:srgbClr val="0A3C6E"/>
                          </a:solidFill>
                          <a:effectLst/>
                          <a:latin typeface="Calibri" panose="020F0502020204030204" pitchFamily="34" charset="0"/>
                        </a:rPr>
                        <a:t>PC</a:t>
                      </a:r>
                    </a:p>
                  </a:txBody>
                  <a:tcPr marL="9525" marR="9525" marT="9525"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0C342"/>
                    </a:solidFill>
                  </a:tcPr>
                </a:tc>
                <a:tc hMerge="1">
                  <a:txBody>
                    <a:bodyPr/>
                    <a:lstStyle/>
                    <a:p>
                      <a:endParaRPr lang="en-US"/>
                    </a:p>
                  </a:txBody>
                  <a:tcPr/>
                </a:tc>
                <a:tc hMerge="1">
                  <a:txBody>
                    <a:bodyPr/>
                    <a:lstStyle/>
                    <a:p>
                      <a:endParaRPr lang="en-US"/>
                    </a:p>
                  </a:txBody>
                  <a:tcPr/>
                </a:tc>
                <a:tc>
                  <a:txBody>
                    <a:bodyPr/>
                    <a:lstStyle/>
                    <a:p>
                      <a:pPr algn="ctr" fontAlgn="ctr"/>
                      <a:r>
                        <a:rPr lang="en-US" sz="1100" b="0" i="0" u="none" strike="noStrike">
                          <a:solidFill>
                            <a:srgbClr val="0A3C6E"/>
                          </a:solidFill>
                          <a:effectLst/>
                          <a:latin typeface="Calibri" panose="020F0502020204030204" pitchFamily="34" charset="0"/>
                        </a:rPr>
                        <a:t> </a:t>
                      </a:r>
                    </a:p>
                  </a:txBody>
                  <a:tcPr marL="9525" marR="9525" marT="9525"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F99D6"/>
                    </a:solidFill>
                  </a:tcPr>
                </a:tc>
                <a:tc>
                  <a:txBody>
                    <a:bodyPr/>
                    <a:lstStyle/>
                    <a:p>
                      <a:pPr algn="ctr" fontAlgn="ctr"/>
                      <a:r>
                        <a:rPr lang="en-US" sz="1100" b="0" i="0" u="none" strike="noStrike">
                          <a:solidFill>
                            <a:srgbClr val="0A3C6E"/>
                          </a:solidFill>
                          <a:effectLst/>
                          <a:latin typeface="Calibri" panose="020F0502020204030204" pitchFamily="34" charset="0"/>
                        </a:rPr>
                        <a:t> </a:t>
                      </a:r>
                    </a:p>
                  </a:txBody>
                  <a:tcPr marL="9525" marR="9525" marT="9525"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F99D6"/>
                    </a:solidFill>
                  </a:tcPr>
                </a:tc>
                <a:tc>
                  <a:txBody>
                    <a:bodyPr/>
                    <a:lstStyle/>
                    <a:p>
                      <a:pPr algn="ctr" fontAlgn="ctr"/>
                      <a:r>
                        <a:rPr lang="en-US" sz="1100" b="0" i="0" u="none" strike="noStrike">
                          <a:solidFill>
                            <a:srgbClr val="0A3C6E"/>
                          </a:solidFill>
                          <a:effectLst/>
                          <a:latin typeface="Calibri" panose="020F0502020204030204" pitchFamily="34" charset="0"/>
                        </a:rPr>
                        <a:t>BOD</a:t>
                      </a:r>
                    </a:p>
                  </a:txBody>
                  <a:tcPr marL="9525" marR="9525" marT="9525"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D600"/>
                    </a:solidFill>
                  </a:tcPr>
                </a:tc>
                <a:extLst>
                  <a:ext uri="{0D108BD9-81ED-4DB2-BD59-A6C34878D82A}">
                    <a16:rowId xmlns:a16="http://schemas.microsoft.com/office/drawing/2014/main" val="2207187882"/>
                  </a:ext>
                </a:extLst>
              </a:tr>
              <a:tr h="519543">
                <a:tc>
                  <a:txBody>
                    <a:bodyPr/>
                    <a:lstStyle/>
                    <a:p>
                      <a:pPr algn="l" fontAlgn="ctr"/>
                      <a:r>
                        <a:rPr lang="en-US" sz="1300" b="1" i="0" u="none" strike="noStrike">
                          <a:solidFill>
                            <a:srgbClr val="0A3C6E"/>
                          </a:solidFill>
                          <a:effectLst/>
                          <a:latin typeface="Calibri" panose="020F0502020204030204" pitchFamily="34" charset="0"/>
                        </a:rPr>
                        <a:t>VCA Distribution</a:t>
                      </a:r>
                    </a:p>
                  </a:txBody>
                  <a:tcPr marL="9525" marR="9525" marT="9525" marB="0" anchor="ctr">
                    <a:lnL>
                      <a:noFill/>
                    </a:lnL>
                    <a:lnR>
                      <a:noFill/>
                    </a:lnR>
                    <a:lnT w="6350" cap="flat" cmpd="sng" algn="ctr">
                      <a:solidFill>
                        <a:srgbClr val="0A3C6E"/>
                      </a:solidFill>
                      <a:prstDash val="solid"/>
                      <a:round/>
                      <a:headEnd type="none" w="med" len="med"/>
                      <a:tailEnd type="none" w="med" len="med"/>
                    </a:lnT>
                    <a:lnB w="6350" cap="flat" cmpd="sng" algn="ctr">
                      <a:solidFill>
                        <a:srgbClr val="0A3C6E"/>
                      </a:solidFill>
                      <a:prstDash val="solid"/>
                      <a:round/>
                      <a:headEnd type="none" w="med" len="med"/>
                      <a:tailEnd type="none" w="med" len="med"/>
                    </a:lnB>
                  </a:tcPr>
                </a:tc>
                <a:tc>
                  <a:txBody>
                    <a:bodyPr/>
                    <a:lstStyle/>
                    <a:p>
                      <a:pPr algn="ctr" fontAlgn="ctr"/>
                      <a:r>
                        <a:rPr lang="en-US" sz="1100" b="0" i="0" u="none" strike="noStrike">
                          <a:solidFill>
                            <a:srgbClr val="0A3C6E"/>
                          </a:solidFill>
                          <a:effectLst/>
                          <a:latin typeface="Calibri" panose="020F0502020204030204" pitchFamily="34" charset="0"/>
                        </a:rPr>
                        <a:t> </a:t>
                      </a:r>
                    </a:p>
                  </a:txBody>
                  <a:tcPr marL="9525" marR="9525" marT="9525"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F99D6"/>
                    </a:solidFill>
                  </a:tcPr>
                </a:tc>
                <a:tc>
                  <a:txBody>
                    <a:bodyPr/>
                    <a:lstStyle/>
                    <a:p>
                      <a:pPr algn="ctr" fontAlgn="ctr"/>
                      <a:r>
                        <a:rPr lang="en-US" sz="1100" b="0" i="0" u="none" strike="noStrike">
                          <a:solidFill>
                            <a:srgbClr val="0A3C6E"/>
                          </a:solidFill>
                          <a:effectLst/>
                          <a:latin typeface="Calibri" panose="020F0502020204030204" pitchFamily="34" charset="0"/>
                        </a:rPr>
                        <a:t> </a:t>
                      </a:r>
                    </a:p>
                  </a:txBody>
                  <a:tcPr marL="9525" marR="9525" marT="9525"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F99D6"/>
                    </a:solidFill>
                  </a:tcPr>
                </a:tc>
                <a:tc>
                  <a:txBody>
                    <a:bodyPr/>
                    <a:lstStyle/>
                    <a:p>
                      <a:pPr algn="ctr" fontAlgn="ctr"/>
                      <a:r>
                        <a:rPr lang="en-US" sz="1100" b="0" i="0" u="none" strike="noStrike">
                          <a:solidFill>
                            <a:srgbClr val="0A3C6E"/>
                          </a:solidFill>
                          <a:effectLst/>
                          <a:latin typeface="Calibri" panose="020F0502020204030204" pitchFamily="34" charset="0"/>
                        </a:rPr>
                        <a:t> </a:t>
                      </a:r>
                    </a:p>
                  </a:txBody>
                  <a:tcPr marL="9525" marR="9525" marT="9525"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F99D6"/>
                    </a:solidFill>
                  </a:tcPr>
                </a:tc>
                <a:tc>
                  <a:txBody>
                    <a:bodyPr/>
                    <a:lstStyle/>
                    <a:p>
                      <a:pPr algn="l" fontAlgn="ctr"/>
                      <a:r>
                        <a:rPr lang="en-US" sz="1100" b="0" i="0" u="none" strike="noStrike">
                          <a:solidFill>
                            <a:srgbClr val="0A3C6E"/>
                          </a:solidFill>
                          <a:effectLst/>
                          <a:latin typeface="Calibri" panose="020F0502020204030204" pitchFamily="34" charset="0"/>
                        </a:rPr>
                        <a:t> </a:t>
                      </a:r>
                    </a:p>
                  </a:txBody>
                  <a:tcPr marL="9525" marR="9525" marT="9525"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F99D6"/>
                    </a:solidFill>
                  </a:tcPr>
                </a:tc>
                <a:tc>
                  <a:txBody>
                    <a:bodyPr/>
                    <a:lstStyle/>
                    <a:p>
                      <a:pPr algn="l" fontAlgn="ctr"/>
                      <a:r>
                        <a:rPr lang="en-US" sz="1100" b="0" i="0" u="none" strike="noStrike">
                          <a:solidFill>
                            <a:srgbClr val="0A3C6E"/>
                          </a:solidFill>
                          <a:effectLst/>
                          <a:latin typeface="Calibri" panose="020F0502020204030204" pitchFamily="34" charset="0"/>
                        </a:rPr>
                        <a:t> </a:t>
                      </a:r>
                    </a:p>
                  </a:txBody>
                  <a:tcPr marL="9525" marR="9525" marT="9525"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F99D6"/>
                    </a:solidFill>
                  </a:tcPr>
                </a:tc>
                <a:tc>
                  <a:txBody>
                    <a:bodyPr/>
                    <a:lstStyle/>
                    <a:p>
                      <a:pPr algn="ctr" fontAlgn="ctr"/>
                      <a:r>
                        <a:rPr lang="en-US" sz="1100" b="0" i="0" u="none" strike="noStrike">
                          <a:solidFill>
                            <a:srgbClr val="0A3C6E"/>
                          </a:solidFill>
                          <a:effectLst/>
                          <a:latin typeface="Calibri" panose="020F0502020204030204" pitchFamily="34" charset="0"/>
                        </a:rPr>
                        <a:t> </a:t>
                      </a:r>
                    </a:p>
                  </a:txBody>
                  <a:tcPr marL="9525" marR="9525" marT="9525"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F99D6"/>
                    </a:solidFill>
                  </a:tcPr>
                </a:tc>
                <a:tc gridSpan="3">
                  <a:txBody>
                    <a:bodyPr/>
                    <a:lstStyle/>
                    <a:p>
                      <a:pPr algn="ctr" fontAlgn="ctr"/>
                      <a:r>
                        <a:rPr lang="en-US" sz="1100" b="0" i="0" u="none" strike="noStrike">
                          <a:solidFill>
                            <a:srgbClr val="0A3C6E"/>
                          </a:solidFill>
                          <a:effectLst/>
                          <a:latin typeface="Calibri" panose="020F0502020204030204" pitchFamily="34" charset="0"/>
                        </a:rPr>
                        <a:t>PC</a:t>
                      </a:r>
                    </a:p>
                  </a:txBody>
                  <a:tcPr marL="9525" marR="9525" marT="9525"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0C342"/>
                    </a:solidFill>
                  </a:tcPr>
                </a:tc>
                <a:tc hMerge="1">
                  <a:txBody>
                    <a:bodyPr/>
                    <a:lstStyle/>
                    <a:p>
                      <a:endParaRPr lang="en-US"/>
                    </a:p>
                  </a:txBody>
                  <a:tcPr/>
                </a:tc>
                <a:tc hMerge="1">
                  <a:txBody>
                    <a:bodyPr/>
                    <a:lstStyle/>
                    <a:p>
                      <a:endParaRPr lang="en-US"/>
                    </a:p>
                  </a:txBody>
                  <a:tcPr/>
                </a:tc>
                <a:tc>
                  <a:txBody>
                    <a:bodyPr/>
                    <a:lstStyle/>
                    <a:p>
                      <a:pPr algn="ctr" fontAlgn="ctr"/>
                      <a:r>
                        <a:rPr lang="en-US" sz="1100" b="0" i="0" u="none" strike="noStrike">
                          <a:solidFill>
                            <a:srgbClr val="0A3C6E"/>
                          </a:solidFill>
                          <a:effectLst/>
                          <a:latin typeface="Calibri" panose="020F0502020204030204" pitchFamily="34" charset="0"/>
                        </a:rPr>
                        <a:t> </a:t>
                      </a:r>
                    </a:p>
                  </a:txBody>
                  <a:tcPr marL="9525" marR="9525" marT="9525"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F99D6"/>
                    </a:solidFill>
                  </a:tcPr>
                </a:tc>
                <a:tc>
                  <a:txBody>
                    <a:bodyPr/>
                    <a:lstStyle/>
                    <a:p>
                      <a:pPr algn="ctr" fontAlgn="ctr"/>
                      <a:r>
                        <a:rPr lang="en-US" sz="1100" b="0" i="0" u="none" strike="noStrike">
                          <a:solidFill>
                            <a:srgbClr val="0A3C6E"/>
                          </a:solidFill>
                          <a:effectLst/>
                          <a:latin typeface="Calibri" panose="020F0502020204030204" pitchFamily="34" charset="0"/>
                        </a:rPr>
                        <a:t> </a:t>
                      </a:r>
                    </a:p>
                  </a:txBody>
                  <a:tcPr marL="9525" marR="9525" marT="9525"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F99D6"/>
                    </a:solidFill>
                  </a:tcPr>
                </a:tc>
                <a:tc>
                  <a:txBody>
                    <a:bodyPr/>
                    <a:lstStyle/>
                    <a:p>
                      <a:pPr algn="ctr" fontAlgn="ctr"/>
                      <a:r>
                        <a:rPr lang="en-US" sz="1100" b="0" i="0" u="none" strike="noStrike">
                          <a:solidFill>
                            <a:srgbClr val="0A3C6E"/>
                          </a:solidFill>
                          <a:effectLst/>
                          <a:latin typeface="Calibri" panose="020F0502020204030204" pitchFamily="34" charset="0"/>
                        </a:rPr>
                        <a:t>BOD</a:t>
                      </a:r>
                    </a:p>
                  </a:txBody>
                  <a:tcPr marL="9525" marR="9525" marT="9525"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D600"/>
                    </a:solidFill>
                  </a:tcPr>
                </a:tc>
                <a:extLst>
                  <a:ext uri="{0D108BD9-81ED-4DB2-BD59-A6C34878D82A}">
                    <a16:rowId xmlns:a16="http://schemas.microsoft.com/office/drawing/2014/main" val="1373083354"/>
                  </a:ext>
                </a:extLst>
              </a:tr>
              <a:tr h="266107">
                <a:tc>
                  <a:txBody>
                    <a:bodyPr/>
                    <a:lstStyle/>
                    <a:p>
                      <a:pPr algn="l" fontAlgn="b"/>
                      <a:endParaRPr lang="en-US" sz="1100" b="1" i="0" u="none" strike="noStrike">
                        <a:solidFill>
                          <a:srgbClr val="0A3C6E"/>
                        </a:solidFill>
                        <a:effectLst/>
                        <a:latin typeface="Calibri" panose="020F0502020204030204" pitchFamily="34" charset="0"/>
                      </a:endParaRPr>
                    </a:p>
                  </a:txBody>
                  <a:tcPr marL="9525" marR="9525" marT="9525" marB="0" anchor="b">
                    <a:lnL>
                      <a:noFill/>
                    </a:lnL>
                    <a:lnR>
                      <a:noFill/>
                    </a:lnR>
                    <a:lnT w="6350" cap="flat" cmpd="sng" algn="ctr">
                      <a:solidFill>
                        <a:srgbClr val="0A3C6E"/>
                      </a:solidFill>
                      <a:prstDash val="solid"/>
                      <a:round/>
                      <a:headEnd type="none" w="med" len="med"/>
                      <a:tailEnd type="none" w="med" len="med"/>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w="19050" cap="flat" cmpd="sng" algn="ctr">
                      <a:solidFill>
                        <a:srgbClr val="FFFFFF"/>
                      </a:solidFill>
                      <a:prstDash val="solid"/>
                      <a:round/>
                      <a:headEnd type="none" w="med" len="med"/>
                      <a:tailEnd type="none" w="med" len="med"/>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w="19050" cap="flat" cmpd="sng" algn="ctr">
                      <a:solidFill>
                        <a:srgbClr val="FFFFFF"/>
                      </a:solidFill>
                      <a:prstDash val="solid"/>
                      <a:round/>
                      <a:headEnd type="none" w="med" len="med"/>
                      <a:tailEnd type="none" w="med" len="med"/>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w="19050" cap="flat" cmpd="sng" algn="ctr">
                      <a:solidFill>
                        <a:srgbClr val="FFFFFF"/>
                      </a:solidFill>
                      <a:prstDash val="solid"/>
                      <a:round/>
                      <a:headEnd type="none" w="med" len="med"/>
                      <a:tailEnd type="none" w="med" len="med"/>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w="19050" cap="flat" cmpd="sng" algn="ctr">
                      <a:solidFill>
                        <a:srgbClr val="FFFFFF"/>
                      </a:solidFill>
                      <a:prstDash val="solid"/>
                      <a:round/>
                      <a:headEnd type="none" w="med" len="med"/>
                      <a:tailEnd type="none" w="med" len="med"/>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w="19050" cap="flat" cmpd="sng" algn="ctr">
                      <a:solidFill>
                        <a:srgbClr val="FFFFFF"/>
                      </a:solidFill>
                      <a:prstDash val="solid"/>
                      <a:round/>
                      <a:headEnd type="none" w="med" len="med"/>
                      <a:tailEnd type="none" w="med" len="med"/>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w="19050" cap="flat" cmpd="sng" algn="ctr">
                      <a:solidFill>
                        <a:srgbClr val="FFFFFF"/>
                      </a:solidFill>
                      <a:prstDash val="solid"/>
                      <a:round/>
                      <a:headEnd type="none" w="med" len="med"/>
                      <a:tailEnd type="none" w="med" len="med"/>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w="19050" cap="flat" cmpd="sng" algn="ctr">
                      <a:solidFill>
                        <a:srgbClr val="FFFFFF"/>
                      </a:solidFill>
                      <a:prstDash val="solid"/>
                      <a:round/>
                      <a:headEnd type="none" w="med" len="med"/>
                      <a:tailEnd type="none" w="med" len="med"/>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w="19050" cap="flat" cmpd="sng" algn="ctr">
                      <a:solidFill>
                        <a:srgbClr val="FFFFFF"/>
                      </a:solidFill>
                      <a:prstDash val="solid"/>
                      <a:round/>
                      <a:headEnd type="none" w="med" len="med"/>
                      <a:tailEnd type="none" w="med" len="med"/>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w="19050" cap="flat" cmpd="sng" algn="ctr">
                      <a:solidFill>
                        <a:srgbClr val="FFFFFF"/>
                      </a:solidFill>
                      <a:prstDash val="solid"/>
                      <a:round/>
                      <a:headEnd type="none" w="med" len="med"/>
                      <a:tailEnd type="none" w="med" len="med"/>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w="19050" cap="flat" cmpd="sng" algn="ctr">
                      <a:solidFill>
                        <a:srgbClr val="FFFFFF"/>
                      </a:solidFill>
                      <a:prstDash val="solid"/>
                      <a:round/>
                      <a:headEnd type="none" w="med" len="med"/>
                      <a:tailEnd type="none" w="med" len="med"/>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w="19050" cap="flat" cmpd="sng" algn="ctr">
                      <a:solidFill>
                        <a:srgbClr val="FFFFFF"/>
                      </a:solidFill>
                      <a:prstDash val="solid"/>
                      <a:round/>
                      <a:headEnd type="none" w="med" len="med"/>
                      <a:tailEnd type="none" w="med" len="med"/>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w="1905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2889206736"/>
                  </a:ext>
                </a:extLst>
              </a:tr>
              <a:tr h="253436">
                <a:tc>
                  <a:txBody>
                    <a:bodyPr/>
                    <a:lstStyle/>
                    <a:p>
                      <a:pPr algn="l" fontAlgn="b"/>
                      <a:r>
                        <a:rPr lang="en-US" sz="1100" b="0" i="0" u="none" strike="noStrike">
                          <a:solidFill>
                            <a:srgbClr val="0A3C6E"/>
                          </a:solidFill>
                          <a:effectLst/>
                          <a:latin typeface="Calibri" panose="020F0502020204030204" pitchFamily="34" charset="0"/>
                        </a:rPr>
                        <a:t>Develop</a:t>
                      </a:r>
                    </a:p>
                  </a:txBody>
                  <a:tcPr marL="9525" marR="9525" marT="9525" marB="0" anchor="b">
                    <a:lnL>
                      <a:noFill/>
                    </a:lnL>
                    <a:lnR>
                      <a:noFill/>
                    </a:lnR>
                    <a:lnT>
                      <a:noFill/>
                    </a:lnT>
                    <a:lnB>
                      <a:noFill/>
                    </a:lnB>
                    <a:solidFill>
                      <a:srgbClr val="0F99D6"/>
                    </a:solidFill>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758205660"/>
                  </a:ext>
                </a:extLst>
              </a:tr>
              <a:tr h="253436">
                <a:tc>
                  <a:txBody>
                    <a:bodyPr/>
                    <a:lstStyle/>
                    <a:p>
                      <a:pPr algn="l" fontAlgn="b"/>
                      <a:r>
                        <a:rPr lang="en-US" sz="1100" b="0" i="0" u="none" strike="noStrike">
                          <a:solidFill>
                            <a:srgbClr val="0A3C6E"/>
                          </a:solidFill>
                          <a:effectLst/>
                          <a:latin typeface="Calibri" panose="020F0502020204030204" pitchFamily="34" charset="0"/>
                        </a:rPr>
                        <a:t>SRTR Modeling</a:t>
                      </a:r>
                    </a:p>
                  </a:txBody>
                  <a:tcPr marL="9525" marR="9525" marT="9525" marB="0" anchor="b">
                    <a:lnL>
                      <a:noFill/>
                    </a:lnL>
                    <a:lnR>
                      <a:noFill/>
                    </a:lnR>
                    <a:lnT>
                      <a:noFill/>
                    </a:lnT>
                    <a:lnB>
                      <a:noFill/>
                    </a:lnB>
                    <a:solidFill>
                      <a:srgbClr val="F3901D"/>
                    </a:solidFill>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9083612"/>
                  </a:ext>
                </a:extLst>
              </a:tr>
              <a:tr h="253436">
                <a:tc>
                  <a:txBody>
                    <a:bodyPr/>
                    <a:lstStyle/>
                    <a:p>
                      <a:pPr algn="l" fontAlgn="b"/>
                      <a:r>
                        <a:rPr lang="en-US" sz="1100" b="0" i="0" u="none" strike="noStrike">
                          <a:solidFill>
                            <a:srgbClr val="0A3C6E"/>
                          </a:solidFill>
                          <a:effectLst/>
                          <a:latin typeface="Calibri" panose="020F0502020204030204" pitchFamily="34" charset="0"/>
                        </a:rPr>
                        <a:t>Public Comment</a:t>
                      </a:r>
                    </a:p>
                  </a:txBody>
                  <a:tcPr marL="9525" marR="9525" marT="9525" marB="0" anchor="b">
                    <a:lnL>
                      <a:noFill/>
                    </a:lnL>
                    <a:lnR>
                      <a:noFill/>
                    </a:lnR>
                    <a:lnT>
                      <a:noFill/>
                    </a:lnT>
                    <a:lnB>
                      <a:noFill/>
                    </a:lnB>
                    <a:solidFill>
                      <a:srgbClr val="80C342"/>
                    </a:solidFill>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595700440"/>
                  </a:ext>
                </a:extLst>
              </a:tr>
              <a:tr h="253436">
                <a:tc>
                  <a:txBody>
                    <a:bodyPr/>
                    <a:lstStyle/>
                    <a:p>
                      <a:pPr algn="l" fontAlgn="b"/>
                      <a:r>
                        <a:rPr lang="en-US" sz="1100" b="0" i="0" u="none" strike="noStrike">
                          <a:solidFill>
                            <a:srgbClr val="0A3C6E"/>
                          </a:solidFill>
                          <a:effectLst/>
                          <a:latin typeface="Calibri" panose="020F0502020204030204" pitchFamily="34" charset="0"/>
                        </a:rPr>
                        <a:t>Board</a:t>
                      </a:r>
                    </a:p>
                  </a:txBody>
                  <a:tcPr marL="9525" marR="9525" marT="9525" marB="0" anchor="b">
                    <a:lnL>
                      <a:noFill/>
                    </a:lnL>
                    <a:lnR>
                      <a:noFill/>
                    </a:lnR>
                    <a:lnT>
                      <a:noFill/>
                    </a:lnT>
                    <a:lnB>
                      <a:noFill/>
                    </a:lnB>
                    <a:solidFill>
                      <a:srgbClr val="FFD600"/>
                    </a:solidFill>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A3C6E"/>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A3C6E"/>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086196144"/>
                  </a:ext>
                </a:extLst>
              </a:tr>
            </a:tbl>
          </a:graphicData>
        </a:graphic>
      </p:graphicFrame>
    </p:spTree>
    <p:extLst>
      <p:ext uri="{BB962C8B-B14F-4D97-AF65-F5344CB8AC3E}">
        <p14:creationId xmlns:p14="http://schemas.microsoft.com/office/powerpoint/2010/main" val="1946568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76479" y="1293622"/>
            <a:ext cx="6663705" cy="5651784"/>
          </a:xfrm>
        </p:spPr>
        <p:txBody>
          <a:bodyPr/>
          <a:lstStyle/>
          <a:p>
            <a:r>
              <a:rPr lang="en-US" sz="3200" dirty="0"/>
              <a:t>Public Comment</a:t>
            </a:r>
          </a:p>
          <a:p>
            <a:pPr lvl="1"/>
            <a:r>
              <a:rPr lang="en-US" sz="2400" dirty="0"/>
              <a:t>“don’t take away committees, expand tools for communication and engagement”</a:t>
            </a:r>
          </a:p>
          <a:p>
            <a:r>
              <a:rPr lang="en-US" sz="3200" dirty="0"/>
              <a:t>Limited proof of concept </a:t>
            </a:r>
          </a:p>
          <a:p>
            <a:pPr lvl="1"/>
            <a:r>
              <a:rPr lang="en-US" sz="2400" dirty="0"/>
              <a:t>2 committees (PAC, TCC)</a:t>
            </a:r>
          </a:p>
          <a:p>
            <a:pPr lvl="1"/>
            <a:r>
              <a:rPr lang="en-US" sz="2400" dirty="0"/>
              <a:t>Testing structure, tools</a:t>
            </a:r>
          </a:p>
          <a:p>
            <a:pPr lvl="1"/>
            <a:r>
              <a:rPr lang="en-US" sz="2400" dirty="0"/>
              <a:t>July 1 - December 30</a:t>
            </a:r>
          </a:p>
          <a:p>
            <a:pPr lvl="1"/>
            <a:r>
              <a:rPr lang="en-US" sz="2400" dirty="0"/>
              <a:t>Evaluate and recommend future proofs of concept</a:t>
            </a:r>
          </a:p>
          <a:p>
            <a:pPr lvl="1"/>
            <a:endParaRPr lang="en-US" sz="2400" dirty="0"/>
          </a:p>
        </p:txBody>
      </p:sp>
      <p:sp>
        <p:nvSpPr>
          <p:cNvPr id="6" name="Title 5"/>
          <p:cNvSpPr>
            <a:spLocks noGrp="1"/>
          </p:cNvSpPr>
          <p:nvPr>
            <p:ph type="title"/>
          </p:nvPr>
        </p:nvSpPr>
        <p:spPr/>
        <p:txBody>
          <a:bodyPr/>
          <a:lstStyle/>
          <a:p>
            <a:r>
              <a:rPr lang="en-US"/>
              <a:t>Constituent Councils</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6</a:t>
            </a:fld>
            <a:endParaRPr lang="en-US" dirty="0"/>
          </a:p>
        </p:txBody>
      </p:sp>
      <p:pic>
        <p:nvPicPr>
          <p:cNvPr id="5" name="Content Placeholder 4"/>
          <p:cNvPicPr>
            <a:picLocks noGrp="1" noChangeAspect="1"/>
          </p:cNvPicPr>
          <p:nvPr/>
        </p:nvPicPr>
        <p:blipFill>
          <a:blip r:embed="rId3"/>
          <a:stretch>
            <a:fillRect/>
          </a:stretch>
        </p:blipFill>
        <p:spPr>
          <a:xfrm>
            <a:off x="113826" y="931970"/>
            <a:ext cx="5180619" cy="5128553"/>
          </a:xfrm>
          <a:prstGeom prst="rect">
            <a:avLst/>
          </a:prstGeom>
        </p:spPr>
      </p:pic>
    </p:spTree>
    <p:extLst>
      <p:ext uri="{BB962C8B-B14F-4D97-AF65-F5344CB8AC3E}">
        <p14:creationId xmlns:p14="http://schemas.microsoft.com/office/powerpoint/2010/main" val="87359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603750" y="4563036"/>
            <a:ext cx="11076516" cy="1619250"/>
          </a:xfrm>
        </p:spPr>
        <p:txBody>
          <a:bodyPr/>
          <a:lstStyle/>
          <a:p>
            <a:r>
              <a:rPr lang="en-US" dirty="0"/>
              <a:t>Brought to you by the MPSC</a:t>
            </a:r>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4"/>
          </p:nvPr>
        </p:nvSpPr>
        <p:spPr/>
        <p:txBody>
          <a:bodyPr/>
          <a:lstStyle/>
          <a:p>
            <a:fld id="{AFEF8753-48E3-DC43-B5AB-733E5321FD2E}" type="slidenum">
              <a:rPr lang="en-US" smtClean="0"/>
              <a:pPr/>
              <a:t>7</a:t>
            </a:fld>
            <a:endParaRPr lang="en-US" dirty="0"/>
          </a:p>
        </p:txBody>
      </p:sp>
      <p:pic>
        <p:nvPicPr>
          <p:cNvPr id="3" name="Picture 2"/>
          <p:cNvPicPr>
            <a:picLocks noChangeAspect="1"/>
          </p:cNvPicPr>
          <p:nvPr/>
        </p:nvPicPr>
        <p:blipFill>
          <a:blip r:embed="rId3"/>
          <a:stretch>
            <a:fillRect/>
          </a:stretch>
        </p:blipFill>
        <p:spPr>
          <a:xfrm>
            <a:off x="3398249" y="1025979"/>
            <a:ext cx="5176494" cy="3758931"/>
          </a:xfrm>
          <a:prstGeom prst="rect">
            <a:avLst/>
          </a:prstGeom>
        </p:spPr>
      </p:pic>
    </p:spTree>
    <p:extLst>
      <p:ext uri="{BB962C8B-B14F-4D97-AF65-F5344CB8AC3E}">
        <p14:creationId xmlns:p14="http://schemas.microsoft.com/office/powerpoint/2010/main" val="3999285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511794318"/>
              </p:ext>
            </p:extLst>
          </p:nvPr>
        </p:nvGraphicFramePr>
        <p:xfrm>
          <a:off x="385763" y="1349375"/>
          <a:ext cx="11486174" cy="5020747"/>
        </p:xfrm>
        <a:graphic>
          <a:graphicData uri="http://schemas.openxmlformats.org/drawingml/2006/table">
            <a:tbl>
              <a:tblPr>
                <a:tableStyleId>{5C22544A-7EE6-4342-B048-85BDC9FD1C3A}</a:tableStyleId>
              </a:tblPr>
              <a:tblGrid>
                <a:gridCol w="6211901">
                  <a:extLst>
                    <a:ext uri="{9D8B030D-6E8A-4147-A177-3AD203B41FA5}">
                      <a16:colId xmlns:a16="http://schemas.microsoft.com/office/drawing/2014/main" val="2936354462"/>
                    </a:ext>
                  </a:extLst>
                </a:gridCol>
                <a:gridCol w="5274273">
                  <a:extLst>
                    <a:ext uri="{9D8B030D-6E8A-4147-A177-3AD203B41FA5}">
                      <a16:colId xmlns:a16="http://schemas.microsoft.com/office/drawing/2014/main" val="699033208"/>
                    </a:ext>
                  </a:extLst>
                </a:gridCol>
              </a:tblGrid>
              <a:tr h="812204">
                <a:tc>
                  <a:txBody>
                    <a:bodyPr/>
                    <a:lstStyle/>
                    <a:p>
                      <a:pPr algn="l" fontAlgn="b"/>
                      <a:r>
                        <a:rPr lang="en-US" sz="2400" b="1" i="1" u="none" strike="noStrike" dirty="0">
                          <a:effectLst/>
                        </a:rPr>
                        <a:t>Reporting late-breaking donor test results  </a:t>
                      </a:r>
                      <a:r>
                        <a:rPr lang="en-US" sz="2400" u="none" strike="noStrike" dirty="0">
                          <a:effectLst/>
                        </a:rPr>
                        <a:t>(15.4.A)</a:t>
                      </a:r>
                      <a:endParaRPr lang="en-US" sz="2400" b="0" i="0" u="none" strike="noStrike" dirty="0">
                        <a:solidFill>
                          <a:srgbClr val="000000"/>
                        </a:solidFill>
                        <a:effectLst/>
                        <a:latin typeface="Calibri" panose="020F0502020204030204" pitchFamily="34" charset="0"/>
                      </a:endParaRPr>
                    </a:p>
                  </a:txBody>
                  <a:tcPr marL="2349" marR="2349" marT="2349" marB="0" anchor="b">
                    <a:solidFill>
                      <a:schemeClr val="bg2">
                        <a:lumMod val="20000"/>
                        <a:lumOff val="80000"/>
                      </a:schemeClr>
                    </a:solidFill>
                  </a:tcPr>
                </a:tc>
                <a:tc>
                  <a:txBody>
                    <a:bodyPr/>
                    <a:lstStyle/>
                    <a:p>
                      <a:pPr algn="l" fontAlgn="b"/>
                      <a:r>
                        <a:rPr lang="en-US" sz="2400" u="none" strike="noStrike" dirty="0">
                          <a:effectLst/>
                        </a:rPr>
                        <a:t>PDF in </a:t>
                      </a:r>
                      <a:r>
                        <a:rPr lang="en-US" sz="2400" u="none" strike="noStrike" dirty="0">
                          <a:effectLst/>
                          <a:hlinkClick r:id="rId3"/>
                        </a:rPr>
                        <a:t>UNOS Connect</a:t>
                      </a:r>
                      <a:r>
                        <a:rPr lang="en-US" sz="2400" u="none" strike="noStrike" dirty="0">
                          <a:effectLst/>
                        </a:rPr>
                        <a:t>: "Reporting Patient Safety Events"</a:t>
                      </a:r>
                      <a:endParaRPr lang="en-US" sz="2400" b="0" i="0" u="none" strike="noStrike" dirty="0">
                        <a:solidFill>
                          <a:srgbClr val="000000"/>
                        </a:solidFill>
                        <a:effectLst/>
                        <a:latin typeface="Calibri" panose="020F0502020204030204" pitchFamily="34" charset="0"/>
                      </a:endParaRPr>
                    </a:p>
                  </a:txBody>
                  <a:tcPr marL="2349" marR="2349" marT="2349" marB="0" anchor="b">
                    <a:solidFill>
                      <a:schemeClr val="bg2">
                        <a:lumMod val="20000"/>
                        <a:lumOff val="80000"/>
                      </a:schemeClr>
                    </a:solidFill>
                  </a:tcPr>
                </a:tc>
                <a:extLst>
                  <a:ext uri="{0D108BD9-81ED-4DB2-BD59-A6C34878D82A}">
                    <a16:rowId xmlns:a16="http://schemas.microsoft.com/office/drawing/2014/main" val="1499489782"/>
                  </a:ext>
                </a:extLst>
              </a:tr>
              <a:tr h="962326">
                <a:tc>
                  <a:txBody>
                    <a:bodyPr/>
                    <a:lstStyle/>
                    <a:p>
                      <a:pPr algn="l" fontAlgn="b"/>
                      <a:r>
                        <a:rPr lang="en-US" sz="2400" b="1" i="1" u="none" strike="noStrike" dirty="0">
                          <a:effectLst/>
                        </a:rPr>
                        <a:t>Disease transmission and labelling  </a:t>
                      </a:r>
                    </a:p>
                    <a:p>
                      <a:pPr algn="l" fontAlgn="b"/>
                      <a:r>
                        <a:rPr lang="en-US" sz="2400" u="none" strike="noStrike" dirty="0">
                          <a:effectLst/>
                        </a:rPr>
                        <a:t>(15.4.A, 16.3.C,</a:t>
                      </a:r>
                      <a:r>
                        <a:rPr lang="en-US" sz="2400" u="none" strike="noStrike" baseline="0" dirty="0">
                          <a:effectLst/>
                        </a:rPr>
                        <a:t> 16.3.F, 16.5, 16.6.A)</a:t>
                      </a:r>
                      <a:endParaRPr lang="en-US" sz="2400" u="none" strike="noStrike" dirty="0">
                        <a:effectLst/>
                      </a:endParaRPr>
                    </a:p>
                  </a:txBody>
                  <a:tcPr marL="2349" marR="2349" marT="2349" marB="0" anchor="b">
                    <a:solidFill>
                      <a:schemeClr val="bg2">
                        <a:lumMod val="20000"/>
                        <a:lumOff val="80000"/>
                      </a:schemeClr>
                    </a:solidFill>
                  </a:tcPr>
                </a:tc>
                <a:tc>
                  <a:txBody>
                    <a:bodyPr/>
                    <a:lstStyle/>
                    <a:p>
                      <a:pPr algn="l" fontAlgn="b"/>
                      <a:r>
                        <a:rPr lang="en-US" sz="2400" u="none" strike="noStrike" dirty="0">
                          <a:effectLst/>
                        </a:rPr>
                        <a:t>Learning Series in </a:t>
                      </a:r>
                      <a:r>
                        <a:rPr lang="en-US" sz="2400" u="none" strike="noStrike" dirty="0">
                          <a:effectLst/>
                          <a:hlinkClick r:id="rId3"/>
                        </a:rPr>
                        <a:t>UNOS Connect</a:t>
                      </a:r>
                      <a:r>
                        <a:rPr lang="en-US" sz="2400" u="none" strike="noStrike" dirty="0">
                          <a:effectLst/>
                        </a:rPr>
                        <a:t>: PHS and Disease Transmission</a:t>
                      </a:r>
                      <a:endParaRPr lang="en-US" sz="2400" b="0" i="0" u="none" strike="noStrike" dirty="0">
                        <a:solidFill>
                          <a:srgbClr val="000000"/>
                        </a:solidFill>
                        <a:effectLst/>
                        <a:latin typeface="Calibri" panose="020F0502020204030204" pitchFamily="34" charset="0"/>
                      </a:endParaRPr>
                    </a:p>
                  </a:txBody>
                  <a:tcPr marL="2349" marR="2349" marT="2349" marB="0" anchor="b">
                    <a:solidFill>
                      <a:schemeClr val="bg2">
                        <a:lumMod val="20000"/>
                        <a:lumOff val="80000"/>
                      </a:schemeClr>
                    </a:solidFill>
                  </a:tcPr>
                </a:tc>
                <a:extLst>
                  <a:ext uri="{0D108BD9-81ED-4DB2-BD59-A6C34878D82A}">
                    <a16:rowId xmlns:a16="http://schemas.microsoft.com/office/drawing/2014/main" val="3516502989"/>
                  </a:ext>
                </a:extLst>
              </a:tr>
              <a:tr h="1621809">
                <a:tc>
                  <a:txBody>
                    <a:bodyPr/>
                    <a:lstStyle/>
                    <a:p>
                      <a:pPr algn="l" fontAlgn="b"/>
                      <a:r>
                        <a:rPr lang="en-US" sz="2400" b="1" i="1" u="none" strike="noStrike" dirty="0">
                          <a:effectLst/>
                        </a:rPr>
                        <a:t>Living donation:</a:t>
                      </a:r>
                      <a:r>
                        <a:rPr lang="en-US" sz="2400" b="1" i="1" u="none" strike="noStrike" baseline="0" dirty="0">
                          <a:effectLst/>
                        </a:rPr>
                        <a:t> evaluating donors, reporting living donor events </a:t>
                      </a:r>
                      <a:r>
                        <a:rPr lang="en-US" sz="2400" u="none" strike="noStrike" baseline="0" dirty="0">
                          <a:effectLst/>
                        </a:rPr>
                        <a:t>(</a:t>
                      </a:r>
                      <a:r>
                        <a:rPr lang="en-US" sz="2400" u="none" strike="noStrike" dirty="0">
                          <a:effectLst/>
                        </a:rPr>
                        <a:t>14.4.A, 18.6)</a:t>
                      </a:r>
                      <a:endParaRPr lang="en-US" sz="2400" b="0" i="0" u="none" strike="noStrike" dirty="0">
                        <a:solidFill>
                          <a:srgbClr val="000000"/>
                        </a:solidFill>
                        <a:effectLst/>
                        <a:latin typeface="Calibri" panose="020F0502020204030204" pitchFamily="34" charset="0"/>
                      </a:endParaRPr>
                    </a:p>
                  </a:txBody>
                  <a:tcPr marL="2349" marR="2349" marT="2349" marB="0" anchor="b">
                    <a:solidFill>
                      <a:schemeClr val="bg2">
                        <a:lumMod val="20000"/>
                        <a:lumOff val="80000"/>
                      </a:schemeClr>
                    </a:solidFill>
                  </a:tcPr>
                </a:tc>
                <a:tc>
                  <a:txBody>
                    <a:bodyPr/>
                    <a:lstStyle/>
                    <a:p>
                      <a:pPr algn="l" fontAlgn="b"/>
                      <a:r>
                        <a:rPr lang="en-US" sz="2400" u="none" strike="noStrike" dirty="0">
                          <a:effectLst/>
                        </a:rPr>
                        <a:t>Reference card distributed at Living Donor Conference: "</a:t>
                      </a:r>
                      <a:r>
                        <a:rPr lang="en-US" sz="2400" u="none" strike="noStrike" dirty="0">
                          <a:effectLst/>
                          <a:hlinkClick r:id="rId4"/>
                        </a:rPr>
                        <a:t>How to avoid the most common living donor policy violations</a:t>
                      </a:r>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2349" marR="2349" marT="2349" marB="0" anchor="b">
                    <a:solidFill>
                      <a:schemeClr val="bg2">
                        <a:lumMod val="20000"/>
                        <a:lumOff val="80000"/>
                      </a:schemeClr>
                    </a:solidFill>
                  </a:tcPr>
                </a:tc>
                <a:extLst>
                  <a:ext uri="{0D108BD9-81ED-4DB2-BD59-A6C34878D82A}">
                    <a16:rowId xmlns:a16="http://schemas.microsoft.com/office/drawing/2014/main" val="1525916403"/>
                  </a:ext>
                </a:extLst>
              </a:tr>
              <a:tr h="812204">
                <a:tc>
                  <a:txBody>
                    <a:bodyPr/>
                    <a:lstStyle/>
                    <a:p>
                      <a:pPr algn="l" fontAlgn="b"/>
                      <a:r>
                        <a:rPr lang="en-US" sz="2400" b="1" i="1" u="none" strike="noStrike" dirty="0">
                          <a:effectLst/>
                        </a:rPr>
                        <a:t>ABO verification</a:t>
                      </a:r>
                      <a:r>
                        <a:rPr lang="en-US" sz="2400" b="1" i="1" u="none" strike="noStrike" baseline="0" dirty="0">
                          <a:effectLst/>
                        </a:rPr>
                        <a:t> </a:t>
                      </a:r>
                      <a:r>
                        <a:rPr lang="en-US" sz="2400" u="none" strike="noStrike" baseline="0" dirty="0">
                          <a:effectLst/>
                        </a:rPr>
                        <a:t>(</a:t>
                      </a:r>
                      <a:r>
                        <a:rPr lang="en-US" sz="2400" u="none" strike="noStrike" dirty="0">
                          <a:effectLst/>
                        </a:rPr>
                        <a:t>5.8.B)</a:t>
                      </a:r>
                      <a:endParaRPr lang="en-US" sz="2400" b="0" i="0" u="none" strike="noStrike" dirty="0">
                        <a:solidFill>
                          <a:srgbClr val="000000"/>
                        </a:solidFill>
                        <a:effectLst/>
                        <a:latin typeface="Calibri" panose="020F0502020204030204" pitchFamily="34" charset="0"/>
                      </a:endParaRPr>
                    </a:p>
                  </a:txBody>
                  <a:tcPr marL="2349" marR="2349" marT="2349" marB="0" anchor="b">
                    <a:solidFill>
                      <a:schemeClr val="bg2">
                        <a:lumMod val="20000"/>
                        <a:lumOff val="80000"/>
                      </a:schemeClr>
                    </a:solidFill>
                  </a:tcPr>
                </a:tc>
                <a:tc>
                  <a:txBody>
                    <a:bodyPr/>
                    <a:lstStyle/>
                    <a:p>
                      <a:pPr algn="l" fontAlgn="b"/>
                      <a:r>
                        <a:rPr lang="en-US" sz="2400" u="none" strike="noStrike" dirty="0">
                          <a:effectLst/>
                          <a:hlinkClick r:id="rId3"/>
                        </a:rPr>
                        <a:t>UNOS Connect</a:t>
                      </a:r>
                      <a:r>
                        <a:rPr lang="en-US" sz="2400" u="none" strike="noStrike" dirty="0">
                          <a:effectLst/>
                        </a:rPr>
                        <a:t>: Education on new ABO Verification Policy</a:t>
                      </a:r>
                      <a:endParaRPr lang="en-US" sz="2400" b="0" i="0" u="none" strike="noStrike" dirty="0">
                        <a:solidFill>
                          <a:srgbClr val="000000"/>
                        </a:solidFill>
                        <a:effectLst/>
                        <a:latin typeface="Calibri" panose="020F0502020204030204" pitchFamily="34" charset="0"/>
                      </a:endParaRPr>
                    </a:p>
                  </a:txBody>
                  <a:tcPr marL="2349" marR="2349" marT="2349" marB="0" anchor="b">
                    <a:solidFill>
                      <a:schemeClr val="bg2">
                        <a:lumMod val="20000"/>
                        <a:lumOff val="80000"/>
                      </a:schemeClr>
                    </a:solidFill>
                  </a:tcPr>
                </a:tc>
                <a:extLst>
                  <a:ext uri="{0D108BD9-81ED-4DB2-BD59-A6C34878D82A}">
                    <a16:rowId xmlns:a16="http://schemas.microsoft.com/office/drawing/2014/main" val="4109428591"/>
                  </a:ext>
                </a:extLst>
              </a:tr>
              <a:tr h="812204">
                <a:tc>
                  <a:txBody>
                    <a:bodyPr/>
                    <a:lstStyle/>
                    <a:p>
                      <a:pPr algn="l" fontAlgn="b"/>
                      <a:r>
                        <a:rPr lang="en-US" sz="2400" b="1" i="1" u="none" strike="noStrike" dirty="0">
                          <a:effectLst/>
                        </a:rPr>
                        <a:t>DCD Protocols </a:t>
                      </a:r>
                      <a:r>
                        <a:rPr lang="en-US" sz="2400" u="none" strike="noStrike" dirty="0">
                          <a:effectLst/>
                        </a:rPr>
                        <a:t>(2.15.B)</a:t>
                      </a:r>
                      <a:endParaRPr lang="en-US" sz="2400" b="0" i="0" u="none" strike="noStrike" dirty="0">
                        <a:solidFill>
                          <a:srgbClr val="000000"/>
                        </a:solidFill>
                        <a:effectLst/>
                        <a:latin typeface="Calibri" panose="020F0502020204030204" pitchFamily="34" charset="0"/>
                      </a:endParaRPr>
                    </a:p>
                  </a:txBody>
                  <a:tcPr marL="2349" marR="2349" marT="2349" marB="0" anchor="b">
                    <a:solidFill>
                      <a:schemeClr val="bg2">
                        <a:lumMod val="20000"/>
                        <a:lumOff val="80000"/>
                      </a:schemeClr>
                    </a:solidFill>
                  </a:tcPr>
                </a:tc>
                <a:tc>
                  <a:txBody>
                    <a:bodyPr/>
                    <a:lstStyle/>
                    <a:p>
                      <a:pPr algn="l" fontAlgn="b"/>
                      <a:r>
                        <a:rPr lang="en-US" sz="2400" u="none" strike="noStrike" dirty="0">
                          <a:effectLst/>
                        </a:rPr>
                        <a:t>Transplant Pro article: "</a:t>
                      </a:r>
                      <a:r>
                        <a:rPr lang="en-US" sz="2400" u="none" strike="noStrike" dirty="0">
                          <a:effectLst/>
                          <a:hlinkClick r:id="rId5"/>
                        </a:rPr>
                        <a:t>OPO site survey process evolving and improving"</a:t>
                      </a:r>
                      <a:endParaRPr lang="en-US" sz="2400" b="0" i="0" u="none" strike="noStrike" dirty="0">
                        <a:solidFill>
                          <a:srgbClr val="000000"/>
                        </a:solidFill>
                        <a:effectLst/>
                        <a:latin typeface="Calibri" panose="020F0502020204030204" pitchFamily="34" charset="0"/>
                      </a:endParaRPr>
                    </a:p>
                  </a:txBody>
                  <a:tcPr marL="2349" marR="2349" marT="2349" marB="0" anchor="b">
                    <a:solidFill>
                      <a:schemeClr val="bg2">
                        <a:lumMod val="20000"/>
                        <a:lumOff val="80000"/>
                      </a:schemeClr>
                    </a:solidFill>
                  </a:tcPr>
                </a:tc>
                <a:extLst>
                  <a:ext uri="{0D108BD9-81ED-4DB2-BD59-A6C34878D82A}">
                    <a16:rowId xmlns:a16="http://schemas.microsoft.com/office/drawing/2014/main" val="2324774038"/>
                  </a:ext>
                </a:extLst>
              </a:tr>
            </a:tbl>
          </a:graphicData>
        </a:graphic>
      </p:graphicFrame>
      <p:sp>
        <p:nvSpPr>
          <p:cNvPr id="5" name="Title 1"/>
          <p:cNvSpPr>
            <a:spLocks noGrp="1"/>
          </p:cNvSpPr>
          <p:nvPr>
            <p:ph type="title"/>
          </p:nvPr>
        </p:nvSpPr>
        <p:spPr/>
        <p:txBody>
          <a:bodyPr/>
          <a:lstStyle/>
          <a:p>
            <a:r>
              <a:rPr lang="en-US"/>
              <a:t>MPSC Lessons Learned</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8</a:t>
            </a:fld>
            <a:endParaRPr lang="en-US" dirty="0"/>
          </a:p>
        </p:txBody>
      </p:sp>
    </p:spTree>
    <p:extLst>
      <p:ext uri="{BB962C8B-B14F-4D97-AF65-F5344CB8AC3E}">
        <p14:creationId xmlns:p14="http://schemas.microsoft.com/office/powerpoint/2010/main" val="3690855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56685" y="1049447"/>
            <a:ext cx="11076516" cy="1619250"/>
          </a:xfrm>
        </p:spPr>
        <p:txBody>
          <a:bodyPr/>
          <a:lstStyle/>
          <a:p>
            <a:r>
              <a:rPr lang="en-US" dirty="0"/>
              <a:t>OPTN/UNOS Ad Hoc Committee on Systems Performance</a:t>
            </a:r>
          </a:p>
        </p:txBody>
      </p:sp>
      <p:sp>
        <p:nvSpPr>
          <p:cNvPr id="6" name="Subtitle 5"/>
          <p:cNvSpPr>
            <a:spLocks noGrp="1"/>
          </p:cNvSpPr>
          <p:nvPr>
            <p:ph type="subTitle" idx="1"/>
          </p:nvPr>
        </p:nvSpPr>
        <p:spPr/>
        <p:txBody>
          <a:bodyPr/>
          <a:lstStyle/>
          <a:p>
            <a:r>
              <a:rPr lang="en-US"/>
              <a:t>August 2018-March 2019</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9</a:t>
            </a:fld>
            <a:endParaRPr lang="en-US" dirty="0"/>
          </a:p>
        </p:txBody>
      </p:sp>
      <p:pic>
        <p:nvPicPr>
          <p:cNvPr id="3" name="Picture 2"/>
          <p:cNvPicPr>
            <a:picLocks noChangeAspect="1"/>
          </p:cNvPicPr>
          <p:nvPr/>
        </p:nvPicPr>
        <p:blipFill>
          <a:blip r:embed="rId3"/>
          <a:stretch>
            <a:fillRect/>
          </a:stretch>
        </p:blipFill>
        <p:spPr>
          <a:xfrm>
            <a:off x="1194099" y="2837360"/>
            <a:ext cx="10024224" cy="2938720"/>
          </a:xfrm>
          <a:prstGeom prst="rect">
            <a:avLst/>
          </a:prstGeom>
        </p:spPr>
      </p:pic>
    </p:spTree>
    <p:extLst>
      <p:ext uri="{BB962C8B-B14F-4D97-AF65-F5344CB8AC3E}">
        <p14:creationId xmlns:p14="http://schemas.microsoft.com/office/powerpoint/2010/main" val="21098035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po">
  <a:themeElements>
    <a:clrScheme name="Custom 4">
      <a:dk1>
        <a:srgbClr val="000000"/>
      </a:dk1>
      <a:lt1>
        <a:sysClr val="window" lastClr="FFFFFF"/>
      </a:lt1>
      <a:dk2>
        <a:srgbClr val="0A468C"/>
      </a:dk2>
      <a:lt2>
        <a:srgbClr val="0FA0E4"/>
      </a:lt2>
      <a:accent1>
        <a:srgbClr val="FBC01E"/>
      </a:accent1>
      <a:accent2>
        <a:srgbClr val="78B43C"/>
      </a:accent2>
      <a:accent3>
        <a:srgbClr val="FA8716"/>
      </a:accent3>
      <a:accent4>
        <a:srgbClr val="BE0204"/>
      </a:accent4>
      <a:accent5>
        <a:srgbClr val="800040"/>
      </a:accent5>
      <a:accent6>
        <a:srgbClr val="7E13E3"/>
      </a:accent6>
      <a:hlink>
        <a:srgbClr val="0FA0E4"/>
      </a:hlink>
      <a:folHlink>
        <a:srgbClr val="D0B9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po">
      <a:fillStyleLst>
        <a:solidFill>
          <a:schemeClr val="phClr"/>
        </a:solidFill>
        <a:gradFill rotWithShape="1">
          <a:gsLst>
            <a:gs pos="0">
              <a:schemeClr val="phClr">
                <a:tint val="100000"/>
                <a:satMod val="130000"/>
              </a:schemeClr>
            </a:gs>
            <a:gs pos="100000">
              <a:schemeClr val="phClr">
                <a:tint val="50000"/>
                <a:satMod val="150000"/>
              </a:schemeClr>
            </a:gs>
          </a:gsLst>
          <a:lin ang="16200000" scaled="1"/>
        </a:gradFill>
        <a:gradFill rotWithShape="1">
          <a:gsLst>
            <a:gs pos="0">
              <a:schemeClr val="phClr">
                <a:shade val="93000"/>
                <a:satMod val="130000"/>
              </a:schemeClr>
            </a:gs>
            <a:gs pos="60000">
              <a:schemeClr val="phClr">
                <a:tint val="80000"/>
                <a:shade val="93000"/>
                <a:satMod val="130000"/>
              </a:schemeClr>
            </a:gs>
            <a:gs pos="100000">
              <a:schemeClr val="phClr">
                <a:tint val="50000"/>
                <a:shade val="94000"/>
                <a:alpha val="100000"/>
                <a:satMod val="135000"/>
              </a:schemeClr>
            </a:gs>
          </a:gsLst>
          <a:lin ang="16200000" scaled="0"/>
        </a:gra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34925" cap="flat" cmpd="sng" algn="ctr">
          <a:gradFill>
            <a:gsLst>
              <a:gs pos="0">
                <a:schemeClr val="accent1">
                  <a:lumMod val="40000"/>
                  <a:lumOff val="60000"/>
                </a:schemeClr>
              </a:gs>
              <a:gs pos="50000">
                <a:schemeClr val="accent1"/>
              </a:gs>
              <a:gs pos="100000">
                <a:schemeClr val="accent1">
                  <a:lumMod val="50000"/>
                </a:schemeClr>
              </a:gs>
            </a:gsLst>
            <a:lin ang="18600000" scaled="0"/>
          </a:gradFill>
          <a:prstDash val="solid"/>
        </a:ln>
      </a:lnStyleLst>
      <a:effectStyleLst>
        <a:effectStyle>
          <a:effectLst/>
        </a:effectStyle>
        <a:effectStyle>
          <a:effectLst>
            <a:innerShdw blurRad="50800" dist="25400" dir="13500000">
              <a:srgbClr val="C0C0C0">
                <a:alpha val="75000"/>
              </a:srgbClr>
            </a:innerShdw>
            <a:outerShdw blurRad="63500" dist="38100" dir="5400000" sx="105000" sy="105000" algn="br" rotWithShape="0">
              <a:srgbClr val="000000">
                <a:alpha val="30000"/>
              </a:srgbClr>
            </a:outerShdw>
          </a:effectLst>
        </a:effectStyle>
        <a:effectStyle>
          <a:effectLst>
            <a:innerShdw blurRad="50800" dist="25400" dir="16200000">
              <a:srgbClr val="C0C0C0">
                <a:alpha val="75000"/>
              </a:srgbClr>
            </a:innerShdw>
            <a:reflection blurRad="63500" stA="40000" endPos="50000" dist="127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a:blip xmlns:r="http://schemas.openxmlformats.org/officeDocument/2006/relationships" r:embed="rId1"/>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7606</TotalTime>
  <Words>6944</Words>
  <Application>Microsoft Office PowerPoint</Application>
  <PresentationFormat>Widescreen</PresentationFormat>
  <Paragraphs>828</Paragraphs>
  <Slides>59</Slides>
  <Notes>59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9" baseType="lpstr">
      <vt:lpstr>宋体</vt:lpstr>
      <vt:lpstr>Arial</vt:lpstr>
      <vt:lpstr>Calibri</vt:lpstr>
      <vt:lpstr>Calibri Light</vt:lpstr>
      <vt:lpstr>Courier New</vt:lpstr>
      <vt:lpstr>Myriad Pro</vt:lpstr>
      <vt:lpstr>Times New Roman</vt:lpstr>
      <vt:lpstr>Wingdings</vt:lpstr>
      <vt:lpstr>Expo</vt:lpstr>
      <vt:lpstr>Presentation</vt:lpstr>
      <vt:lpstr>UNOS Update</vt:lpstr>
      <vt:lpstr>About Donor Alliance</vt:lpstr>
      <vt:lpstr>PowerPoint Presentation</vt:lpstr>
      <vt:lpstr>PowerPoint Presentation</vt:lpstr>
      <vt:lpstr>Constituent Council Proof of Concept</vt:lpstr>
      <vt:lpstr>Constituent Councils</vt:lpstr>
      <vt:lpstr>Brought to you by the MPSC</vt:lpstr>
      <vt:lpstr>MPSC Lessons Learned</vt:lpstr>
      <vt:lpstr>OPTN/UNOS Ad Hoc Committee on Systems Performance</vt:lpstr>
      <vt:lpstr>Ad Hoc Committee on Systems Performance</vt:lpstr>
      <vt:lpstr>Committee Details &amp; Potential Outcomes</vt:lpstr>
      <vt:lpstr>OPTN/UNOS Governance Structure: How to Volunteer for Board, Committees and Regions   </vt:lpstr>
      <vt:lpstr>Volunteer Opportunities </vt:lpstr>
      <vt:lpstr>OPTN/UNOS Bylaws</vt:lpstr>
      <vt:lpstr>Governance Volunteer Positions:  How to Apply</vt:lpstr>
      <vt:lpstr>OPTN/UNOS Bio Form</vt:lpstr>
      <vt:lpstr>Current Landscape</vt:lpstr>
      <vt:lpstr>PowerPoint Presentation</vt:lpstr>
      <vt:lpstr>OPTN Final Rule</vt:lpstr>
      <vt:lpstr>Lung</vt:lpstr>
      <vt:lpstr>Plaintiff’s Argument &amp; HRSA Questions</vt:lpstr>
      <vt:lpstr>Executive Committee’s November 2017  Deliberations &amp; Decision</vt:lpstr>
      <vt:lpstr>Liver</vt:lpstr>
      <vt:lpstr>New Liver Policy – December 2017</vt:lpstr>
      <vt:lpstr>May 30:  Critical Comment to HHS</vt:lpstr>
      <vt:lpstr>June 8:  HRSA Request to OPTN</vt:lpstr>
      <vt:lpstr>June 25:  OPTN Response to HRSA</vt:lpstr>
      <vt:lpstr>July 31: HRSA Response to OPTN</vt:lpstr>
      <vt:lpstr>Plan for All Organ Systems</vt:lpstr>
      <vt:lpstr>OPTN/UNOS Next Steps</vt:lpstr>
      <vt:lpstr>A Brief History of  Donation Service Areas &amp; Regions*</vt:lpstr>
      <vt:lpstr>In the Beginning…</vt:lpstr>
      <vt:lpstr>Early Regional Procurement Programs</vt:lpstr>
      <vt:lpstr>National Organ Transplant Act</vt:lpstr>
      <vt:lpstr>1984:  ~ 110 Organ Procurement  Agencies</vt:lpstr>
      <vt:lpstr>PowerPoint Presentation</vt:lpstr>
      <vt:lpstr>Donation Service Area’s Role in Allocation</vt:lpstr>
      <vt:lpstr>Origins of OPTN Regions</vt:lpstr>
      <vt:lpstr>Map of Current OPTN Regions</vt:lpstr>
      <vt:lpstr>Why Geography, Why Now?</vt:lpstr>
      <vt:lpstr>PowerPoint Presentation</vt:lpstr>
      <vt:lpstr>Questions/Comments?</vt:lpstr>
      <vt:lpstr>30 Second  Stretch Break  or Chair Yoga!!</vt:lpstr>
      <vt:lpstr>Ad-Hoc Committee on Geography Dr. Yolanda Becker OPTN/UNOS Past-President </vt:lpstr>
      <vt:lpstr>Ad Hoc Committee on Geography </vt:lpstr>
      <vt:lpstr>Ad Hoc Committee on Geography Charge</vt:lpstr>
      <vt:lpstr>PowerPoint Presentation</vt:lpstr>
      <vt:lpstr>Geography Principles</vt:lpstr>
      <vt:lpstr>PowerPoint Presentation</vt:lpstr>
      <vt:lpstr> Future Geography Frameworks</vt:lpstr>
      <vt:lpstr>Distribution Frameworks</vt:lpstr>
      <vt:lpstr>Fixed Distance from Donor Hospital </vt:lpstr>
      <vt:lpstr>2. Mathematically Optimized Boundaries</vt:lpstr>
      <vt:lpstr>3. Continuous Distribution</vt:lpstr>
      <vt:lpstr>Discussion &amp; Vote</vt:lpstr>
      <vt:lpstr>Extra Slides</vt:lpstr>
      <vt:lpstr>Ad Hoc Committee on Geography</vt:lpstr>
      <vt:lpstr>Final Rule:  Geography as a Component of Allocation Policy</vt:lpstr>
      <vt:lpstr>Policy development timeline</vt:lpstr>
    </vt:vector>
  </TitlesOfParts>
  <Company>UNOS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M. Shepard</dc:creator>
  <cp:lastModifiedBy>Sue Dunn</cp:lastModifiedBy>
  <cp:revision>369</cp:revision>
  <cp:lastPrinted>2018-09-19T18:53:09Z</cp:lastPrinted>
  <dcterms:created xsi:type="dcterms:W3CDTF">2018-05-04T13:46:03Z</dcterms:created>
  <dcterms:modified xsi:type="dcterms:W3CDTF">2018-09-28T04:08:32Z</dcterms:modified>
</cp:coreProperties>
</file>