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4"/>
  </p:sldMasterIdLst>
  <p:notesMasterIdLst>
    <p:notesMasterId r:id="rId12"/>
  </p:notesMasterIdLst>
  <p:handoutMasterIdLst>
    <p:handoutMasterId r:id="rId13"/>
  </p:handoutMasterIdLst>
  <p:sldIdLst>
    <p:sldId id="261" r:id="rId5"/>
    <p:sldId id="262" r:id="rId6"/>
    <p:sldId id="267" r:id="rId7"/>
    <p:sldId id="269" r:id="rId8"/>
    <p:sldId id="272" r:id="rId9"/>
    <p:sldId id="270" r:id="rId10"/>
    <p:sldId id="268" r:id="rId11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F. Edwards" initials="SFE" lastIdx="12" clrIdx="0">
    <p:extLst>
      <p:ext uri="{19B8F6BF-5375-455C-9EA6-DF929625EA0E}">
        <p15:presenceInfo xmlns:p15="http://schemas.microsoft.com/office/powerpoint/2012/main" userId="S-1-5-21-3838001524-2532167733-2738084025-1549" providerId="AD"/>
      </p:ext>
    </p:extLst>
  </p:cmAuthor>
  <p:cmAuthor id="2" name="Karen Sokohl" initials="KS" lastIdx="3" clrIdx="1">
    <p:extLst>
      <p:ext uri="{19B8F6BF-5375-455C-9EA6-DF929625EA0E}">
        <p15:presenceInfo xmlns:p15="http://schemas.microsoft.com/office/powerpoint/2012/main" userId="S-1-5-21-3838001524-2532167733-2738084025-1811" providerId="AD"/>
      </p:ext>
    </p:extLst>
  </p:cmAuthor>
  <p:cmAuthor id="3" name="Emily Ward" initials="EW" lastIdx="6" clrIdx="2">
    <p:extLst>
      <p:ext uri="{19B8F6BF-5375-455C-9EA6-DF929625EA0E}">
        <p15:presenceInfo xmlns:p15="http://schemas.microsoft.com/office/powerpoint/2012/main" userId="S-1-5-21-3838001524-2532167733-2738084025-138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600"/>
    <a:srgbClr val="002045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73382" autoAdjust="0"/>
  </p:normalViewPr>
  <p:slideViewPr>
    <p:cSldViewPr snapToGrid="0" snapToObjects="1">
      <p:cViewPr varScale="1">
        <p:scale>
          <a:sx n="67" d="100"/>
          <a:sy n="67" d="100"/>
        </p:scale>
        <p:origin x="1428" y="6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7554-EDE7-C740-8201-C9DDA9E9AA56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BA865-CC10-C149-9C90-415BB2048C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99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705A-8FF2-604C-8E1D-7FD5CF39FB92}" type="datetimeFigureOut">
              <a:rPr lang="en-US" smtClean="0"/>
              <a:t>1/25/2019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34781-6EDE-5B4E-B103-71F0AC490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17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HIV Organ Policy Equity Act was enacted on November 21, 2013, permitting use of organs from HIV- positive donors for transplantation into HIV-positive candidates under approved research protocols.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 variance created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 smtClean="0"/>
              <a:t>OPTN/UNOS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2015 did put this law into practice for </a:t>
            </a:r>
            <a:r>
              <a:rPr lang="en-US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liver and kidney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Programs must apply to the </a:t>
            </a:r>
            <a:r>
              <a:rPr lang="en-US" dirty="0" smtClean="0"/>
              <a:t>OPTN/UNOS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adhere to research protocol created by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Institutes of Allergy and Infectious Diseases (NIAID), one of the National Institutes of Health (NIH).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NIH statement specifically indicated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the intention was </a:t>
            </a:r>
            <a:r>
              <a:rPr lang="en-US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limit the practice to only liver and kidney.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last few years, members have been requesting expansion of the program.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clinical outcomes have been reported that would prevent expansion.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01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This proposal is essentially applying existing policy </a:t>
            </a:r>
            <a:r>
              <a:rPr lang="en-US" u="none" baseline="0" dirty="0" smtClean="0"/>
              <a:t>to </a:t>
            </a:r>
            <a:r>
              <a:rPr lang="en-US" u="sng" baseline="0" dirty="0" smtClean="0"/>
              <a:t>all other organs</a:t>
            </a:r>
            <a:r>
              <a:rPr lang="en-US" u="none" baseline="0" dirty="0" smtClean="0"/>
              <a:t>.  The policy itself remains unchanged.</a:t>
            </a:r>
            <a:endParaRPr lang="en-US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Any language that was specific to “liver and kidney” was changed to include all organs.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Additionally, language was added to clarify use of and prohibition of storage of vessels for HIV-positive donor to HIV positive recipients.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----------------------------------------------------------------------------------------------------------------------------------------------------------------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**If there</a:t>
            </a:r>
            <a:r>
              <a:rPr lang="en-US" b="1" baseline="0" dirty="0" smtClean="0"/>
              <a:t> are questions, here are the policy language references: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5.3B Infectious Disease Criteria, 5.4E Allocations to Candidates Not on the Match Run</a:t>
            </a: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alt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5.5C OPO Requirements for Positive HIV Results, 15.7C </a:t>
            </a:r>
            <a:r>
              <a:rPr lang="en-US" i="1" dirty="0" smtClean="0"/>
              <a:t>Transplant Hospital Requirements</a:t>
            </a:r>
            <a:r>
              <a:rPr lang="en-US" i="1" baseline="0" dirty="0" smtClean="0"/>
              <a:t> </a:t>
            </a:r>
            <a:r>
              <a:rPr lang="en-US" i="1" dirty="0" smtClean="0"/>
              <a:t>for Transplantation of HIV Positive Organs</a:t>
            </a:r>
            <a:endParaRPr lang="en-US" alt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16.6 Extra Vessels Transplant and Storage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27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Requirement</a:t>
            </a:r>
            <a:r>
              <a:rPr lang="en-US" baseline="0" dirty="0" smtClean="0"/>
              <a:t>s for transplant hospitals participating in an IRB-approved research protocol remain, as does submission of data to the OPTN/UNOS. Experience requirements in performing transplants into HIV-positive recipients also remain. Additional reporting and protocol development many be required to expand programs to additional organ types.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OPOs may need to modify to accommodate expansion of program and volume of offers which should still be a small percentage in comparison to all transplants.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12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OPTN/UNOS Programing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considered a “large” implementation effort, as additional options must be added to Waitlist and DonorNet.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50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540" y="3810000"/>
            <a:ext cx="11073631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800" i="1">
                <a:solidFill>
                  <a:schemeClr val="bg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nos_optn_logo_blue_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6" y="6326538"/>
            <a:ext cx="1780858" cy="4219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b="0" i="0" kern="1200">
          <a:solidFill>
            <a:schemeClr val="tx2"/>
          </a:solidFill>
          <a:latin typeface="Arial"/>
          <a:ea typeface="+mj-ea"/>
          <a:cs typeface="Myriad Pro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bg2"/>
        </a:buClr>
        <a:buSzPct val="80000"/>
        <a:buFont typeface="Wingdings" charset="2"/>
        <a:buChar char="§"/>
        <a:defRPr sz="2800" b="0" i="0" kern="1200">
          <a:solidFill>
            <a:srgbClr val="002045"/>
          </a:solidFill>
          <a:latin typeface="Arial"/>
          <a:ea typeface="+mn-ea"/>
          <a:cs typeface="Myriad Pro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/>
          <a:p>
            <a:r>
              <a:rPr lang="en-US" sz="6000" dirty="0" smtClean="0"/>
              <a:t>Modify HOPE Act Variance to Include Other Organs</a:t>
            </a:r>
            <a:endParaRPr lang="en-US" sz="6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106559" y="3439807"/>
            <a:ext cx="7773421" cy="109020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Ad Hoc Disease Transmission Advisory Committee</a:t>
            </a:r>
          </a:p>
        </p:txBody>
      </p:sp>
    </p:spTree>
    <p:extLst>
      <p:ext uri="{BB962C8B-B14F-4D97-AF65-F5344CB8AC3E}">
        <p14:creationId xmlns:p14="http://schemas.microsoft.com/office/powerpoint/2010/main" val="3470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8580" y="156310"/>
            <a:ext cx="11651768" cy="859690"/>
          </a:xfrm>
        </p:spPr>
        <p:txBody>
          <a:bodyPr/>
          <a:lstStyle/>
          <a:p>
            <a:r>
              <a:rPr lang="en-US" sz="4400" dirty="0" smtClean="0"/>
              <a:t>What </a:t>
            </a:r>
            <a:r>
              <a:rPr lang="en-US" sz="4400" dirty="0"/>
              <a:t>p</a:t>
            </a:r>
            <a:r>
              <a:rPr lang="en-US" sz="4400" dirty="0" smtClean="0"/>
              <a:t>roblem will the proposal solve? </a:t>
            </a:r>
            <a:endParaRPr lang="en-US" sz="4400" dirty="0"/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382689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Current v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ariance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(2015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limited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liver and kidney recipients</a:t>
            </a:r>
          </a:p>
          <a:p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Proposal will allow additional organs to be transplanted from HIV positive donors</a:t>
            </a:r>
          </a:p>
          <a:p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Still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ensures patient safety by adherence 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to policy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en-US" altLang="en-US" sz="32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federal research 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Increases the number of transplants with broader use of HIV positive 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organs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105216"/>
            <a:ext cx="11394917" cy="464885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Include additional organs in infectious disease screening and verification process for donors that are HIV positive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nsure adherence to federal research criteria and patient safety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HIV positive extra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vessels: clarifies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storage prohibition</a:t>
            </a:r>
            <a:endParaRPr lang="en-US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254284"/>
            <a:ext cx="11651769" cy="850932"/>
          </a:xfrm>
        </p:spPr>
        <p:txBody>
          <a:bodyPr/>
          <a:lstStyle/>
          <a:p>
            <a:r>
              <a:rPr lang="en-US" sz="4400" dirty="0" smtClean="0"/>
              <a:t>What are the proposed solutions?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Transplant Hospitals (requirements have not changed):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ust continue to meet required experience and participate in research study; 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ust develop protocol and submit data to the OPTN/UNOS</a:t>
            </a:r>
            <a:r>
              <a:rPr lang="en-US" dirty="0" smtClean="0"/>
              <a:t> </a:t>
            </a:r>
            <a:endParaRPr lang="en-US" i="1" strike="sngStrike" dirty="0"/>
          </a:p>
          <a:p>
            <a:pPr marL="228600" lvl="1" indent="0">
              <a:buNone/>
            </a:pPr>
            <a:endParaRPr lang="en-US" i="1" strike="sngStrike" dirty="0" smtClean="0"/>
          </a:p>
          <a:p>
            <a:r>
              <a:rPr lang="en-US" dirty="0"/>
              <a:t>OPOs: </a:t>
            </a:r>
          </a:p>
          <a:p>
            <a:pPr lvl="1"/>
            <a:r>
              <a:rPr lang="en-US" sz="2400" dirty="0" smtClean="0"/>
              <a:t>Train staff to expand pool of organs evaluated and potentially recovered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221626"/>
            <a:ext cx="11651769" cy="850932"/>
          </a:xfrm>
        </p:spPr>
        <p:txBody>
          <a:bodyPr/>
          <a:lstStyle/>
          <a:p>
            <a:r>
              <a:rPr lang="en-US" sz="4400" dirty="0" smtClean="0"/>
              <a:t>How will </a:t>
            </a:r>
            <a:r>
              <a:rPr lang="en-US" sz="4400" dirty="0"/>
              <a:t>m</a:t>
            </a:r>
            <a:r>
              <a:rPr lang="en-US" sz="4400" dirty="0" smtClean="0"/>
              <a:t>embers </a:t>
            </a:r>
            <a:r>
              <a:rPr lang="en-US" sz="4400" dirty="0"/>
              <a:t>i</a:t>
            </a:r>
            <a:r>
              <a:rPr lang="en-US" sz="4400" dirty="0" smtClean="0"/>
              <a:t>mplement </a:t>
            </a:r>
            <a:r>
              <a:rPr lang="en-US" sz="4400" dirty="0"/>
              <a:t>t</a:t>
            </a:r>
            <a:r>
              <a:rPr lang="en-US" sz="4400" dirty="0" smtClean="0"/>
              <a:t>his </a:t>
            </a:r>
            <a:r>
              <a:rPr lang="en-US" sz="4400" dirty="0"/>
              <a:t>p</a:t>
            </a:r>
            <a:r>
              <a:rPr lang="en-US" sz="4400" dirty="0" smtClean="0"/>
              <a:t>roposal?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programming changes include:</a:t>
            </a:r>
          </a:p>
          <a:p>
            <a:pPr lvl="2"/>
            <a:r>
              <a:rPr lang="en-US" sz="2800" dirty="0" smtClean="0"/>
              <a:t>Allow candidates to indicate willingness to accept HIV positive organs in Waitlist</a:t>
            </a:r>
            <a:r>
              <a:rPr lang="en-US" sz="2400" baseline="30000" dirty="0" smtClean="0"/>
              <a:t>SM</a:t>
            </a:r>
            <a:r>
              <a:rPr lang="en-US" sz="2800" dirty="0" smtClean="0"/>
              <a:t> (beyond liver or kidney)</a:t>
            </a:r>
          </a:p>
          <a:p>
            <a:pPr lvl="2"/>
            <a:r>
              <a:rPr lang="en-US" sz="2800" dirty="0" smtClean="0"/>
              <a:t>Modify DonorNet</a:t>
            </a:r>
            <a:r>
              <a:rPr lang="en-US" sz="2400" dirty="0" smtClean="0"/>
              <a:t>®</a:t>
            </a:r>
            <a:r>
              <a:rPr lang="en-US" sz="2800" dirty="0" smtClean="0"/>
              <a:t> to allow HIV positive donor to HIV positive recipient matches beyond liver and kidney</a:t>
            </a:r>
            <a:endParaRPr lang="en-US" dirty="0" smtClean="0"/>
          </a:p>
          <a:p>
            <a:r>
              <a:rPr lang="en-US" dirty="0" smtClean="0"/>
              <a:t>Continue </a:t>
            </a:r>
            <a:r>
              <a:rPr lang="en-US" dirty="0"/>
              <a:t>to monitor candidates added, donors recovered, and transplants occurring under the HOPE </a:t>
            </a:r>
            <a:r>
              <a:rPr lang="en-US" dirty="0" smtClean="0"/>
              <a:t>Act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will the OPTN implement this proposal?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3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0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2017: 19 </a:t>
            </a:r>
            <a:r>
              <a:rPr lang="en-US" dirty="0"/>
              <a:t>transplants (12 kidney and 7 liver) under the HOPE Act variance, compared to 19,849 kidney and 8,082 liver transplants (deceased and living transplants total) </a:t>
            </a:r>
            <a:r>
              <a:rPr lang="en-US" dirty="0" smtClean="0"/>
              <a:t>overall </a:t>
            </a:r>
          </a:p>
          <a:p>
            <a:r>
              <a:rPr lang="en-US" dirty="0"/>
              <a:t>These 19 transplants represent less than 1% of all transplants in 2017; this proposal allows the program to contribute to a greater percentage of HIV positive transplants to annual overall </a:t>
            </a:r>
            <a:r>
              <a:rPr lang="en-US" dirty="0" smtClean="0"/>
              <a:t>transplants </a:t>
            </a:r>
          </a:p>
          <a:p>
            <a:r>
              <a:rPr lang="en-US" dirty="0" smtClean="0"/>
              <a:t>NO reported clinical </a:t>
            </a:r>
            <a:r>
              <a:rPr lang="en-US" dirty="0"/>
              <a:t>outcomes so far indicate safety concerns that would prevent expansion of the variance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Supporting Evidence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7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4">
      <a:dk1>
        <a:srgbClr val="000000"/>
      </a:dk1>
      <a:lt1>
        <a:sysClr val="window" lastClr="FFFFFF"/>
      </a:lt1>
      <a:dk2>
        <a:srgbClr val="0A468C"/>
      </a:dk2>
      <a:lt2>
        <a:srgbClr val="0FA0E4"/>
      </a:lt2>
      <a:accent1>
        <a:srgbClr val="FBC01E"/>
      </a:accent1>
      <a:accent2>
        <a:srgbClr val="78B43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0FA0E4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16BBB36FB9644B4DC5A4168E0CC9B" ma:contentTypeVersion="2" ma:contentTypeDescription="Create a new document." ma:contentTypeScope="" ma:versionID="153c61b9d62639d5fba16c15d24230f8">
  <xsd:schema xmlns:xsd="http://www.w3.org/2001/XMLSchema" xmlns:xs="http://www.w3.org/2001/XMLSchema" xmlns:p="http://schemas.microsoft.com/office/2006/metadata/properties" xmlns:ns2="eb91da90-ef78-48fa-8294-c2e3b9c4157a" targetNamespace="http://schemas.microsoft.com/office/2006/metadata/properties" ma:root="true" ma:fieldsID="0720fbe528f39436e7d2e4027fd66aeb" ns2:_="">
    <xsd:import namespace="eb91da90-ef78-48fa-8294-c2e3b9c4157a"/>
    <xsd:element name="properties">
      <xsd:complexType>
        <xsd:sequence>
          <xsd:element name="documentManagement">
            <xsd:complexType>
              <xsd:all>
                <xsd:element ref="ns2:Note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da90-ef78-48fa-8294-c2e3b9c4157a" elementFormDefault="qualified">
    <xsd:import namespace="http://schemas.microsoft.com/office/2006/documentManagement/types"/>
    <xsd:import namespace="http://schemas.microsoft.com/office/infopath/2007/PartnerControls"/>
    <xsd:element name="Note" ma:index="8" nillable="true" ma:displayName="Notes" ma:internalName="Note">
      <xsd:simpleType>
        <xsd:restriction base="dms:Note">
          <xsd:maxLength value="255"/>
        </xsd:restriction>
      </xsd:simpleType>
    </xsd:element>
    <xsd:element name="Due_x0020_Date" ma:index="9" nillable="true" ma:displayName="Due Date" ma:format="DateOnly" ma:internalName="Du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eb91da90-ef78-48fa-8294-c2e3b9c4157a" xsi:nil="true"/>
    <Note xmlns="eb91da90-ef78-48fa-8294-c2e3b9c4157a" xsi:nil="true"/>
  </documentManagement>
</p:properties>
</file>

<file path=customXml/itemProps1.xml><?xml version="1.0" encoding="utf-8"?>
<ds:datastoreItem xmlns:ds="http://schemas.openxmlformats.org/officeDocument/2006/customXml" ds:itemID="{99FA865B-069D-4F73-86DE-9EAE60165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91da90-ef78-48fa-8294-c2e3b9c415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AC5259-4682-454A-9542-9B6F82E2C3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B4DD36-3E77-48C1-BD50-FF15F831F4D8}">
  <ds:schemaRefs>
    <ds:schemaRef ds:uri="http://www.w3.org/XML/1998/namespace"/>
    <ds:schemaRef ds:uri="eb91da90-ef78-48fa-8294-c2e3b9c4157a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607</Words>
  <Application>Microsoft Office PowerPoint</Application>
  <PresentationFormat>Custom</PresentationFormat>
  <Paragraphs>59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Wingdings</vt:lpstr>
      <vt:lpstr>Expo</vt:lpstr>
      <vt:lpstr>Modify HOPE Act Variance to Include Other Organs</vt:lpstr>
      <vt:lpstr>What problem will the proposal solve? </vt:lpstr>
      <vt:lpstr>What are the proposed solutions?</vt:lpstr>
      <vt:lpstr>How will members implement this proposal?</vt:lpstr>
      <vt:lpstr>How will the OPTN implement this proposal?</vt:lpstr>
      <vt:lpstr>Questions?</vt:lpstr>
      <vt:lpstr>Supporting Evidence</vt:lpstr>
    </vt:vector>
  </TitlesOfParts>
  <Company>UNOS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Karen Sokohl</cp:lastModifiedBy>
  <cp:revision>80</cp:revision>
  <dcterms:created xsi:type="dcterms:W3CDTF">2010-09-17T15:26:33Z</dcterms:created>
  <dcterms:modified xsi:type="dcterms:W3CDTF">2019-01-25T21:33:08Z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0x010100B9016BBB36FB9644B4DC5A4168E0CC9B</vt:lpwstr>
  </property>
  <property fmtid="{D5CDD505-2E9C-101B-9397-08002B2CF9AE}" pid="3" name="_dlc_DocIdItemGuid">
    <vt:lpwstr>4b5e162d-cc3d-4aa8-86d4-27de9de93b0a</vt:lpwstr>
  </property>
  <property fmtid="{D5CDD505-2E9C-101B-9397-08002B2CF9AE}" pid="4" name="Committee">
    <vt:lpwstr/>
  </property>
</Properties>
</file>