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12"/>
  </p:notesMasterIdLst>
  <p:handoutMasterIdLst>
    <p:handoutMasterId r:id="rId13"/>
  </p:handoutMasterIdLst>
  <p:sldIdLst>
    <p:sldId id="261" r:id="rId6"/>
    <p:sldId id="272" r:id="rId7"/>
    <p:sldId id="275" r:id="rId8"/>
    <p:sldId id="273" r:id="rId9"/>
    <p:sldId id="276" r:id="rId10"/>
    <p:sldId id="277" r:id="rId1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72775" autoAdjust="0"/>
  </p:normalViewPr>
  <p:slideViewPr>
    <p:cSldViewPr snapToGrid="0" snapToObjects="1">
      <p:cViewPr varScale="1">
        <p:scale>
          <a:sx n="66" d="100"/>
          <a:sy n="66" d="100"/>
        </p:scale>
        <p:origin x="1668"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2/4/2019</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proposal</a:t>
            </a:r>
            <a:r>
              <a:rPr lang="en-US" baseline="0" dirty="0" smtClean="0"/>
              <a:t> to </a:t>
            </a:r>
            <a:r>
              <a:rPr lang="en-US" i="1" baseline="0" dirty="0" smtClean="0"/>
              <a:t>Address HLA Typing Errors</a:t>
            </a:r>
            <a:r>
              <a:rPr lang="en-US" i="0" baseline="0" dirty="0" smtClean="0"/>
              <a:t> was approved by the Board in December 2018. The goal of this proposal is to increase patient safety through common-sensed verification processes. This proposal applies when:</a:t>
            </a:r>
          </a:p>
          <a:p>
            <a:pPr marL="171450" indent="-171450">
              <a:buFont typeface="Arial" panose="020B0604020202020204" pitchFamily="34" charset="0"/>
              <a:buChar char="•"/>
            </a:pPr>
            <a:r>
              <a:rPr lang="en-US" dirty="0" smtClean="0"/>
              <a:t>HLA data is entered manually into </a:t>
            </a:r>
            <a:r>
              <a:rPr lang="en-US" dirty="0" err="1" smtClean="0"/>
              <a:t>UNet</a:t>
            </a:r>
            <a:r>
              <a:rPr lang="en-US" dirty="0" smtClean="0"/>
              <a:t>, it must be entered twice (by the same person) for verification of accurate data entry</a:t>
            </a:r>
          </a:p>
          <a:p>
            <a:pPr marL="171450" indent="-171450">
              <a:buFont typeface="Arial" panose="020B0604020202020204" pitchFamily="34" charset="0"/>
              <a:buChar char="•"/>
            </a:pPr>
            <a:r>
              <a:rPr lang="en-US" dirty="0" smtClean="0"/>
              <a:t>HLA data are uploaded directly into </a:t>
            </a:r>
            <a:r>
              <a:rPr lang="en-US" dirty="0" err="1" smtClean="0"/>
              <a:t>UNet</a:t>
            </a:r>
            <a:r>
              <a:rPr lang="en-US" dirty="0" smtClean="0"/>
              <a:t>, the member must have a process for verifying that the data are accurate</a:t>
            </a:r>
          </a:p>
          <a:p>
            <a:pPr marL="171450" indent="-171450">
              <a:buFont typeface="Arial" panose="020B0604020202020204" pitchFamily="34" charset="0"/>
              <a:buChar char="•"/>
            </a:pPr>
            <a:r>
              <a:rPr lang="en-US" dirty="0" smtClean="0"/>
              <a:t>Raw HLA typing must be attached in the system for verification of lab results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There</a:t>
            </a:r>
            <a:r>
              <a:rPr lang="en-US" baseline="0" dirty="0" smtClean="0"/>
              <a:t> are two phases of implementation for this proposal. The first phase includes those changes that can be implemented quickly and not dependent on programming. This includes OPOs submitting source documentation for donor HLA typing in </a:t>
            </a:r>
            <a:r>
              <a:rPr lang="en-US" baseline="0" dirty="0" err="1" smtClean="0"/>
              <a:t>DonorNet</a:t>
            </a:r>
            <a:r>
              <a:rPr lang="en-US" baseline="0" dirty="0" smtClean="0"/>
              <a:t>, and updating written agreements between OPOs and histocompatibility labs to address new policy requirements. The second phase of implementation includes the functionality for double entry in </a:t>
            </a:r>
            <a:r>
              <a:rPr lang="en-US" baseline="0" dirty="0" err="1" smtClean="0"/>
              <a:t>DonorNet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DB8C033-EAFE-44CE-BA7B-88DBEFDCC2E1}" type="slidenum">
              <a:rPr lang="en-US" smtClean="0"/>
              <a:t>2</a:t>
            </a:fld>
            <a:endParaRPr lang="en-US"/>
          </a:p>
        </p:txBody>
      </p:sp>
    </p:spTree>
    <p:extLst>
      <p:ext uri="{BB962C8B-B14F-4D97-AF65-F5344CB8AC3E}">
        <p14:creationId xmlns:p14="http://schemas.microsoft.com/office/powerpoint/2010/main" val="974507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latin typeface="Arial" panose="020B0604020202020204" pitchFamily="34" charset="0"/>
                <a:cs typeface="Arial" panose="020B0604020202020204" pitchFamily="34" charset="0"/>
              </a:rPr>
              <a:t>This proposal</a:t>
            </a:r>
            <a:r>
              <a:rPr lang="en-US" b="0" i="0" baseline="0" dirty="0" smtClean="0">
                <a:latin typeface="Arial" panose="020B0604020202020204" pitchFamily="34" charset="0"/>
                <a:cs typeface="Arial" panose="020B0604020202020204" pitchFamily="34" charset="0"/>
              </a:rPr>
              <a:t> aligned tables in OPTN Policy 4 with vendor test kits. </a:t>
            </a:r>
            <a:endParaRPr lang="en-US" b="0" i="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32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Committee continues to develop this proposal in collaboration with experts familiar with the National Marrow Donor Program data. The goal of this project is to improve donor-potential recipient HLA matching.</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CA5C01-914A-4E05-9249-C1BC67D803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833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new project</a:t>
            </a:r>
            <a:r>
              <a:rPr lang="en-US" baseline="0" dirty="0" smtClean="0"/>
              <a:t> includes not only updates to be consistent with vendor test kits, but also the inclusion of DPB and CWD alleles.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288645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hristopher.wholley@unos.org" TargetMode="External"/><Relationship Id="rId2" Type="http://schemas.openxmlformats.org/officeDocument/2006/relationships/hyperlink" Target="mailto:cathi.murphey@swid-i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OPTN Histocompatibility Committee</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 Spring 2019</a:t>
            </a:r>
            <a:endParaRPr lang="en-US" sz="3600" dirty="0"/>
          </a:p>
        </p:txBody>
      </p:sp>
    </p:spTree>
    <p:extLst>
      <p:ext uri="{BB962C8B-B14F-4D97-AF65-F5344CB8AC3E}">
        <p14:creationId xmlns:p14="http://schemas.microsoft.com/office/powerpoint/2010/main" val="34708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51011613"/>
              </p:ext>
            </p:extLst>
          </p:nvPr>
        </p:nvGraphicFramePr>
        <p:xfrm>
          <a:off x="385279" y="1007873"/>
          <a:ext cx="11395282" cy="4662915"/>
        </p:xfrm>
        <a:graphic>
          <a:graphicData uri="http://schemas.openxmlformats.org/drawingml/2006/table">
            <a:tbl>
              <a:tblPr firstRow="1" bandRow="1">
                <a:tableStyleId>{5C22544A-7EE6-4342-B048-85BDC9FD1C3A}</a:tableStyleId>
              </a:tblPr>
              <a:tblGrid>
                <a:gridCol w="6988959">
                  <a:extLst>
                    <a:ext uri="{9D8B030D-6E8A-4147-A177-3AD203B41FA5}">
                      <a16:colId xmlns:a16="http://schemas.microsoft.com/office/drawing/2014/main" val="3104104716"/>
                    </a:ext>
                  </a:extLst>
                </a:gridCol>
                <a:gridCol w="1858413">
                  <a:extLst>
                    <a:ext uri="{9D8B030D-6E8A-4147-A177-3AD203B41FA5}">
                      <a16:colId xmlns:a16="http://schemas.microsoft.com/office/drawing/2014/main" val="2814925651"/>
                    </a:ext>
                  </a:extLst>
                </a:gridCol>
                <a:gridCol w="2547910">
                  <a:extLst>
                    <a:ext uri="{9D8B030D-6E8A-4147-A177-3AD203B41FA5}">
                      <a16:colId xmlns:a16="http://schemas.microsoft.com/office/drawing/2014/main" val="67099381"/>
                    </a:ext>
                  </a:extLst>
                </a:gridCol>
              </a:tblGrid>
              <a:tr h="822722">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392" marR="91392" marT="45696" marB="45696"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Board Approval</a:t>
                      </a:r>
                      <a:endParaRPr lang="en-US" sz="2400" dirty="0">
                        <a:solidFill>
                          <a:schemeClr val="tx1"/>
                        </a:solidFill>
                        <a:latin typeface="Arial" panose="020B0604020202020204" pitchFamily="34" charset="0"/>
                        <a:cs typeface="Arial" panose="020B0604020202020204" pitchFamily="34" charset="0"/>
                      </a:endParaRPr>
                    </a:p>
                  </a:txBody>
                  <a:tcPr marL="91392" marR="91392" marT="45696" marB="45696"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 Date</a:t>
                      </a:r>
                      <a:endParaRPr lang="en-US" sz="2400" dirty="0">
                        <a:solidFill>
                          <a:schemeClr val="tx1"/>
                        </a:solidFill>
                        <a:latin typeface="Arial" panose="020B0604020202020204" pitchFamily="34" charset="0"/>
                        <a:cs typeface="Arial" panose="020B0604020202020204" pitchFamily="34" charset="0"/>
                      </a:endParaRPr>
                    </a:p>
                  </a:txBody>
                  <a:tcPr marL="91392" marR="91392" marT="45696" marB="45696" anchor="ctr"/>
                </a:tc>
                <a:extLst>
                  <a:ext uri="{0D108BD9-81ED-4DB2-BD59-A6C34878D82A}">
                    <a16:rowId xmlns:a16="http://schemas.microsoft.com/office/drawing/2014/main" val="231524961"/>
                  </a:ext>
                </a:extLst>
              </a:tr>
              <a:tr h="1554051">
                <a:tc>
                  <a:txBody>
                    <a:bodyPr/>
                    <a:lstStyle/>
                    <a:p>
                      <a:r>
                        <a:rPr lang="en-US" sz="2400" b="1" baseline="0" dirty="0" smtClean="0">
                          <a:latin typeface="Arial" panose="020B0604020202020204" pitchFamily="34" charset="0"/>
                          <a:cs typeface="Arial" panose="020B0604020202020204" pitchFamily="34" charset="0"/>
                        </a:rPr>
                        <a:t>Addressing HLA Typing Errors</a:t>
                      </a:r>
                    </a:p>
                    <a:p>
                      <a:pPr marL="285750" indent="-285750">
                        <a:buFont typeface="Arial" panose="020B0604020202020204" pitchFamily="34" charset="0"/>
                        <a:buChar char="•"/>
                      </a:pPr>
                      <a:r>
                        <a:rPr lang="en-US" sz="2400" b="0" i="0" baseline="0" dirty="0" smtClean="0">
                          <a:latin typeface="Arial" panose="020B0604020202020204" pitchFamily="34" charset="0"/>
                          <a:cs typeface="Arial" panose="020B0604020202020204" pitchFamily="34" charset="0"/>
                        </a:rPr>
                        <a:t>Reduce instances of data entry errors for HLA typing</a:t>
                      </a:r>
                      <a:endParaRPr lang="en-US" sz="2400" b="0" i="0" baseline="0" dirty="0">
                        <a:latin typeface="Arial" panose="020B0604020202020204" pitchFamily="34" charset="0"/>
                        <a:cs typeface="Arial" panose="020B0604020202020204" pitchFamily="34" charset="0"/>
                      </a:endParaRPr>
                    </a:p>
                  </a:txBody>
                  <a:tcPr marL="91392" marR="91392" marT="45696" marB="45696" anchor="ctr"/>
                </a:tc>
                <a:tc>
                  <a:txBody>
                    <a:bodyPr/>
                    <a:lstStyle/>
                    <a:p>
                      <a:pPr algn="ctr"/>
                      <a:r>
                        <a:rPr lang="en-US" sz="2400" dirty="0" smtClean="0">
                          <a:latin typeface="Arial" panose="020B0604020202020204" pitchFamily="34" charset="0"/>
                          <a:cs typeface="Arial" panose="020B0604020202020204" pitchFamily="34" charset="0"/>
                        </a:rPr>
                        <a:t>December 2018</a:t>
                      </a:r>
                      <a:endParaRPr lang="en-US" sz="2400" dirty="0">
                        <a:latin typeface="Arial" panose="020B0604020202020204" pitchFamily="34" charset="0"/>
                        <a:cs typeface="Arial" panose="020B0604020202020204" pitchFamily="34" charset="0"/>
                      </a:endParaRPr>
                    </a:p>
                  </a:txBody>
                  <a:tcPr marL="91392" marR="91392" marT="45696" marB="45696" anchor="ctr"/>
                </a:tc>
                <a:tc>
                  <a:txBody>
                    <a:bodyPr/>
                    <a:lstStyle/>
                    <a:p>
                      <a:pPr algn="ctr"/>
                      <a:r>
                        <a:rPr lang="en-US" sz="2400" i="0" dirty="0" smtClean="0">
                          <a:latin typeface="Arial" panose="020B0604020202020204" pitchFamily="34" charset="0"/>
                          <a:cs typeface="Arial" panose="020B0604020202020204" pitchFamily="34" charset="0"/>
                        </a:rPr>
                        <a:t>See below</a:t>
                      </a:r>
                      <a:endParaRPr lang="en-US" sz="2400" i="0" dirty="0">
                        <a:latin typeface="Arial" panose="020B0604020202020204" pitchFamily="34" charset="0"/>
                        <a:cs typeface="Arial" panose="020B0604020202020204" pitchFamily="34" charset="0"/>
                      </a:endParaRPr>
                    </a:p>
                  </a:txBody>
                  <a:tcPr marL="91392" marR="91392" marT="45696" marB="45696" anchor="ctr"/>
                </a:tc>
                <a:extLst>
                  <a:ext uri="{0D108BD9-81ED-4DB2-BD59-A6C34878D82A}">
                    <a16:rowId xmlns:a16="http://schemas.microsoft.com/office/drawing/2014/main" val="373355908"/>
                  </a:ext>
                </a:extLst>
              </a:tr>
              <a:tr h="1554051">
                <a:tc gridSpan="3">
                  <a:txBody>
                    <a:bodyPr/>
                    <a:lstStyle/>
                    <a:p>
                      <a:pPr marL="342900" indent="-342900">
                        <a:buFont typeface="Arial" panose="020B0604020202020204" pitchFamily="34" charset="0"/>
                        <a:buChar char="•"/>
                      </a:pPr>
                      <a:r>
                        <a:rPr lang="en-US" sz="2400" b="0" i="0" u="sng" baseline="0" dirty="0" smtClean="0">
                          <a:latin typeface="Arial" panose="020B0604020202020204" pitchFamily="34" charset="0"/>
                          <a:cs typeface="Arial" panose="020B0604020202020204" pitchFamily="34" charset="0"/>
                        </a:rPr>
                        <a:t>March 1, 2019</a:t>
                      </a:r>
                    </a:p>
                    <a:p>
                      <a:pPr marL="804863" lvl="1" indent="-457200">
                        <a:buFont typeface="Courier New" panose="02070309020205020404" pitchFamily="49" charset="0"/>
                        <a:buChar char="o"/>
                      </a:pPr>
                      <a:r>
                        <a:rPr lang="en-US" sz="2400" b="0" i="0" baseline="0" dirty="0" smtClean="0">
                          <a:latin typeface="Arial" panose="020B0604020202020204" pitchFamily="34" charset="0"/>
                          <a:cs typeface="Arial" panose="020B0604020202020204" pitchFamily="34" charset="0"/>
                        </a:rPr>
                        <a:t>OPO submitting source documentation for donor HLA tying in </a:t>
                      </a:r>
                      <a:r>
                        <a:rPr lang="en-US" sz="2400" b="0" i="0" baseline="0" dirty="0" err="1" smtClean="0">
                          <a:latin typeface="Arial" panose="020B0604020202020204" pitchFamily="34" charset="0"/>
                          <a:cs typeface="Arial" panose="020B0604020202020204" pitchFamily="34" charset="0"/>
                        </a:rPr>
                        <a:t>DonorNet</a:t>
                      </a:r>
                      <a:endParaRPr lang="en-US" sz="2400" b="0" i="0" baseline="0" dirty="0" smtClean="0">
                        <a:latin typeface="Arial" panose="020B0604020202020204" pitchFamily="34" charset="0"/>
                        <a:cs typeface="Arial" panose="020B0604020202020204" pitchFamily="34" charset="0"/>
                      </a:endParaRPr>
                    </a:p>
                    <a:p>
                      <a:pPr marL="804863" lvl="1" indent="-457200">
                        <a:buFont typeface="Courier New" panose="02070309020205020404" pitchFamily="49" charset="0"/>
                        <a:buChar char="o"/>
                      </a:pPr>
                      <a:r>
                        <a:rPr lang="en-US" sz="2400" b="0" i="0" baseline="0" dirty="0" smtClean="0">
                          <a:latin typeface="Arial" panose="020B0604020202020204" pitchFamily="34" charset="0"/>
                          <a:cs typeface="Arial" panose="020B0604020202020204" pitchFamily="34" charset="0"/>
                        </a:rPr>
                        <a:t>Updated written agreements between OPOs and Histocompatibility Labs to include verification of HLA entry.</a:t>
                      </a:r>
                    </a:p>
                    <a:p>
                      <a:pPr marL="342900" indent="-342900">
                        <a:buFont typeface="Arial" panose="020B0604020202020204" pitchFamily="34" charset="0"/>
                        <a:buChar char="•"/>
                      </a:pPr>
                      <a:r>
                        <a:rPr lang="en-US" sz="2400" b="0" i="0" u="sng" baseline="0" dirty="0" smtClean="0">
                          <a:latin typeface="Arial" panose="020B0604020202020204" pitchFamily="34" charset="0"/>
                          <a:cs typeface="Arial" panose="020B0604020202020204" pitchFamily="34" charset="0"/>
                        </a:rPr>
                        <a:t>Pending programming/notice to members</a:t>
                      </a:r>
                    </a:p>
                    <a:p>
                      <a:pPr marL="690563" lvl="1" indent="-342900">
                        <a:buFont typeface="Courier New" panose="02070309020205020404" pitchFamily="49" charset="0"/>
                        <a:buChar char="o"/>
                      </a:pPr>
                      <a:r>
                        <a:rPr lang="en-US" sz="2400" b="0" i="0" baseline="0" dirty="0" smtClean="0">
                          <a:latin typeface="Arial" panose="020B0604020202020204" pitchFamily="34" charset="0"/>
                          <a:cs typeface="Arial" panose="020B0604020202020204" pitchFamily="34" charset="0"/>
                        </a:rPr>
                        <a:t>New double entry for HLA results that are entered manually</a:t>
                      </a:r>
                      <a:endParaRPr lang="en-US" sz="2400" b="0" i="0" baseline="0" dirty="0">
                        <a:latin typeface="Arial" panose="020B0604020202020204" pitchFamily="34" charset="0"/>
                        <a:cs typeface="Arial" panose="020B0604020202020204" pitchFamily="34" charset="0"/>
                      </a:endParaRPr>
                    </a:p>
                  </a:txBody>
                  <a:tcPr marL="91392" marR="91392" marT="45696" marB="45696" anchor="ctr"/>
                </a:tc>
                <a:tc hMerge="1">
                  <a:txBody>
                    <a:bodyPr/>
                    <a:lstStyle/>
                    <a:p>
                      <a:pPr algn="ctr"/>
                      <a:endParaRPr lang="en-US" sz="2400" dirty="0">
                        <a:latin typeface="Arial" panose="020B0604020202020204" pitchFamily="34" charset="0"/>
                        <a:cs typeface="Arial" panose="020B0604020202020204" pitchFamily="34" charset="0"/>
                      </a:endParaRPr>
                    </a:p>
                  </a:txBody>
                  <a:tcPr marL="91392" marR="91392" marT="45696" marB="45696" anchor="ctr"/>
                </a:tc>
                <a:tc hMerge="1">
                  <a:txBody>
                    <a:bodyPr/>
                    <a:lstStyle/>
                    <a:p>
                      <a:pPr algn="ctr"/>
                      <a:endParaRPr lang="en-US" sz="2400" i="0" dirty="0">
                        <a:latin typeface="Arial" panose="020B0604020202020204" pitchFamily="34" charset="0"/>
                        <a:cs typeface="Arial" panose="020B0604020202020204" pitchFamily="34" charset="0"/>
                      </a:endParaRPr>
                    </a:p>
                  </a:txBody>
                  <a:tcPr marL="91392" marR="91392" marT="45696" marB="45696" anchor="ctr"/>
                </a:tc>
                <a:extLst>
                  <a:ext uri="{0D108BD9-81ED-4DB2-BD59-A6C34878D82A}">
                    <a16:rowId xmlns:a16="http://schemas.microsoft.com/office/drawing/2014/main" val="1765322598"/>
                  </a:ext>
                </a:extLst>
              </a:tr>
            </a:tbl>
          </a:graphicData>
        </a:graphic>
      </p:graphicFrame>
      <p:sp>
        <p:nvSpPr>
          <p:cNvPr id="3" name="Title 2"/>
          <p:cNvSpPr>
            <a:spLocks noGrp="1"/>
          </p:cNvSpPr>
          <p:nvPr>
            <p:ph type="title"/>
          </p:nvPr>
        </p:nvSpPr>
        <p:spPr/>
        <p:txBody>
          <a:bodyPr/>
          <a:lstStyle/>
          <a:p>
            <a:r>
              <a:rPr lang="en-US" dirty="0" smtClean="0"/>
              <a:t>Recently Approved Proposals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131029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46502618"/>
              </p:ext>
            </p:extLst>
          </p:nvPr>
        </p:nvGraphicFramePr>
        <p:xfrm>
          <a:off x="388251" y="1007873"/>
          <a:ext cx="11405455" cy="2133504"/>
        </p:xfrm>
        <a:graphic>
          <a:graphicData uri="http://schemas.openxmlformats.org/drawingml/2006/table">
            <a:tbl>
              <a:tblPr firstRow="1" bandRow="1">
                <a:tableStyleId>{21E4AEA4-8DFA-4A89-87EB-49C32662AFE0}</a:tableStyleId>
              </a:tblPr>
              <a:tblGrid>
                <a:gridCol w="8079062">
                  <a:extLst>
                    <a:ext uri="{9D8B030D-6E8A-4147-A177-3AD203B41FA5}">
                      <a16:colId xmlns:a16="http://schemas.microsoft.com/office/drawing/2014/main" val="20000"/>
                    </a:ext>
                  </a:extLst>
                </a:gridCol>
                <a:gridCol w="3326393">
                  <a:extLst>
                    <a:ext uri="{9D8B030D-6E8A-4147-A177-3AD203B41FA5}">
                      <a16:colId xmlns:a16="http://schemas.microsoft.com/office/drawing/2014/main" val="20001"/>
                    </a:ext>
                  </a:extLst>
                </a:gridCol>
              </a:tblGrid>
              <a:tr h="518001">
                <a:tc>
                  <a:txBody>
                    <a:bodyPr/>
                    <a:lstStyle/>
                    <a:p>
                      <a:pPr algn="ctr"/>
                      <a:r>
                        <a:rPr lang="en-US" sz="3200" dirty="0" smtClean="0">
                          <a:solidFill>
                            <a:schemeClr val="tx1"/>
                          </a:solidFill>
                          <a:latin typeface="Arial" panose="020B0604020202020204" pitchFamily="34" charset="0"/>
                          <a:cs typeface="Arial" panose="020B0604020202020204" pitchFamily="34" charset="0"/>
                        </a:rPr>
                        <a:t>Proposal</a:t>
                      </a:r>
                      <a:endParaRPr lang="en-US" sz="3200" dirty="0">
                        <a:solidFill>
                          <a:schemeClr val="tx1"/>
                        </a:solidFill>
                        <a:latin typeface="Arial" panose="020B0604020202020204" pitchFamily="34" charset="0"/>
                        <a:cs typeface="Arial" panose="020B0604020202020204" pitchFamily="34" charset="0"/>
                      </a:endParaRPr>
                    </a:p>
                  </a:txBody>
                  <a:tcPr marL="91392" marR="91392" marT="45696" marB="45696" anchor="ctr">
                    <a:solidFill>
                      <a:schemeClr val="bg2">
                        <a:lumMod val="60000"/>
                        <a:lumOff val="40000"/>
                      </a:schemeClr>
                    </a:solidFill>
                  </a:tcPr>
                </a:tc>
                <a:tc>
                  <a:txBody>
                    <a:bodyPr/>
                    <a:lstStyle/>
                    <a:p>
                      <a:pPr algn="ctr"/>
                      <a:r>
                        <a:rPr lang="en-US" sz="3200" dirty="0" smtClean="0">
                          <a:solidFill>
                            <a:schemeClr val="tx1"/>
                          </a:solidFill>
                          <a:latin typeface="Arial" panose="020B0604020202020204" pitchFamily="34" charset="0"/>
                          <a:cs typeface="Arial" panose="020B0604020202020204" pitchFamily="34" charset="0"/>
                        </a:rPr>
                        <a:t>Status</a:t>
                      </a:r>
                      <a:endParaRPr lang="en-US" sz="3200" dirty="0">
                        <a:solidFill>
                          <a:schemeClr val="tx1"/>
                        </a:solidFill>
                        <a:latin typeface="Arial" panose="020B0604020202020204" pitchFamily="34" charset="0"/>
                        <a:cs typeface="Arial" panose="020B0604020202020204" pitchFamily="34" charset="0"/>
                      </a:endParaRPr>
                    </a:p>
                  </a:txBody>
                  <a:tcPr marL="91392" marR="91392" marT="45696" marB="45696" anchor="ctr">
                    <a:solidFill>
                      <a:schemeClr val="bg2">
                        <a:lumMod val="60000"/>
                        <a:lumOff val="40000"/>
                      </a:schemeClr>
                    </a:solidFill>
                  </a:tcPr>
                </a:tc>
                <a:extLst>
                  <a:ext uri="{0D108BD9-81ED-4DB2-BD59-A6C34878D82A}">
                    <a16:rowId xmlns:a16="http://schemas.microsoft.com/office/drawing/2014/main" val="10000"/>
                  </a:ext>
                </a:extLst>
              </a:tr>
              <a:tr h="1371219">
                <a:tc>
                  <a:txBody>
                    <a:bodyPr/>
                    <a:lstStyle/>
                    <a:p>
                      <a:pPr marL="0" indent="0">
                        <a:buFont typeface="Arial" panose="020B0604020202020204" pitchFamily="34" charset="0"/>
                        <a:buNone/>
                      </a:pPr>
                      <a:r>
                        <a:rPr lang="en-US" sz="3200" b="1" baseline="0" dirty="0" smtClean="0">
                          <a:latin typeface="Arial" panose="020B0604020202020204" pitchFamily="34" charset="0"/>
                          <a:cs typeface="Arial" panose="020B0604020202020204" pitchFamily="34" charset="0"/>
                        </a:rPr>
                        <a:t>Review of HLA Tables (2016)</a:t>
                      </a:r>
                    </a:p>
                    <a:p>
                      <a:pPr marL="342900" indent="-342900">
                        <a:buFont typeface="Arial" panose="020B0604020202020204" pitchFamily="34" charset="0"/>
                        <a:buChar char="•"/>
                      </a:pPr>
                      <a:r>
                        <a:rPr lang="en-US" sz="3200" b="0" baseline="0" dirty="0" smtClean="0">
                          <a:latin typeface="Arial" panose="020B0604020202020204" pitchFamily="34" charset="0"/>
                          <a:cs typeface="Arial" panose="020B0604020202020204" pitchFamily="34" charset="0"/>
                        </a:rPr>
                        <a:t>Provide new alleles and HLA-DPB1 unacceptable antigen equivalency table</a:t>
                      </a:r>
                    </a:p>
                  </a:txBody>
                  <a:tcPr marL="91392" marR="91392" marT="45696" marB="45696" anchor="ctr">
                    <a:solidFill>
                      <a:schemeClr val="tx2">
                        <a:lumMod val="20000"/>
                        <a:lumOff val="80000"/>
                      </a:schemeClr>
                    </a:solidFill>
                  </a:tcPr>
                </a:tc>
                <a:tc>
                  <a:txBody>
                    <a:bodyPr/>
                    <a:lstStyle/>
                    <a:p>
                      <a:pPr marL="457200" indent="-457200">
                        <a:buFont typeface="Arial" panose="020B0604020202020204" pitchFamily="34" charset="0"/>
                        <a:buChar char="•"/>
                      </a:pPr>
                      <a:r>
                        <a:rPr lang="en-US" sz="3200" dirty="0" smtClean="0">
                          <a:latin typeface="Arial" panose="020B0604020202020204" pitchFamily="34" charset="0"/>
                          <a:cs typeface="Arial" panose="020B0604020202020204" pitchFamily="34" charset="0"/>
                        </a:rPr>
                        <a:t>Implemented December 2018</a:t>
                      </a:r>
                      <a:endParaRPr lang="en-US" sz="3200" dirty="0">
                        <a:latin typeface="Arial" panose="020B0604020202020204" pitchFamily="34" charset="0"/>
                        <a:cs typeface="Arial" panose="020B0604020202020204" pitchFamily="34" charset="0"/>
                      </a:endParaRPr>
                    </a:p>
                  </a:txBody>
                  <a:tcPr marL="91392" marR="91392" marT="45696" marB="45696" anchor="ctr">
                    <a:solidFill>
                      <a:schemeClr val="tx2">
                        <a:lumMod val="20000"/>
                        <a:lumOff val="80000"/>
                      </a:schemeClr>
                    </a:solidFill>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smtClean="0"/>
              <a:t>Recently Implemented Proposals</a:t>
            </a:r>
            <a:endParaRPr lang="en-US" dirty="0"/>
          </a:p>
        </p:txBody>
      </p:sp>
      <p:sp>
        <p:nvSpPr>
          <p:cNvPr id="4" name="Slide Number Placeholder 3"/>
          <p:cNvSpPr>
            <a:spLocks noGrp="1"/>
          </p:cNvSpPr>
          <p:nvPr>
            <p:ph type="sldNum" sz="quarter" idx="4"/>
          </p:nvPr>
        </p:nvSpPr>
        <p:spPr/>
        <p:txBody>
          <a:bodyPr/>
          <a:lstStyle/>
          <a:p>
            <a:pPr defTabSz="457063"/>
            <a:fld id="{AFEF8753-48E3-DC43-B5AB-733E5321FD2E}" type="slidenum">
              <a:rPr lang="en-US">
                <a:solidFill>
                  <a:srgbClr val="000000">
                    <a:tint val="75000"/>
                  </a:srgbClr>
                </a:solidFill>
              </a:rPr>
              <a:pPr defTabSz="457063"/>
              <a:t>3</a:t>
            </a:fld>
            <a:endParaRPr lang="en-US" dirty="0">
              <a:solidFill>
                <a:srgbClr val="000000">
                  <a:tint val="75000"/>
                </a:srgbClr>
              </a:solidFill>
            </a:endParaRPr>
          </a:p>
        </p:txBody>
      </p:sp>
    </p:spTree>
    <p:extLst>
      <p:ext uri="{BB962C8B-B14F-4D97-AF65-F5344CB8AC3E}">
        <p14:creationId xmlns:p14="http://schemas.microsoft.com/office/powerpoint/2010/main" val="2463119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8958934"/>
              </p:ext>
            </p:extLst>
          </p:nvPr>
        </p:nvGraphicFramePr>
        <p:xfrm>
          <a:off x="795316" y="1008504"/>
          <a:ext cx="10831693" cy="2986785"/>
        </p:xfrm>
        <a:graphic>
          <a:graphicData uri="http://schemas.openxmlformats.org/drawingml/2006/table">
            <a:tbl>
              <a:tblPr firstRow="1" bandRow="1">
                <a:tableStyleId>{21E4AEA4-8DFA-4A89-87EB-49C32662AFE0}</a:tableStyleId>
              </a:tblPr>
              <a:tblGrid>
                <a:gridCol w="8130320">
                  <a:extLst>
                    <a:ext uri="{9D8B030D-6E8A-4147-A177-3AD203B41FA5}">
                      <a16:colId xmlns:a16="http://schemas.microsoft.com/office/drawing/2014/main" val="20000"/>
                    </a:ext>
                  </a:extLst>
                </a:gridCol>
                <a:gridCol w="2701373">
                  <a:extLst>
                    <a:ext uri="{9D8B030D-6E8A-4147-A177-3AD203B41FA5}">
                      <a16:colId xmlns:a16="http://schemas.microsoft.com/office/drawing/2014/main" val="20002"/>
                    </a:ext>
                  </a:extLst>
                </a:gridCol>
              </a:tblGrid>
              <a:tr h="700833">
                <a:tc>
                  <a:txBody>
                    <a:bodyPr/>
                    <a:lstStyle/>
                    <a:p>
                      <a:pPr algn="ctr"/>
                      <a:r>
                        <a:rPr lang="en-US" sz="2400" dirty="0" smtClean="0">
                          <a:solidFill>
                            <a:schemeClr val="tx1"/>
                          </a:solidFill>
                          <a:latin typeface="Arial" panose="020B0604020202020204" pitchFamily="34" charset="0"/>
                          <a:cs typeface="Arial" panose="020B0604020202020204" pitchFamily="34" charset="0"/>
                        </a:rPr>
                        <a:t>Proposal</a:t>
                      </a:r>
                      <a:endParaRPr lang="en-US" sz="2400" dirty="0">
                        <a:solidFill>
                          <a:schemeClr val="tx1"/>
                        </a:solidFill>
                        <a:latin typeface="Arial" panose="020B0604020202020204" pitchFamily="34" charset="0"/>
                        <a:cs typeface="Arial" panose="020B0604020202020204" pitchFamily="34" charset="0"/>
                      </a:endParaRPr>
                    </a:p>
                  </a:txBody>
                  <a:tcPr marL="91392" marR="91392" marT="45696" marB="45696" anchor="ctr"/>
                </a:tc>
                <a:tc>
                  <a:txBody>
                    <a:bodyPr/>
                    <a:lstStyle/>
                    <a:p>
                      <a:pPr algn="ctr"/>
                      <a:r>
                        <a:rPr lang="en-US" sz="2000" dirty="0" smtClean="0">
                          <a:solidFill>
                            <a:schemeClr val="tx1"/>
                          </a:solidFill>
                          <a:latin typeface="Arial" panose="020B0604020202020204" pitchFamily="34" charset="0"/>
                          <a:cs typeface="Arial" panose="020B0604020202020204" pitchFamily="34" charset="0"/>
                        </a:rPr>
                        <a:t>Status</a:t>
                      </a:r>
                      <a:endParaRPr lang="en-US" sz="2000" dirty="0">
                        <a:solidFill>
                          <a:schemeClr val="tx1"/>
                        </a:solidFill>
                        <a:latin typeface="Arial" panose="020B0604020202020204" pitchFamily="34" charset="0"/>
                        <a:cs typeface="Arial" panose="020B0604020202020204" pitchFamily="34" charset="0"/>
                      </a:endParaRPr>
                    </a:p>
                  </a:txBody>
                  <a:tcPr marL="91392" marR="91392" marT="45696" marB="45696" anchor="ctr"/>
                </a:tc>
                <a:extLst>
                  <a:ext uri="{0D108BD9-81ED-4DB2-BD59-A6C34878D82A}">
                    <a16:rowId xmlns:a16="http://schemas.microsoft.com/office/drawing/2014/main" val="10000"/>
                  </a:ext>
                </a:extLst>
              </a:tr>
              <a:tr h="1554051">
                <a:tc>
                  <a:txBody>
                    <a:bodyPr/>
                    <a:lstStyle/>
                    <a:p>
                      <a:r>
                        <a:rPr lang="en-US" sz="2400" b="1" dirty="0" smtClean="0">
                          <a:latin typeface="Arial" panose="020B0604020202020204" pitchFamily="34" charset="0"/>
                          <a:cs typeface="Arial" panose="020B0604020202020204" pitchFamily="34" charset="0"/>
                        </a:rPr>
                        <a:t>Change CPRA Calculation</a:t>
                      </a:r>
                      <a:endParaRPr lang="en-US" sz="2400" b="1"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Committee reviewing data for new calculation</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Evaluating “donor count” method vs. enhancing current haplotype method w/ expanded data</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Examining possible integration of data from the National Marrow Donor Program</a:t>
                      </a:r>
                    </a:p>
                  </a:txBody>
                  <a:tcPr marL="91392" marR="91392" marT="45696" marB="45696" anchor="ctr"/>
                </a:tc>
                <a:tc>
                  <a:txBody>
                    <a:bodyPr/>
                    <a:lstStyle/>
                    <a:p>
                      <a:pPr marL="342900" indent="-342900">
                        <a:buFont typeface="Arial" panose="020B0604020202020204" pitchFamily="34" charset="0"/>
                        <a:buChar char="•"/>
                      </a:pPr>
                      <a:r>
                        <a:rPr lang="en-US" sz="2400" i="0" dirty="0" smtClean="0">
                          <a:latin typeface="Arial" panose="020B0604020202020204" pitchFamily="34" charset="0"/>
                          <a:cs typeface="Arial" panose="020B0604020202020204" pitchFamily="34" charset="0"/>
                        </a:rPr>
                        <a:t>Under development</a:t>
                      </a:r>
                    </a:p>
                    <a:p>
                      <a:pPr marL="342900" indent="-342900">
                        <a:buFont typeface="Arial" panose="020B0604020202020204" pitchFamily="34" charset="0"/>
                        <a:buChar char="•"/>
                      </a:pPr>
                      <a:endParaRPr lang="en-US" sz="2400" i="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i="0" dirty="0" smtClean="0">
                          <a:latin typeface="Arial" panose="020B0604020202020204" pitchFamily="34" charset="0"/>
                          <a:cs typeface="Arial" panose="020B0604020202020204" pitchFamily="34" charset="0"/>
                        </a:rPr>
                        <a:t>Public</a:t>
                      </a:r>
                      <a:r>
                        <a:rPr lang="en-US" sz="2400" i="0" baseline="0" dirty="0" smtClean="0">
                          <a:latin typeface="Arial" panose="020B0604020202020204" pitchFamily="34" charset="0"/>
                          <a:cs typeface="Arial" panose="020B0604020202020204" pitchFamily="34" charset="0"/>
                        </a:rPr>
                        <a:t> comment target 1/2020</a:t>
                      </a:r>
                      <a:endParaRPr lang="en-US" sz="2400" i="0" dirty="0">
                        <a:latin typeface="Arial" panose="020B0604020202020204" pitchFamily="34" charset="0"/>
                        <a:cs typeface="Arial" panose="020B0604020202020204" pitchFamily="34" charset="0"/>
                      </a:endParaRPr>
                    </a:p>
                  </a:txBody>
                  <a:tcPr marL="91392" marR="91392" marT="45696" marB="45696" anchor="ct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smtClean="0"/>
              <a:t>Ongoing Proposals</a:t>
            </a:r>
            <a:endParaRPr lang="en-US" dirty="0"/>
          </a:p>
        </p:txBody>
      </p:sp>
      <p:sp>
        <p:nvSpPr>
          <p:cNvPr id="4" name="Slide Number Placeholder 3"/>
          <p:cNvSpPr>
            <a:spLocks noGrp="1"/>
          </p:cNvSpPr>
          <p:nvPr>
            <p:ph type="sldNum" sz="quarter" idx="4"/>
          </p:nvPr>
        </p:nvSpPr>
        <p:spPr/>
        <p:txBody>
          <a:bodyPr/>
          <a:lstStyle/>
          <a:p>
            <a:pPr defTabSz="457063"/>
            <a:fld id="{AFEF8753-48E3-DC43-B5AB-733E5321FD2E}" type="slidenum">
              <a:rPr lang="en-US">
                <a:solidFill>
                  <a:srgbClr val="000000">
                    <a:tint val="75000"/>
                  </a:srgbClr>
                </a:solidFill>
              </a:rPr>
              <a:pPr defTabSz="457063"/>
              <a:t>4</a:t>
            </a:fld>
            <a:endParaRPr lang="en-US" dirty="0">
              <a:solidFill>
                <a:srgbClr val="000000">
                  <a:tint val="75000"/>
                </a:srgbClr>
              </a:solidFill>
            </a:endParaRPr>
          </a:p>
        </p:txBody>
      </p:sp>
    </p:spTree>
    <p:extLst>
      <p:ext uri="{BB962C8B-B14F-4D97-AF65-F5344CB8AC3E}">
        <p14:creationId xmlns:p14="http://schemas.microsoft.com/office/powerpoint/2010/main" val="252766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95514446"/>
              </p:ext>
            </p:extLst>
          </p:nvPr>
        </p:nvGraphicFramePr>
        <p:xfrm>
          <a:off x="385279" y="991840"/>
          <a:ext cx="11395076" cy="2811490"/>
        </p:xfrm>
        <a:graphic>
          <a:graphicData uri="http://schemas.openxmlformats.org/drawingml/2006/table">
            <a:tbl>
              <a:tblPr firstRow="1" bandRow="1">
                <a:tableStyleId>{93296810-A885-4BE3-A3E7-6D5BEEA58F35}</a:tableStyleId>
              </a:tblPr>
              <a:tblGrid>
                <a:gridCol w="7611825">
                  <a:extLst>
                    <a:ext uri="{9D8B030D-6E8A-4147-A177-3AD203B41FA5}">
                      <a16:colId xmlns:a16="http://schemas.microsoft.com/office/drawing/2014/main" val="955786282"/>
                    </a:ext>
                  </a:extLst>
                </a:gridCol>
                <a:gridCol w="3783251">
                  <a:extLst>
                    <a:ext uri="{9D8B030D-6E8A-4147-A177-3AD203B41FA5}">
                      <a16:colId xmlns:a16="http://schemas.microsoft.com/office/drawing/2014/main" val="1901064983"/>
                    </a:ext>
                  </a:extLst>
                </a:gridCol>
              </a:tblGrid>
              <a:tr h="586450">
                <a:tc>
                  <a:txBody>
                    <a:bodyPr/>
                    <a:lstStyle/>
                    <a:p>
                      <a:pPr algn="ctr"/>
                      <a:r>
                        <a:rPr lang="en-US" sz="2800" dirty="0" smtClean="0">
                          <a:latin typeface="Arial" panose="020B0604020202020204" pitchFamily="34" charset="0"/>
                          <a:cs typeface="Arial" panose="020B0604020202020204" pitchFamily="34" charset="0"/>
                        </a:rPr>
                        <a:t>Proposal</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smtClean="0">
                          <a:latin typeface="Arial" panose="020B0604020202020204" pitchFamily="34" charset="0"/>
                          <a:cs typeface="Arial" panose="020B0604020202020204" pitchFamily="34" charset="0"/>
                        </a:rPr>
                        <a:t>Strategic Goals</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6036123"/>
                  </a:ext>
                </a:extLst>
              </a:tr>
              <a:tr h="1552367">
                <a:tc>
                  <a:txBody>
                    <a:bodyPr/>
                    <a:lstStyle/>
                    <a:p>
                      <a:r>
                        <a:rPr lang="en-US" sz="2800" b="1" dirty="0" smtClean="0">
                          <a:latin typeface="Arial" panose="020B0604020202020204" pitchFamily="34" charset="0"/>
                          <a:cs typeface="Arial" panose="020B0604020202020204" pitchFamily="34" charset="0"/>
                        </a:rPr>
                        <a:t>Review HLA Tables (2019)</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Update reference</a:t>
                      </a:r>
                      <a:r>
                        <a:rPr lang="en-US" sz="2800" baseline="0" dirty="0" smtClean="0">
                          <a:latin typeface="Arial" panose="020B0604020202020204" pitchFamily="34" charset="0"/>
                          <a:cs typeface="Arial" panose="020B0604020202020204" pitchFamily="34" charset="0"/>
                        </a:rPr>
                        <a:t> tables in Policy 4.10 to be consistent with current testing methods</a:t>
                      </a:r>
                    </a:p>
                    <a:p>
                      <a:pPr marL="285750" indent="-2857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Evaluating inclusion of CWD alleles for DPB1 equivalency table</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Increase Equity in Access to Transplants</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Improve</a:t>
                      </a:r>
                      <a:r>
                        <a:rPr lang="en-US" sz="2800" baseline="0" dirty="0" smtClean="0">
                          <a:latin typeface="Arial" panose="020B0604020202020204" pitchFamily="34" charset="0"/>
                          <a:cs typeface="Arial" panose="020B0604020202020204" pitchFamily="34" charset="0"/>
                        </a:rPr>
                        <a:t> Patient Safety</a:t>
                      </a:r>
                      <a:endParaRPr lang="en-US" sz="28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085556863"/>
                  </a:ext>
                </a:extLst>
              </a:tr>
            </a:tbl>
          </a:graphicData>
        </a:graphic>
      </p:graphicFrame>
      <p:sp>
        <p:nvSpPr>
          <p:cNvPr id="3" name="Title 2"/>
          <p:cNvSpPr>
            <a:spLocks noGrp="1"/>
          </p:cNvSpPr>
          <p:nvPr>
            <p:ph type="title"/>
          </p:nvPr>
        </p:nvSpPr>
        <p:spPr/>
        <p:txBody>
          <a:bodyPr/>
          <a:lstStyle/>
          <a:p>
            <a:r>
              <a:rPr lang="en-US" dirty="0" smtClean="0"/>
              <a:t>Future Initiatives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248286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2"/>
            <a:ext cx="11394917" cy="4405247"/>
          </a:xfrm>
        </p:spPr>
        <p:txBody>
          <a:bodyPr/>
          <a:lstStyle/>
          <a:p>
            <a:pPr>
              <a:spcBef>
                <a:spcPts val="0"/>
              </a:spcBef>
            </a:pPr>
            <a:r>
              <a:rPr lang="en-US" dirty="0" smtClean="0"/>
              <a:t>Cathi Murphey, Ph.D., HCLD/CC(ABB)</a:t>
            </a:r>
          </a:p>
          <a:p>
            <a:pPr indent="3175">
              <a:spcBef>
                <a:spcPts val="0"/>
              </a:spcBef>
              <a:buNone/>
            </a:pPr>
            <a:r>
              <a:rPr lang="en-US" dirty="0" smtClean="0"/>
              <a:t>Committee Chair</a:t>
            </a:r>
          </a:p>
          <a:p>
            <a:pPr indent="3175">
              <a:spcBef>
                <a:spcPts val="0"/>
              </a:spcBef>
              <a:buNone/>
            </a:pPr>
            <a:r>
              <a:rPr lang="en-US" dirty="0" smtClean="0">
                <a:hlinkClick r:id="rId2"/>
              </a:rPr>
              <a:t>cathi.murphey@swid-id.com</a:t>
            </a:r>
            <a:r>
              <a:rPr lang="en-US" dirty="0" smtClean="0"/>
              <a:t> </a:t>
            </a:r>
          </a:p>
          <a:p>
            <a:pPr indent="3175">
              <a:spcBef>
                <a:spcPts val="0"/>
              </a:spcBef>
              <a:buNone/>
            </a:pPr>
            <a:endParaRPr lang="en-US" dirty="0" smtClean="0"/>
          </a:p>
          <a:p>
            <a:pPr>
              <a:spcBef>
                <a:spcPts val="0"/>
              </a:spcBef>
            </a:pPr>
            <a:r>
              <a:rPr lang="en-US" dirty="0" smtClean="0"/>
              <a:t>Christopher L. Wholley, M.S.A.</a:t>
            </a:r>
          </a:p>
          <a:p>
            <a:pPr marL="0" indent="231775">
              <a:spcBef>
                <a:spcPts val="0"/>
              </a:spcBef>
              <a:buNone/>
            </a:pPr>
            <a:r>
              <a:rPr lang="en-US" dirty="0" smtClean="0"/>
              <a:t>Transplant Community Administrator</a:t>
            </a:r>
          </a:p>
          <a:p>
            <a:pPr marL="0" indent="231775">
              <a:spcBef>
                <a:spcPts val="0"/>
              </a:spcBef>
              <a:buNone/>
            </a:pPr>
            <a:r>
              <a:rPr lang="en-US" dirty="0" smtClean="0">
                <a:hlinkClick r:id="rId3"/>
              </a:rPr>
              <a:t>christopher.wholley@unos.org</a:t>
            </a:r>
            <a:r>
              <a:rPr lang="en-US" dirty="0" smtClean="0"/>
              <a:t> </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2907888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_dlc_DocId xmlns="c8f9c7e0-6682-419d-a909-cda05b6ce1a7">TN63ZTJYM4AM-913-6355</_dlc_DocId>
    <_dlc_DocIdUrl xmlns="c8f9c7e0-6682-419d-a909-cda05b6ce1a7">
      <Url>https://bodandcommittees.unos.org/Staff/_layouts/15/DocIdRedir.aspx?ID=TN63ZTJYM4AM-913-6355</Url>
      <Description>TN63ZTJYM4AM-913-6355</Description>
    </_dlc_DocIdUrl>
  </documentManagement>
</p:properties>
</file>

<file path=customXml/itemProps1.xml><?xml version="1.0" encoding="utf-8"?>
<ds:datastoreItem xmlns:ds="http://schemas.openxmlformats.org/officeDocument/2006/customXml" ds:itemID="{9BACC402-B1D4-4CD8-ADCA-4D39DDC0DDD3}">
  <ds:schemaRefs>
    <ds:schemaRef ds:uri="http://schemas.microsoft.com/sharepoint/events"/>
  </ds:schemaRefs>
</ds:datastoreItem>
</file>

<file path=customXml/itemProps2.xml><?xml version="1.0" encoding="utf-8"?>
<ds:datastoreItem xmlns:ds="http://schemas.openxmlformats.org/officeDocument/2006/customXml" ds:itemID="{5EEF6C84-9708-40D8-A3FC-336D8F56E0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4.xml><?xml version="1.0" encoding="utf-8"?>
<ds:datastoreItem xmlns:ds="http://schemas.openxmlformats.org/officeDocument/2006/customXml" ds:itemID="{7CB4DD36-3E77-48C1-BD50-FF15F831F4D8}">
  <ds:schemaRefs>
    <ds:schemaRef ds:uri="http://schemas.microsoft.com/office/2006/documentManagement/types"/>
    <ds:schemaRef ds:uri="http://schemas.microsoft.com/office/2006/metadata/properties"/>
    <ds:schemaRef ds:uri="81014aad-9229-4a9a-a8a1-ab44a8a74d6a"/>
    <ds:schemaRef ds:uri="http://purl.org/dc/elements/1.1/"/>
    <ds:schemaRef ds:uri="http://schemas.openxmlformats.org/package/2006/metadata/core-properties"/>
    <ds:schemaRef ds:uri="http://schemas.microsoft.com/office/infopath/2007/PartnerControls"/>
    <ds:schemaRef ds:uri="http://purl.org/dc/dcmitype/"/>
    <ds:schemaRef ds:uri="c8f9c7e0-6682-419d-a909-cda05b6ce1a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886</TotalTime>
  <Words>454</Words>
  <Application>Microsoft Office PowerPoint</Application>
  <PresentationFormat>Custom</PresentationFormat>
  <Paragraphs>67</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Myriad Pro</vt:lpstr>
      <vt:lpstr>Wingdings</vt:lpstr>
      <vt:lpstr>Expo</vt:lpstr>
      <vt:lpstr>OPTN Histocompatibility Committee</vt:lpstr>
      <vt:lpstr>Recently Approved Proposals</vt:lpstr>
      <vt:lpstr>Recently Implemented Proposals</vt:lpstr>
      <vt:lpstr>Ongoing Proposals</vt:lpstr>
      <vt:lpstr>Future Initiatives</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55</cp:revision>
  <dcterms:created xsi:type="dcterms:W3CDTF">2010-09-17T15:26:33Z</dcterms:created>
  <dcterms:modified xsi:type="dcterms:W3CDTF">2019-02-04T19:21:19Z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77589e5d-3c9a-4ae7-8e91-b377234c341b</vt:lpwstr>
  </property>
  <property fmtid="{D5CDD505-2E9C-101B-9397-08002B2CF9AE}" pid="4" name="Committee">
    <vt:lpwstr/>
  </property>
</Properties>
</file>