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9" r:id="rId5"/>
    <p:sldId id="299" r:id="rId6"/>
    <p:sldId id="260" r:id="rId7"/>
    <p:sldId id="261" r:id="rId8"/>
    <p:sldId id="262" r:id="rId9"/>
    <p:sldId id="285" r:id="rId10"/>
    <p:sldId id="286" r:id="rId11"/>
    <p:sldId id="287" r:id="rId12"/>
    <p:sldId id="288" r:id="rId13"/>
    <p:sldId id="289" r:id="rId14"/>
    <p:sldId id="290" r:id="rId15"/>
    <p:sldId id="291" r:id="rId16"/>
    <p:sldId id="292" r:id="rId17"/>
    <p:sldId id="293" r:id="rId18"/>
    <p:sldId id="294" r:id="rId19"/>
    <p:sldId id="295" r:id="rId20"/>
    <p:sldId id="297" r:id="rId21"/>
    <p:sldId id="298"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11" autoAdjust="0"/>
    <p:restoredTop sz="82647" autoAdjust="0"/>
  </p:normalViewPr>
  <p:slideViewPr>
    <p:cSldViewPr snapToGrid="0">
      <p:cViewPr varScale="1">
        <p:scale>
          <a:sx n="49" d="100"/>
          <a:sy n="49" d="100"/>
        </p:scale>
        <p:origin x="1110" y="54"/>
      </p:cViewPr>
      <p:guideLst/>
    </p:cSldViewPr>
  </p:slideViewPr>
  <p:notesTextViewPr>
    <p:cViewPr>
      <p:scale>
        <a:sx n="1" d="1"/>
        <a:sy n="1" d="1"/>
      </p:scale>
      <p:origin x="0" y="0"/>
    </p:cViewPr>
  </p:notesTextViewPr>
  <p:notesViewPr>
    <p:cSldViewPr snapToGrid="0">
      <p:cViewPr varScale="1">
        <p:scale>
          <a:sx n="45" d="100"/>
          <a:sy n="45" d="100"/>
        </p:scale>
        <p:origin x="25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72F43A3-820C-4563-A2EF-C55502451A32}" type="datetimeFigureOut">
              <a:rPr lang="en-US" smtClean="0"/>
              <a:t>2/12/2018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F38A0CF-A7F7-4566-B39E-1B5FCFBA7708}" type="slidenum">
              <a:rPr lang="en-US" smtClean="0"/>
              <a:t>‹#›</a:t>
            </a:fld>
            <a:endParaRPr lang="en-US"/>
          </a:p>
        </p:txBody>
      </p:sp>
    </p:spTree>
    <p:extLst>
      <p:ext uri="{BB962C8B-B14F-4D97-AF65-F5344CB8AC3E}">
        <p14:creationId xmlns:p14="http://schemas.microsoft.com/office/powerpoint/2010/main" val="618367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C599D-6579-46A7-8378-66EA28A84DD1}" type="slidenum">
              <a:rPr lang="en-US" smtClean="0"/>
              <a:t>1</a:t>
            </a:fld>
            <a:endParaRPr lang="en-US"/>
          </a:p>
        </p:txBody>
      </p:sp>
    </p:spTree>
    <p:extLst>
      <p:ext uri="{BB962C8B-B14F-4D97-AF65-F5344CB8AC3E}">
        <p14:creationId xmlns:p14="http://schemas.microsoft.com/office/powerpoint/2010/main" val="2536102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10</a:t>
            </a:fld>
            <a:endParaRPr lang="en-US"/>
          </a:p>
        </p:txBody>
      </p:sp>
    </p:spTree>
    <p:extLst>
      <p:ext uri="{BB962C8B-B14F-4D97-AF65-F5344CB8AC3E}">
        <p14:creationId xmlns:p14="http://schemas.microsoft.com/office/powerpoint/2010/main" val="786785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11</a:t>
            </a:fld>
            <a:endParaRPr lang="en-US"/>
          </a:p>
        </p:txBody>
      </p:sp>
    </p:spTree>
    <p:extLst>
      <p:ext uri="{BB962C8B-B14F-4D97-AF65-F5344CB8AC3E}">
        <p14:creationId xmlns:p14="http://schemas.microsoft.com/office/powerpoint/2010/main" val="1026963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12</a:t>
            </a:fld>
            <a:endParaRPr lang="en-US"/>
          </a:p>
        </p:txBody>
      </p:sp>
    </p:spTree>
    <p:extLst>
      <p:ext uri="{BB962C8B-B14F-4D97-AF65-F5344CB8AC3E}">
        <p14:creationId xmlns:p14="http://schemas.microsoft.com/office/powerpoint/2010/main" val="15439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13</a:t>
            </a:fld>
            <a:endParaRPr lang="en-US"/>
          </a:p>
        </p:txBody>
      </p:sp>
    </p:spTree>
    <p:extLst>
      <p:ext uri="{BB962C8B-B14F-4D97-AF65-F5344CB8AC3E}">
        <p14:creationId xmlns:p14="http://schemas.microsoft.com/office/powerpoint/2010/main" val="2656203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14</a:t>
            </a:fld>
            <a:endParaRPr lang="en-US"/>
          </a:p>
        </p:txBody>
      </p:sp>
    </p:spTree>
    <p:extLst>
      <p:ext uri="{BB962C8B-B14F-4D97-AF65-F5344CB8AC3E}">
        <p14:creationId xmlns:p14="http://schemas.microsoft.com/office/powerpoint/2010/main" val="1951536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15</a:t>
            </a:fld>
            <a:endParaRPr lang="en-US"/>
          </a:p>
        </p:txBody>
      </p:sp>
    </p:spTree>
    <p:extLst>
      <p:ext uri="{BB962C8B-B14F-4D97-AF65-F5344CB8AC3E}">
        <p14:creationId xmlns:p14="http://schemas.microsoft.com/office/powerpoint/2010/main" val="2186571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16</a:t>
            </a:fld>
            <a:endParaRPr lang="en-US"/>
          </a:p>
        </p:txBody>
      </p:sp>
    </p:spTree>
    <p:extLst>
      <p:ext uri="{BB962C8B-B14F-4D97-AF65-F5344CB8AC3E}">
        <p14:creationId xmlns:p14="http://schemas.microsoft.com/office/powerpoint/2010/main" val="2761641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5450" y="693738"/>
            <a:ext cx="3792538" cy="2133600"/>
          </a:xfrm>
        </p:spPr>
      </p:sp>
      <p:sp>
        <p:nvSpPr>
          <p:cNvPr id="3" name="Notes Placeholder 2"/>
          <p:cNvSpPr>
            <a:spLocks noGrp="1"/>
          </p:cNvSpPr>
          <p:nvPr>
            <p:ph type="body" idx="1"/>
          </p:nvPr>
        </p:nvSpPr>
        <p:spPr/>
        <p:txBody>
          <a:bodyPr/>
          <a:lstStyle/>
          <a:p>
            <a:r>
              <a:rPr lang="en-US" dirty="0" smtClean="0"/>
              <a:t>[Collect individual responses from audience.]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17</a:t>
            </a:fld>
            <a:endParaRPr lang="en-US"/>
          </a:p>
        </p:txBody>
      </p:sp>
    </p:spTree>
    <p:extLst>
      <p:ext uri="{BB962C8B-B14F-4D97-AF65-F5344CB8AC3E}">
        <p14:creationId xmlns:p14="http://schemas.microsoft.com/office/powerpoint/2010/main" val="3590966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18</a:t>
            </a:fld>
            <a:endParaRPr lang="en-US"/>
          </a:p>
        </p:txBody>
      </p:sp>
    </p:spTree>
    <p:extLst>
      <p:ext uri="{BB962C8B-B14F-4D97-AF65-F5344CB8AC3E}">
        <p14:creationId xmlns:p14="http://schemas.microsoft.com/office/powerpoint/2010/main" val="429211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2</a:t>
            </a:fld>
            <a:endParaRPr lang="en-US"/>
          </a:p>
        </p:txBody>
      </p:sp>
    </p:spTree>
    <p:extLst>
      <p:ext uri="{BB962C8B-B14F-4D97-AF65-F5344CB8AC3E}">
        <p14:creationId xmlns:p14="http://schemas.microsoft.com/office/powerpoint/2010/main" val="570760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r>
              <a:rPr lang="en-US" dirty="0" smtClean="0"/>
              <a:t>Some of you may </a:t>
            </a:r>
            <a:r>
              <a:rPr lang="en-US" baseline="0" dirty="0" smtClean="0"/>
              <a:t>have seen this slide before, but UNOS has been internally reviewing our processes and work for continuous improvement.  One exercise was to determine what our organizational strengths are, and with feedback from the Executive Committee, we identified three key areas for the work we do, and those lie in Match, Data and Quality.  Our goal in developing the 2018-2021 strategic plan was to create a narrative that reflects these three core strengths, because though there are many admirable and important goals within the transplant community, some of them are better served by other organizations, or clinical research, or other avenues.  In creating this strategic plan, what we do at our core should be in the forefront.  </a:t>
            </a:r>
            <a:endParaRPr lang="en-US" dirty="0" smtClean="0"/>
          </a:p>
          <a:p>
            <a:endParaRPr lang="en-US" dirty="0"/>
          </a:p>
        </p:txBody>
      </p:sp>
      <p:sp>
        <p:nvSpPr>
          <p:cNvPr id="4" name="Slide Number Placeholder 3"/>
          <p:cNvSpPr>
            <a:spLocks noGrp="1"/>
          </p:cNvSpPr>
          <p:nvPr>
            <p:ph type="sldNum" sz="quarter" idx="10"/>
          </p:nvPr>
        </p:nvSpPr>
        <p:spPr/>
        <p:txBody>
          <a:bodyPr/>
          <a:lstStyle/>
          <a:p>
            <a:fld id="{2B7C599D-6579-46A7-8378-66EA28A84DD1}" type="slidenum">
              <a:rPr lang="en-US" smtClean="0"/>
              <a:t>3</a:t>
            </a:fld>
            <a:endParaRPr lang="en-US"/>
          </a:p>
        </p:txBody>
      </p:sp>
    </p:spTree>
    <p:extLst>
      <p:ext uri="{BB962C8B-B14F-4D97-AF65-F5344CB8AC3E}">
        <p14:creationId xmlns:p14="http://schemas.microsoft.com/office/powerpoint/2010/main" val="237099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r>
              <a:rPr lang="en-US" dirty="0" smtClean="0"/>
              <a:t>Accordingly,</a:t>
            </a:r>
            <a:r>
              <a:rPr lang="en-US" baseline="0" dirty="0" smtClean="0"/>
              <a:t> at the start of the strategic plan, we have this mission statement that reflects our core strengths, to set the stage for the goals and initiatives highlighted in the strategic plan.  </a:t>
            </a:r>
            <a:endParaRPr lang="en-US" dirty="0" smtClean="0"/>
          </a:p>
          <a:p>
            <a:endParaRPr lang="en-US" dirty="0"/>
          </a:p>
        </p:txBody>
      </p:sp>
      <p:sp>
        <p:nvSpPr>
          <p:cNvPr id="4" name="Slide Number Placeholder 3"/>
          <p:cNvSpPr>
            <a:spLocks noGrp="1"/>
          </p:cNvSpPr>
          <p:nvPr>
            <p:ph type="sldNum" sz="quarter" idx="10"/>
          </p:nvPr>
        </p:nvSpPr>
        <p:spPr/>
        <p:txBody>
          <a:bodyPr/>
          <a:lstStyle/>
          <a:p>
            <a:fld id="{DF38A0CF-A7F7-4566-B39E-1B5FCFBA7708}" type="slidenum">
              <a:rPr lang="en-US" smtClean="0"/>
              <a:t>4</a:t>
            </a:fld>
            <a:endParaRPr lang="en-US"/>
          </a:p>
        </p:txBody>
      </p:sp>
    </p:spTree>
    <p:extLst>
      <p:ext uri="{BB962C8B-B14F-4D97-AF65-F5344CB8AC3E}">
        <p14:creationId xmlns:p14="http://schemas.microsoft.com/office/powerpoint/2010/main" val="3042758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three-year plan is structured differently than the last.  We will no longer have two plans- one</a:t>
            </a:r>
            <a:r>
              <a:rPr lang="en-US" baseline="0" dirty="0" smtClean="0"/>
              <a:t> for UNOS, and one for the OPTN-</a:t>
            </a:r>
            <a:r>
              <a:rPr lang="en-US" dirty="0" smtClean="0"/>
              <a:t> but one overarching plan that has shared, high-level goals, a description of core activities, opportunities for growth (new initiatives) and the key metrics we will use to assess whether we are successfully meeting our goal and objectives.</a:t>
            </a:r>
            <a:endParaRPr lang="en-US" dirty="0"/>
          </a:p>
        </p:txBody>
      </p:sp>
      <p:sp>
        <p:nvSpPr>
          <p:cNvPr id="4" name="Slide Number Placeholder 3"/>
          <p:cNvSpPr>
            <a:spLocks noGrp="1"/>
          </p:cNvSpPr>
          <p:nvPr>
            <p:ph type="sldNum" sz="quarter" idx="10"/>
          </p:nvPr>
        </p:nvSpPr>
        <p:spPr/>
        <p:txBody>
          <a:bodyPr/>
          <a:lstStyle/>
          <a:p>
            <a:fld id="{2B7C599D-6579-46A7-8378-66EA28A84DD1}" type="slidenum">
              <a:rPr lang="en-US" smtClean="0"/>
              <a:t>5</a:t>
            </a:fld>
            <a:endParaRPr lang="en-US"/>
          </a:p>
        </p:txBody>
      </p:sp>
    </p:spTree>
    <p:extLst>
      <p:ext uri="{BB962C8B-B14F-4D97-AF65-F5344CB8AC3E}">
        <p14:creationId xmlns:p14="http://schemas.microsoft.com/office/powerpoint/2010/main" val="2271938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resource allocation, here are the goals and resource allocation benchmarks</a:t>
            </a:r>
            <a:r>
              <a:rPr lang="en-US" baseline="0" dirty="0" smtClean="0"/>
              <a:t> </a:t>
            </a:r>
            <a:r>
              <a:rPr lang="en-US" dirty="0" smtClean="0"/>
              <a:t>for our current strategic plan.  </a:t>
            </a:r>
          </a:p>
          <a:p>
            <a:endParaRPr lang="en-US" baseline="0" dirty="0" smtClean="0"/>
          </a:p>
          <a:p>
            <a:pPr defTabSz="933237"/>
            <a:r>
              <a:rPr lang="en-US" baseline="0" dirty="0" smtClean="0"/>
              <a:t>The resource allocation benchmarks are used as a measure of how to distribute our internal resources toward moving each of the strategic goals.  It assists in determining how to focus our efforts in policy development, and is considered by the Policy Oversight Committee and Executive Committee in determining which projects should be pursued, and which should go forward to public comment.  Our alignment with these benchmarks is reassessed by the Executive Committee at every Board Meeting.  </a:t>
            </a:r>
          </a:p>
          <a:p>
            <a:endParaRPr lang="en-US" baseline="0" dirty="0" smtClean="0"/>
          </a:p>
          <a:p>
            <a:r>
              <a:rPr lang="en-US" baseline="0" dirty="0" smtClean="0"/>
              <a:t>The Executive Committee, and then the Board as a whole, were given the opportunity to weigh in on the five goals and the top initiatives under each, in order to determine new benchmarks.  First, it was determined that we should change the name of the fifth goal- which was “Promote efficient management of the OPTN.”  The title of the goal was not reflective of the initiatives underneath it, which are largely projects that are focused on increasing efficiency for all of our members, making data transfer easier, improving access and usability of our systems, etc.  Thus, we changed the name to “Promote efficiency in donation and transplant.”  </a:t>
            </a:r>
          </a:p>
          <a:p>
            <a:endParaRPr lang="en-US" baseline="0" dirty="0" smtClean="0"/>
          </a:p>
          <a:p>
            <a:r>
              <a:rPr lang="en-US" baseline="0" dirty="0" smtClean="0"/>
              <a:t>Regarding resources, it was agreed in feedback that “Increase the number of transplants” and “Provide equity in access to transplants” should remain our top two goals, so we left them with their respective resource allocation levels of 40% and 30%.   However, there was evenly distributed support for the final three goals.  Based on this feedback, we recommended an even split of our remaining resources to 10-10-10% of effort for each of these.  The executive committee ratified this recommendation and so this is what can be seen in the final proposal.  </a:t>
            </a:r>
          </a:p>
          <a:p>
            <a:r>
              <a:rPr lang="en-US" baseline="0" dirty="0" smtClean="0"/>
              <a:t>Proposal 2 has the same order of goals, but adjusts the resource allocation so that the goals are respectively ranked as 15-10-5.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F38A0CF-A7F7-4566-B39E-1B5FCFBA7708}" type="slidenum">
              <a:rPr lang="en-US" smtClean="0"/>
              <a:t>6</a:t>
            </a:fld>
            <a:endParaRPr lang="en-US"/>
          </a:p>
        </p:txBody>
      </p:sp>
    </p:spTree>
    <p:extLst>
      <p:ext uri="{BB962C8B-B14F-4D97-AF65-F5344CB8AC3E}">
        <p14:creationId xmlns:p14="http://schemas.microsoft.com/office/powerpoint/2010/main" val="4179708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723876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8A0CF-A7F7-4566-B39E-1B5FCFBA7708}" type="slidenum">
              <a:rPr lang="en-US" smtClean="0"/>
              <a:t>8</a:t>
            </a:fld>
            <a:endParaRPr lang="en-US"/>
          </a:p>
        </p:txBody>
      </p:sp>
    </p:spTree>
    <p:extLst>
      <p:ext uri="{BB962C8B-B14F-4D97-AF65-F5344CB8AC3E}">
        <p14:creationId xmlns:p14="http://schemas.microsoft.com/office/powerpoint/2010/main" val="744729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38A0CF-A7F7-4566-B39E-1B5FCFBA7708}" type="slidenum">
              <a:rPr lang="en-US" smtClean="0"/>
              <a:t>9</a:t>
            </a:fld>
            <a:endParaRPr lang="en-US"/>
          </a:p>
        </p:txBody>
      </p:sp>
    </p:spTree>
    <p:extLst>
      <p:ext uri="{BB962C8B-B14F-4D97-AF65-F5344CB8AC3E}">
        <p14:creationId xmlns:p14="http://schemas.microsoft.com/office/powerpoint/2010/main" val="377307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89687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24910547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117536793"/>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2018-2021 </a:t>
            </a:r>
            <a:br>
              <a:rPr lang="en-US" dirty="0" smtClean="0"/>
            </a:br>
            <a:r>
              <a:rPr lang="en-US" dirty="0" smtClean="0"/>
              <a:t>OPTN/UNOS Strategic Plan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a:t>
            </a:fld>
            <a:endParaRPr lang="en-US" dirty="0">
              <a:solidFill>
                <a:srgbClr val="000000">
                  <a:tint val="75000"/>
                </a:srgbClr>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7885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Allocation policies allow for equal transplant opportunities between multi-organ and single organ candidates</a:t>
            </a:r>
          </a:p>
          <a:p>
            <a:r>
              <a:rPr lang="en-US" dirty="0" smtClean="0"/>
              <a:t>Volunteers               in number and reflect the patients and professionals we serve</a:t>
            </a:r>
          </a:p>
          <a:p>
            <a:r>
              <a:rPr lang="en-US" dirty="0" smtClean="0"/>
              <a:t>                by 10% in the pool of interested individuals for Board/committee service</a:t>
            </a:r>
          </a:p>
          <a:p>
            <a:r>
              <a:rPr lang="en-US" dirty="0" smtClean="0"/>
              <a:t>                in median of individuals per cycle participating in public comment</a:t>
            </a:r>
          </a:p>
          <a:p>
            <a:r>
              <a:rPr lang="en-US" dirty="0" smtClean="0"/>
              <a:t>Develop an equity measure for each organ, including geographic disparities</a:t>
            </a:r>
          </a:p>
          <a:p>
            <a:r>
              <a:rPr lang="en-US" dirty="0" smtClean="0"/>
              <a:t>By 2020, all allocation policy proposals will include discussion of impact on vulnerable populations</a:t>
            </a:r>
          </a:p>
          <a:p>
            <a:endParaRPr lang="en-US" dirty="0"/>
          </a:p>
        </p:txBody>
      </p:sp>
      <p:sp>
        <p:nvSpPr>
          <p:cNvPr id="3" name="Title 2"/>
          <p:cNvSpPr>
            <a:spLocks noGrp="1"/>
          </p:cNvSpPr>
          <p:nvPr>
            <p:ph type="title"/>
          </p:nvPr>
        </p:nvSpPr>
        <p:spPr/>
        <p:txBody>
          <a:bodyPr/>
          <a:lstStyle/>
          <a:p>
            <a:r>
              <a:rPr lang="en-US" dirty="0" smtClean="0"/>
              <a:t>Promote equity--Metrics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
        <p:nvSpPr>
          <p:cNvPr id="6" name="Up Arrow 5"/>
          <p:cNvSpPr/>
          <p:nvPr/>
        </p:nvSpPr>
        <p:spPr>
          <a:xfrm>
            <a:off x="2349500" y="2070100"/>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Up Arrow 6"/>
          <p:cNvSpPr/>
          <p:nvPr/>
        </p:nvSpPr>
        <p:spPr>
          <a:xfrm>
            <a:off x="838200" y="2815629"/>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Up Arrow 7"/>
          <p:cNvSpPr/>
          <p:nvPr/>
        </p:nvSpPr>
        <p:spPr>
          <a:xfrm>
            <a:off x="844550" y="3776852"/>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169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Improve longevity of organ transplants</a:t>
            </a:r>
          </a:p>
          <a:p>
            <a:r>
              <a:rPr lang="en-US" dirty="0" smtClean="0"/>
              <a:t>Evaluate effective methods for assessing living donor outcomes</a:t>
            </a:r>
          </a:p>
          <a:p>
            <a:r>
              <a:rPr lang="en-US" dirty="0" smtClean="0"/>
              <a:t>Enhance transplant program tools and education in selection and follow up of living donors</a:t>
            </a:r>
          </a:p>
          <a:p>
            <a:r>
              <a:rPr lang="en-US" dirty="0" smtClean="0"/>
              <a:t>Expand use of collaborative improvement models to promote effective donor management practices impacting transplant outcomes</a:t>
            </a:r>
          </a:p>
          <a:p>
            <a:r>
              <a:rPr lang="en-US" dirty="0" smtClean="0"/>
              <a:t>Develop transplant program tools to calculate survival benefit</a:t>
            </a:r>
            <a:endParaRPr lang="en-US" dirty="0"/>
          </a:p>
        </p:txBody>
      </p:sp>
      <p:sp>
        <p:nvSpPr>
          <p:cNvPr id="3" name="Title 2"/>
          <p:cNvSpPr>
            <a:spLocks noGrp="1"/>
          </p:cNvSpPr>
          <p:nvPr>
            <p:ph type="title"/>
          </p:nvPr>
        </p:nvSpPr>
        <p:spPr/>
        <p:txBody>
          <a:bodyPr/>
          <a:lstStyle/>
          <a:p>
            <a:r>
              <a:rPr lang="en-US" dirty="0" smtClean="0"/>
              <a:t>Improve Outcomes--Initiatives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3729586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2021, an             in percentage of organ offer types that include a calculator for survival benefit</a:t>
            </a:r>
          </a:p>
          <a:p>
            <a:r>
              <a:rPr lang="en-US" dirty="0" smtClean="0"/>
              <a:t>Improved compliance in living donor follow up</a:t>
            </a:r>
          </a:p>
          <a:p>
            <a:r>
              <a:rPr lang="en-US" dirty="0" smtClean="0"/>
              <a:t>             in waitlist mortality and recipients returning to waiting list</a:t>
            </a:r>
            <a:endParaRPr lang="en-US" dirty="0"/>
          </a:p>
        </p:txBody>
      </p:sp>
      <p:sp>
        <p:nvSpPr>
          <p:cNvPr id="3" name="Title 2"/>
          <p:cNvSpPr>
            <a:spLocks noGrp="1"/>
          </p:cNvSpPr>
          <p:nvPr>
            <p:ph type="title"/>
          </p:nvPr>
        </p:nvSpPr>
        <p:spPr/>
        <p:txBody>
          <a:bodyPr/>
          <a:lstStyle/>
          <a:p>
            <a:r>
              <a:rPr lang="en-US" dirty="0" smtClean="0"/>
              <a:t>Improve Outcomes--Metrics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
        <p:nvSpPr>
          <p:cNvPr id="5" name="Up Arrow 4"/>
          <p:cNvSpPr/>
          <p:nvPr/>
        </p:nvSpPr>
        <p:spPr>
          <a:xfrm>
            <a:off x="2781300" y="1348829"/>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Up Arrow 5"/>
          <p:cNvSpPr/>
          <p:nvPr/>
        </p:nvSpPr>
        <p:spPr>
          <a:xfrm rot="10800000">
            <a:off x="863600" y="3183929"/>
            <a:ext cx="850900" cy="50800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0944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Improve accuracy in HLA reporting</a:t>
            </a:r>
          </a:p>
          <a:p>
            <a:r>
              <a:rPr lang="en-US" dirty="0" smtClean="0"/>
              <a:t>             number of safety incidents related to logistics/transport</a:t>
            </a:r>
          </a:p>
          <a:p>
            <a:r>
              <a:rPr lang="en-US" dirty="0" smtClean="0"/>
              <a:t>             perception of UNOS and MPSC as focused on process improvement</a:t>
            </a:r>
          </a:p>
          <a:p>
            <a:r>
              <a:rPr lang="en-US" dirty="0" smtClean="0"/>
              <a:t>Enhance knowledge-sharing about safety events, near misses, and effective practices </a:t>
            </a:r>
          </a:p>
          <a:p>
            <a:r>
              <a:rPr lang="en-US" dirty="0" smtClean="0"/>
              <a:t>Enhance system capability for reporting elements of data related to safety</a:t>
            </a:r>
            <a:endParaRPr lang="en-US" dirty="0"/>
          </a:p>
        </p:txBody>
      </p:sp>
      <p:sp>
        <p:nvSpPr>
          <p:cNvPr id="3" name="Title 2"/>
          <p:cNvSpPr>
            <a:spLocks noGrp="1"/>
          </p:cNvSpPr>
          <p:nvPr>
            <p:ph type="title"/>
          </p:nvPr>
        </p:nvSpPr>
        <p:spPr/>
        <p:txBody>
          <a:bodyPr/>
          <a:lstStyle/>
          <a:p>
            <a:r>
              <a:rPr lang="en-US" dirty="0" smtClean="0"/>
              <a:t>Promote safety--Initiatives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
        <p:nvSpPr>
          <p:cNvPr id="5" name="Up Arrow 4"/>
          <p:cNvSpPr/>
          <p:nvPr/>
        </p:nvSpPr>
        <p:spPr>
          <a:xfrm rot="10800000">
            <a:off x="901700" y="1897994"/>
            <a:ext cx="850900" cy="50800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Up Arrow 5"/>
          <p:cNvSpPr/>
          <p:nvPr/>
        </p:nvSpPr>
        <p:spPr>
          <a:xfrm>
            <a:off x="901700" y="2576787"/>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656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in HLA transcription errors</a:t>
            </a:r>
          </a:p>
          <a:p>
            <a:r>
              <a:rPr lang="en-US" dirty="0" smtClean="0"/>
              <a:t>             in number of logistics and transport-related safety issues</a:t>
            </a:r>
          </a:p>
          <a:p>
            <a:r>
              <a:rPr lang="en-US" dirty="0" smtClean="0"/>
              <a:t>             in members who respond that peer review process is valuable in process </a:t>
            </a:r>
            <a:r>
              <a:rPr lang="en-US" dirty="0"/>
              <a:t>improvement on post-monitoring </a:t>
            </a:r>
            <a:r>
              <a:rPr lang="en-US" dirty="0" smtClean="0"/>
              <a:t>survey</a:t>
            </a:r>
          </a:p>
          <a:p>
            <a:r>
              <a:rPr lang="en-US" dirty="0" smtClean="0"/>
              <a:t>On an annual basis, 20 reported referrals sent from UNOS Member Quality to Instructional Innovations or committees to be addressed through communications or educational offerings</a:t>
            </a:r>
            <a:endParaRPr lang="en-US" dirty="0"/>
          </a:p>
        </p:txBody>
      </p:sp>
      <p:sp>
        <p:nvSpPr>
          <p:cNvPr id="3" name="Title 2"/>
          <p:cNvSpPr>
            <a:spLocks noGrp="1"/>
          </p:cNvSpPr>
          <p:nvPr>
            <p:ph type="title"/>
          </p:nvPr>
        </p:nvSpPr>
        <p:spPr/>
        <p:txBody>
          <a:bodyPr/>
          <a:lstStyle/>
          <a:p>
            <a:r>
              <a:rPr lang="en-US" dirty="0" smtClean="0"/>
              <a:t>Promote safety--metrics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
        <p:nvSpPr>
          <p:cNvPr id="5" name="Up Arrow 4"/>
          <p:cNvSpPr/>
          <p:nvPr/>
        </p:nvSpPr>
        <p:spPr>
          <a:xfrm rot="10800000">
            <a:off x="876300" y="1348829"/>
            <a:ext cx="850900" cy="50800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Up Arrow 5"/>
          <p:cNvSpPr/>
          <p:nvPr/>
        </p:nvSpPr>
        <p:spPr>
          <a:xfrm rot="10800000">
            <a:off x="876299" y="2070100"/>
            <a:ext cx="850900" cy="50800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Up Arrow 6"/>
          <p:cNvSpPr/>
          <p:nvPr/>
        </p:nvSpPr>
        <p:spPr>
          <a:xfrm>
            <a:off x="876299" y="2682818"/>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2766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6867" y="1489306"/>
            <a:ext cx="11394917" cy="4405247"/>
          </a:xfrm>
        </p:spPr>
        <p:txBody>
          <a:bodyPr/>
          <a:lstStyle/>
          <a:p>
            <a:r>
              <a:rPr lang="en-US" dirty="0" smtClean="0"/>
              <a:t>Modularize and simplify UNet</a:t>
            </a:r>
            <a:r>
              <a:rPr lang="en-US" baseline="30000" dirty="0" smtClean="0"/>
              <a:t>SM</a:t>
            </a:r>
            <a:r>
              <a:rPr lang="en-US" dirty="0" smtClean="0"/>
              <a:t> architecture to expedite system changes and improve quality</a:t>
            </a:r>
          </a:p>
          <a:p>
            <a:r>
              <a:rPr lang="en-US" dirty="0" smtClean="0"/>
              <a:t>Achieve continuous level of </a:t>
            </a:r>
            <a:r>
              <a:rPr lang="en-US" dirty="0" err="1" smtClean="0"/>
              <a:t>UNet</a:t>
            </a:r>
            <a:r>
              <a:rPr lang="en-US" dirty="0" smtClean="0"/>
              <a:t> accessibility</a:t>
            </a:r>
          </a:p>
          <a:p>
            <a:r>
              <a:rPr lang="en-US" dirty="0" smtClean="0"/>
              <a:t>Improve efficiency in policy development and implementation process</a:t>
            </a:r>
          </a:p>
          <a:p>
            <a:r>
              <a:rPr lang="en-US" dirty="0" smtClean="0"/>
              <a:t>Improve volunteer workforce satisfaction and engagement</a:t>
            </a:r>
          </a:p>
          <a:p>
            <a:r>
              <a:rPr lang="en-US" dirty="0" smtClean="0"/>
              <a:t>           seamless data exchange between members and </a:t>
            </a:r>
            <a:r>
              <a:rPr lang="en-US" dirty="0" err="1" smtClean="0"/>
              <a:t>UNet</a:t>
            </a:r>
            <a:endParaRPr lang="en-US" dirty="0"/>
          </a:p>
        </p:txBody>
      </p:sp>
      <p:sp>
        <p:nvSpPr>
          <p:cNvPr id="3" name="Title 2"/>
          <p:cNvSpPr>
            <a:spLocks noGrp="1"/>
          </p:cNvSpPr>
          <p:nvPr>
            <p:ph type="title"/>
          </p:nvPr>
        </p:nvSpPr>
        <p:spPr/>
        <p:txBody>
          <a:bodyPr/>
          <a:lstStyle/>
          <a:p>
            <a:r>
              <a:rPr lang="en-US" dirty="0" smtClean="0"/>
              <a:t>Promote Efficiency-- Initiatives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sp>
        <p:nvSpPr>
          <p:cNvPr id="5" name="Up Arrow 4"/>
          <p:cNvSpPr/>
          <p:nvPr/>
        </p:nvSpPr>
        <p:spPr>
          <a:xfrm>
            <a:off x="787400" y="4622800"/>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72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6867" y="1489306"/>
            <a:ext cx="11394917" cy="4405247"/>
          </a:xfrm>
        </p:spPr>
        <p:txBody>
          <a:bodyPr>
            <a:normAutofit fontScale="92500" lnSpcReduction="20000"/>
          </a:bodyPr>
          <a:lstStyle/>
          <a:p>
            <a:r>
              <a:rPr lang="en-US" dirty="0" smtClean="0"/>
              <a:t>By 2021, </a:t>
            </a:r>
            <a:r>
              <a:rPr lang="en-US" dirty="0" err="1" smtClean="0"/>
              <a:t>UNet</a:t>
            </a:r>
            <a:r>
              <a:rPr lang="en-US" dirty="0" smtClean="0"/>
              <a:t> is available 99.9% of time</a:t>
            </a:r>
          </a:p>
          <a:p>
            <a:r>
              <a:rPr lang="en-US" dirty="0" smtClean="0"/>
              <a:t>              in number of projects that are smaller and incrementally delivered</a:t>
            </a:r>
          </a:p>
          <a:p>
            <a:r>
              <a:rPr lang="en-US" dirty="0" smtClean="0"/>
              <a:t>Have at least 75% of policy proposals approved by the Board on the non-discussion agenda </a:t>
            </a:r>
          </a:p>
          <a:p>
            <a:r>
              <a:rPr lang="en-US" dirty="0" smtClean="0"/>
              <a:t>By 2021, time from Board approval to start of IT project will be max of 3 months</a:t>
            </a:r>
          </a:p>
          <a:p>
            <a:r>
              <a:rPr lang="en-US" dirty="0" smtClean="0"/>
              <a:t>By 2021, members can submit 50% of required data through an API</a:t>
            </a:r>
          </a:p>
          <a:p>
            <a:r>
              <a:rPr lang="en-US" dirty="0" smtClean="0"/>
              <a:t>By 2020,             in percentage of centers downloading reports from data portal</a:t>
            </a:r>
            <a:endParaRPr lang="en-US" dirty="0"/>
          </a:p>
        </p:txBody>
      </p:sp>
      <p:sp>
        <p:nvSpPr>
          <p:cNvPr id="3" name="Title 2"/>
          <p:cNvSpPr>
            <a:spLocks noGrp="1"/>
          </p:cNvSpPr>
          <p:nvPr>
            <p:ph type="title"/>
          </p:nvPr>
        </p:nvSpPr>
        <p:spPr/>
        <p:txBody>
          <a:bodyPr/>
          <a:lstStyle/>
          <a:p>
            <a:r>
              <a:rPr lang="en-US" dirty="0" smtClean="0"/>
              <a:t>Promote Efficiency-- Metrics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16</a:t>
            </a:fld>
            <a:endParaRPr lang="en-US" dirty="0"/>
          </a:p>
        </p:txBody>
      </p:sp>
      <p:sp>
        <p:nvSpPr>
          <p:cNvPr id="5" name="Up Arrow 4"/>
          <p:cNvSpPr/>
          <p:nvPr/>
        </p:nvSpPr>
        <p:spPr>
          <a:xfrm>
            <a:off x="901700" y="1917700"/>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Up Arrow 5"/>
          <p:cNvSpPr/>
          <p:nvPr/>
        </p:nvSpPr>
        <p:spPr>
          <a:xfrm>
            <a:off x="2197100" y="4787900"/>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2043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is your opinion of this concept?</a:t>
            </a:r>
          </a:p>
          <a:p>
            <a:r>
              <a:rPr lang="en-US" dirty="0" smtClean="0"/>
              <a:t>Do you think the OPTN strategic plan contains the right measures to assess progress on the strategic goals?</a:t>
            </a:r>
            <a:endParaRPr lang="en-US" dirty="0"/>
          </a:p>
        </p:txBody>
      </p:sp>
      <p:sp>
        <p:nvSpPr>
          <p:cNvPr id="3" name="Title 2"/>
          <p:cNvSpPr>
            <a:spLocks noGrp="1"/>
          </p:cNvSpPr>
          <p:nvPr>
            <p:ph type="title"/>
          </p:nvPr>
        </p:nvSpPr>
        <p:spPr/>
        <p:txBody>
          <a:bodyPr/>
          <a:lstStyle/>
          <a:p>
            <a:r>
              <a:rPr lang="en-US" dirty="0" smtClean="0"/>
              <a:t>Specific Requests for Feedback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17</a:t>
            </a:fld>
            <a:endParaRPr lang="en-US" dirty="0"/>
          </a:p>
        </p:txBody>
      </p:sp>
    </p:spTree>
    <p:extLst>
      <p:ext uri="{BB962C8B-B14F-4D97-AF65-F5344CB8AC3E}">
        <p14:creationId xmlns:p14="http://schemas.microsoft.com/office/powerpoint/2010/main" val="47571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AFEF8753-48E3-DC43-B5AB-733E5321FD2E}" type="slidenum">
              <a:rPr lang="en-US" smtClean="0"/>
              <a:pPr/>
              <a:t>18</a:t>
            </a:fld>
            <a:endParaRPr lang="en-US" dirty="0"/>
          </a:p>
        </p:txBody>
      </p:sp>
    </p:spTree>
    <p:extLst>
      <p:ext uri="{BB962C8B-B14F-4D97-AF65-F5344CB8AC3E}">
        <p14:creationId xmlns:p14="http://schemas.microsoft.com/office/powerpoint/2010/main" val="80834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Strategic Planning session with committee chairs and Board members at June 2017 Board Meeting</a:t>
            </a:r>
          </a:p>
          <a:p>
            <a:r>
              <a:rPr lang="en-US" dirty="0" smtClean="0"/>
              <a:t>Internal strategic planning group and integration of department goals</a:t>
            </a:r>
          </a:p>
          <a:p>
            <a:r>
              <a:rPr lang="en-US" dirty="0" smtClean="0"/>
              <a:t>Direct feedback from the Executive Committee</a:t>
            </a:r>
          </a:p>
          <a:p>
            <a:r>
              <a:rPr lang="en-US" dirty="0" smtClean="0"/>
              <a:t>Feedback from the Board members</a:t>
            </a:r>
            <a:endParaRPr lang="en-US" dirty="0"/>
          </a:p>
        </p:txBody>
      </p:sp>
      <p:sp>
        <p:nvSpPr>
          <p:cNvPr id="3" name="Title 2"/>
          <p:cNvSpPr>
            <a:spLocks noGrp="1"/>
          </p:cNvSpPr>
          <p:nvPr>
            <p:ph type="title"/>
          </p:nvPr>
        </p:nvSpPr>
        <p:spPr/>
        <p:txBody>
          <a:bodyPr/>
          <a:lstStyle/>
          <a:p>
            <a:r>
              <a:rPr lang="en-US" dirty="0" smtClean="0"/>
              <a:t>How was this plan developed?</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658125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3</a:t>
            </a:fld>
            <a:endParaRPr lang="en-US" dirty="0">
              <a:solidFill>
                <a:srgbClr val="000000">
                  <a:tint val="75000"/>
                </a:srgbClr>
              </a:solidFill>
            </a:endParaRPr>
          </a:p>
        </p:txBody>
      </p:sp>
      <p:grpSp>
        <p:nvGrpSpPr>
          <p:cNvPr id="6" name="Group 5"/>
          <p:cNvGrpSpPr/>
          <p:nvPr/>
        </p:nvGrpSpPr>
        <p:grpSpPr>
          <a:xfrm>
            <a:off x="1745780" y="471797"/>
            <a:ext cx="8120805" cy="3124275"/>
            <a:chOff x="2034541" y="243752"/>
            <a:chExt cx="8122921" cy="3125090"/>
          </a:xfrm>
        </p:grpSpPr>
        <p:grpSp>
          <p:nvGrpSpPr>
            <p:cNvPr id="7" name="Group 6"/>
            <p:cNvGrpSpPr/>
            <p:nvPr/>
          </p:nvGrpSpPr>
          <p:grpSpPr>
            <a:xfrm>
              <a:off x="3175820" y="243752"/>
              <a:ext cx="5683046" cy="1411891"/>
              <a:chOff x="3175819" y="243752"/>
              <a:chExt cx="5683046" cy="1411891"/>
            </a:xfrm>
          </p:grpSpPr>
          <p:sp>
            <p:nvSpPr>
              <p:cNvPr id="14" name="Flowchart: Process 13"/>
              <p:cNvSpPr/>
              <p:nvPr/>
            </p:nvSpPr>
            <p:spPr>
              <a:xfrm>
                <a:off x="3175819" y="243752"/>
                <a:ext cx="5683046" cy="10038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3999" dirty="0">
                    <a:solidFill>
                      <a:prstClr val="white"/>
                    </a:solidFill>
                  </a:rPr>
                  <a:t>MORE TRANSPLANTS</a:t>
                </a:r>
              </a:p>
            </p:txBody>
          </p:sp>
          <p:sp>
            <p:nvSpPr>
              <p:cNvPr id="15" name="Flowchart: Process 14"/>
              <p:cNvSpPr/>
              <p:nvPr/>
            </p:nvSpPr>
            <p:spPr>
              <a:xfrm>
                <a:off x="3716591" y="1124701"/>
                <a:ext cx="4630994" cy="53094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1999" dirty="0">
                    <a:solidFill>
                      <a:prstClr val="white"/>
                    </a:solidFill>
                  </a:rPr>
                  <a:t>Fair · Effective · Safe · Efficient</a:t>
                </a:r>
              </a:p>
            </p:txBody>
          </p:sp>
        </p:grpSp>
        <p:sp>
          <p:nvSpPr>
            <p:cNvPr id="8" name="Freeform 7"/>
            <p:cNvSpPr/>
            <p:nvPr/>
          </p:nvSpPr>
          <p:spPr>
            <a:xfrm>
              <a:off x="2034541" y="2504920"/>
              <a:ext cx="2476500" cy="863922"/>
            </a:xfrm>
            <a:custGeom>
              <a:avLst/>
              <a:gdLst>
                <a:gd name="connsiteX0" fmla="*/ 0 w 2476500"/>
                <a:gd name="connsiteY0" fmla="*/ 0 h 863922"/>
                <a:gd name="connsiteX1" fmla="*/ 2476500 w 2476500"/>
                <a:gd name="connsiteY1" fmla="*/ 0 h 863922"/>
                <a:gd name="connsiteX2" fmla="*/ 2476500 w 2476500"/>
                <a:gd name="connsiteY2" fmla="*/ 863922 h 863922"/>
                <a:gd name="connsiteX3" fmla="*/ 0 w 2476500"/>
                <a:gd name="connsiteY3" fmla="*/ 863922 h 863922"/>
                <a:gd name="connsiteX4" fmla="*/ 0 w 2476500"/>
                <a:gd name="connsiteY4" fmla="*/ 0 h 86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0" h="863922">
                  <a:moveTo>
                    <a:pt x="0" y="0"/>
                  </a:moveTo>
                  <a:lnTo>
                    <a:pt x="2476500" y="0"/>
                  </a:lnTo>
                  <a:lnTo>
                    <a:pt x="2476500" y="863922"/>
                  </a:lnTo>
                  <a:lnTo>
                    <a:pt x="0" y="86392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7296" tIns="158455" rIns="277296" bIns="158455" numCol="1" spcCol="1270" anchor="ctr" anchorCtr="0">
              <a:noAutofit/>
            </a:bodyPr>
            <a:lstStyle/>
            <a:p>
              <a:pPr algn="ctr" defTabSz="1733030">
                <a:lnSpc>
                  <a:spcPct val="90000"/>
                </a:lnSpc>
                <a:spcBef>
                  <a:spcPct val="0"/>
                </a:spcBef>
                <a:spcAft>
                  <a:spcPct val="35000"/>
                </a:spcAft>
              </a:pPr>
              <a:r>
                <a:rPr lang="en-US" sz="3899" dirty="0">
                  <a:solidFill>
                    <a:prstClr val="white"/>
                  </a:solidFill>
                </a:rPr>
                <a:t>MATCH</a:t>
              </a:r>
            </a:p>
          </p:txBody>
        </p:sp>
        <p:sp>
          <p:nvSpPr>
            <p:cNvPr id="9" name="Freeform 8"/>
            <p:cNvSpPr/>
            <p:nvPr/>
          </p:nvSpPr>
          <p:spPr>
            <a:xfrm>
              <a:off x="4857751" y="2504920"/>
              <a:ext cx="2476500" cy="863922"/>
            </a:xfrm>
            <a:custGeom>
              <a:avLst/>
              <a:gdLst>
                <a:gd name="connsiteX0" fmla="*/ 0 w 2476500"/>
                <a:gd name="connsiteY0" fmla="*/ 0 h 863922"/>
                <a:gd name="connsiteX1" fmla="*/ 2476500 w 2476500"/>
                <a:gd name="connsiteY1" fmla="*/ 0 h 863922"/>
                <a:gd name="connsiteX2" fmla="*/ 2476500 w 2476500"/>
                <a:gd name="connsiteY2" fmla="*/ 863922 h 863922"/>
                <a:gd name="connsiteX3" fmla="*/ 0 w 2476500"/>
                <a:gd name="connsiteY3" fmla="*/ 863922 h 863922"/>
                <a:gd name="connsiteX4" fmla="*/ 0 w 2476500"/>
                <a:gd name="connsiteY4" fmla="*/ 0 h 86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0" h="863922">
                  <a:moveTo>
                    <a:pt x="0" y="0"/>
                  </a:moveTo>
                  <a:lnTo>
                    <a:pt x="2476500" y="0"/>
                  </a:lnTo>
                  <a:lnTo>
                    <a:pt x="2476500" y="863922"/>
                  </a:lnTo>
                  <a:lnTo>
                    <a:pt x="0" y="86392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7296" tIns="158455" rIns="277296" bIns="158455" numCol="1" spcCol="1270" anchor="ctr" anchorCtr="0">
              <a:noAutofit/>
            </a:bodyPr>
            <a:lstStyle/>
            <a:p>
              <a:pPr algn="ctr" defTabSz="1733030">
                <a:lnSpc>
                  <a:spcPct val="90000"/>
                </a:lnSpc>
                <a:spcBef>
                  <a:spcPct val="0"/>
                </a:spcBef>
                <a:spcAft>
                  <a:spcPct val="35000"/>
                </a:spcAft>
              </a:pPr>
              <a:r>
                <a:rPr lang="en-US" sz="3899" dirty="0">
                  <a:solidFill>
                    <a:prstClr val="white"/>
                  </a:solidFill>
                </a:rPr>
                <a:t>DATA</a:t>
              </a:r>
            </a:p>
          </p:txBody>
        </p:sp>
        <p:sp>
          <p:nvSpPr>
            <p:cNvPr id="10" name="Freeform 9"/>
            <p:cNvSpPr/>
            <p:nvPr/>
          </p:nvSpPr>
          <p:spPr>
            <a:xfrm>
              <a:off x="7680962" y="2504920"/>
              <a:ext cx="2476500" cy="863922"/>
            </a:xfrm>
            <a:custGeom>
              <a:avLst/>
              <a:gdLst>
                <a:gd name="connsiteX0" fmla="*/ 0 w 2476500"/>
                <a:gd name="connsiteY0" fmla="*/ 0 h 863922"/>
                <a:gd name="connsiteX1" fmla="*/ 2476500 w 2476500"/>
                <a:gd name="connsiteY1" fmla="*/ 0 h 863922"/>
                <a:gd name="connsiteX2" fmla="*/ 2476500 w 2476500"/>
                <a:gd name="connsiteY2" fmla="*/ 863922 h 863922"/>
                <a:gd name="connsiteX3" fmla="*/ 0 w 2476500"/>
                <a:gd name="connsiteY3" fmla="*/ 863922 h 863922"/>
                <a:gd name="connsiteX4" fmla="*/ 0 w 2476500"/>
                <a:gd name="connsiteY4" fmla="*/ 0 h 86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0" h="863922">
                  <a:moveTo>
                    <a:pt x="0" y="0"/>
                  </a:moveTo>
                  <a:lnTo>
                    <a:pt x="2476500" y="0"/>
                  </a:lnTo>
                  <a:lnTo>
                    <a:pt x="2476500" y="863922"/>
                  </a:lnTo>
                  <a:lnTo>
                    <a:pt x="0" y="86392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7296" tIns="158455" rIns="277296" bIns="158455" numCol="1" spcCol="1270" anchor="ctr" anchorCtr="0">
              <a:noAutofit/>
            </a:bodyPr>
            <a:lstStyle/>
            <a:p>
              <a:pPr algn="ctr" defTabSz="1733030">
                <a:lnSpc>
                  <a:spcPct val="90000"/>
                </a:lnSpc>
                <a:spcBef>
                  <a:spcPct val="0"/>
                </a:spcBef>
                <a:spcAft>
                  <a:spcPct val="35000"/>
                </a:spcAft>
              </a:pPr>
              <a:r>
                <a:rPr lang="en-US" sz="3899" dirty="0">
                  <a:solidFill>
                    <a:prstClr val="white"/>
                  </a:solidFill>
                </a:rPr>
                <a:t>QI</a:t>
              </a:r>
            </a:p>
          </p:txBody>
        </p:sp>
        <p:sp>
          <p:nvSpPr>
            <p:cNvPr id="11" name="Up Arrow 10"/>
            <p:cNvSpPr/>
            <p:nvPr/>
          </p:nvSpPr>
          <p:spPr>
            <a:xfrm rot="2642848">
              <a:off x="3290316" y="1730932"/>
              <a:ext cx="484632" cy="6292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endParaRPr>
            </a:p>
          </p:txBody>
        </p:sp>
        <p:sp>
          <p:nvSpPr>
            <p:cNvPr id="12" name="Up Arrow 11"/>
            <p:cNvSpPr/>
            <p:nvPr/>
          </p:nvSpPr>
          <p:spPr>
            <a:xfrm>
              <a:off x="5909189" y="1756976"/>
              <a:ext cx="484632" cy="6292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endParaRPr>
            </a:p>
          </p:txBody>
        </p:sp>
        <p:sp>
          <p:nvSpPr>
            <p:cNvPr id="13" name="Up Arrow 12"/>
            <p:cNvSpPr/>
            <p:nvPr/>
          </p:nvSpPr>
          <p:spPr>
            <a:xfrm rot="18509068">
              <a:off x="8285066" y="1721789"/>
              <a:ext cx="484632" cy="6292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endParaRPr>
            </a:p>
          </p:txBody>
        </p:sp>
      </p:grpSp>
      <p:pic>
        <p:nvPicPr>
          <p:cNvPr id="16" name="Picture 15"/>
          <p:cNvPicPr>
            <a:picLocks noChangeAspect="1"/>
          </p:cNvPicPr>
          <p:nvPr/>
        </p:nvPicPr>
        <p:blipFill>
          <a:blip r:embed="rId3"/>
          <a:stretch>
            <a:fillRect/>
          </a:stretch>
        </p:blipFill>
        <p:spPr>
          <a:xfrm>
            <a:off x="2336787" y="3757241"/>
            <a:ext cx="7534275" cy="2619375"/>
          </a:xfrm>
          <a:prstGeom prst="rect">
            <a:avLst/>
          </a:prstGeom>
        </p:spPr>
      </p:pic>
    </p:spTree>
    <p:extLst>
      <p:ext uri="{BB962C8B-B14F-4D97-AF65-F5344CB8AC3E}">
        <p14:creationId xmlns:p14="http://schemas.microsoft.com/office/powerpoint/2010/main" val="223738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9" y="457200"/>
            <a:ext cx="11397885" cy="5992237"/>
          </a:xfrm>
        </p:spPr>
        <p:txBody>
          <a:bodyPr>
            <a:normAutofit/>
          </a:bodyPr>
          <a:lstStyle/>
          <a:p>
            <a:pPr marL="0" indent="0">
              <a:buNone/>
            </a:pPr>
            <a:r>
              <a:rPr lang="en-US" i="1" dirty="0" smtClean="0"/>
              <a:t>The OPTN/UNOS brings </a:t>
            </a:r>
            <a:r>
              <a:rPr lang="en-US" i="1" dirty="0"/>
              <a:t>data and people together.   </a:t>
            </a:r>
            <a:endParaRPr lang="en-US" i="1" dirty="0" smtClean="0"/>
          </a:p>
          <a:p>
            <a:pPr marL="0" indent="0">
              <a:buNone/>
            </a:pPr>
            <a:r>
              <a:rPr lang="en-US" i="1" dirty="0" smtClean="0"/>
              <a:t>We </a:t>
            </a:r>
            <a:r>
              <a:rPr lang="en-US" i="1" dirty="0"/>
              <a:t>use technology to make data easier to share and easier to understand, and we deliver information in the time, place, and manner that people can use it best.  </a:t>
            </a:r>
            <a:endParaRPr lang="en-US" i="1" dirty="0" smtClean="0"/>
          </a:p>
          <a:p>
            <a:pPr marL="0" indent="0">
              <a:buNone/>
            </a:pPr>
            <a:r>
              <a:rPr lang="en-US" i="1" dirty="0" smtClean="0"/>
              <a:t>We </a:t>
            </a:r>
            <a:r>
              <a:rPr lang="en-US" i="1" dirty="0"/>
              <a:t>are teachers and coaches in evidence-driven efforts to improve performance in our own work and in our members’.  </a:t>
            </a:r>
            <a:endParaRPr lang="en-US" i="1" dirty="0" smtClean="0"/>
          </a:p>
          <a:p>
            <a:pPr marL="0" indent="0">
              <a:buNone/>
            </a:pPr>
            <a:r>
              <a:rPr lang="en-US" i="1" dirty="0" smtClean="0"/>
              <a:t>We </a:t>
            </a:r>
            <a:r>
              <a:rPr lang="en-US" i="1" dirty="0"/>
              <a:t>automate simple tasks and fully engage our creative analytical capabilities for impactful, behavior-changing work.  </a:t>
            </a:r>
            <a:endParaRPr lang="en-US" i="1" dirty="0" smtClean="0"/>
          </a:p>
          <a:p>
            <a:pPr marL="0" indent="0">
              <a:buNone/>
            </a:pPr>
            <a:r>
              <a:rPr lang="en-US" i="1" dirty="0" smtClean="0"/>
              <a:t>We </a:t>
            </a:r>
            <a:r>
              <a:rPr lang="en-US" i="1" dirty="0"/>
              <a:t>are a source of best practices, collegial connections, and the very latest information about how to best serve the patients who are waiting for organ transplants. </a:t>
            </a:r>
            <a:endParaRPr lang="en-US" dirty="0"/>
          </a:p>
          <a:p>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3167143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6868" y="1348831"/>
            <a:ext cx="6246875" cy="4405247"/>
          </a:xfrm>
        </p:spPr>
        <p:txBody>
          <a:bodyPr/>
          <a:lstStyle/>
          <a:p>
            <a:r>
              <a:rPr lang="en-US" dirty="0" smtClean="0"/>
              <a:t>Description </a:t>
            </a:r>
            <a:r>
              <a:rPr lang="en-US" dirty="0"/>
              <a:t>of current activities</a:t>
            </a:r>
          </a:p>
          <a:p>
            <a:r>
              <a:rPr lang="en-US" dirty="0"/>
              <a:t>Opportunities for growth</a:t>
            </a:r>
          </a:p>
          <a:p>
            <a:r>
              <a:rPr lang="en-US" dirty="0"/>
              <a:t>Metrics</a:t>
            </a:r>
          </a:p>
        </p:txBody>
      </p:sp>
      <p:sp>
        <p:nvSpPr>
          <p:cNvPr id="3" name="Title 2"/>
          <p:cNvSpPr>
            <a:spLocks noGrp="1"/>
          </p:cNvSpPr>
          <p:nvPr>
            <p:ph type="title"/>
          </p:nvPr>
        </p:nvSpPr>
        <p:spPr/>
        <p:txBody>
          <a:bodyPr/>
          <a:lstStyle/>
          <a:p>
            <a:r>
              <a:rPr lang="en-US" dirty="0" smtClean="0"/>
              <a:t>Plan </a:t>
            </a:r>
            <a:r>
              <a:rPr lang="en-US" dirty="0"/>
              <a:t>structure</a:t>
            </a:r>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5</a:t>
            </a:fld>
            <a:endParaRPr lang="en-US" dirty="0">
              <a:solidFill>
                <a:srgbClr val="000000">
                  <a:tint val="75000"/>
                </a:srgbClr>
              </a:solidFill>
            </a:endParaRPr>
          </a:p>
        </p:txBody>
      </p:sp>
      <p:pic>
        <p:nvPicPr>
          <p:cNvPr id="6" name="Picture 5"/>
          <p:cNvPicPr>
            <a:picLocks noChangeAspect="1"/>
          </p:cNvPicPr>
          <p:nvPr/>
        </p:nvPicPr>
        <p:blipFill>
          <a:blip r:embed="rId3"/>
          <a:stretch>
            <a:fillRect/>
          </a:stretch>
        </p:blipFill>
        <p:spPr>
          <a:xfrm>
            <a:off x="6148639" y="340272"/>
            <a:ext cx="4992381" cy="6176141"/>
          </a:xfrm>
          <a:prstGeom prst="rect">
            <a:avLst/>
          </a:prstGeom>
          <a:ln>
            <a:solidFill>
              <a:schemeClr val="tx1"/>
            </a:solidFill>
          </a:ln>
        </p:spPr>
      </p:pic>
    </p:spTree>
    <p:extLst>
      <p:ext uri="{BB962C8B-B14F-4D97-AF65-F5344CB8AC3E}">
        <p14:creationId xmlns:p14="http://schemas.microsoft.com/office/powerpoint/2010/main" val="2987502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63234523"/>
              </p:ext>
            </p:extLst>
          </p:nvPr>
        </p:nvGraphicFramePr>
        <p:xfrm>
          <a:off x="516894" y="2244032"/>
          <a:ext cx="5210806" cy="3082752"/>
        </p:xfrm>
        <a:graphic>
          <a:graphicData uri="http://schemas.openxmlformats.org/drawingml/2006/table">
            <a:tbl>
              <a:tblPr firstRow="1" bandRow="1">
                <a:tableStyleId>{0E3FDE45-AF77-4B5C-9715-49D594BDF05E}</a:tableStyleId>
              </a:tblPr>
              <a:tblGrid>
                <a:gridCol w="4017006">
                  <a:extLst>
                    <a:ext uri="{9D8B030D-6E8A-4147-A177-3AD203B41FA5}">
                      <a16:colId xmlns:a16="http://schemas.microsoft.com/office/drawing/2014/main" xmlns="" val="3334933133"/>
                    </a:ext>
                  </a:extLst>
                </a:gridCol>
                <a:gridCol w="1193800">
                  <a:extLst>
                    <a:ext uri="{9D8B030D-6E8A-4147-A177-3AD203B41FA5}">
                      <a16:colId xmlns:a16="http://schemas.microsoft.com/office/drawing/2014/main" xmlns="" val="2574598665"/>
                    </a:ext>
                  </a:extLst>
                </a:gridCol>
              </a:tblGrid>
              <a:tr h="481128">
                <a:tc>
                  <a:txBody>
                    <a:bodyPr/>
                    <a:lstStyle/>
                    <a:p>
                      <a:pPr algn="ctr"/>
                      <a:r>
                        <a:rPr lang="en-US" sz="1600" dirty="0" smtClean="0"/>
                        <a:t>Goal</a:t>
                      </a:r>
                      <a:endParaRPr lang="en-US" sz="1600" dirty="0"/>
                    </a:p>
                  </a:txBody>
                  <a:tcPr anchor="ctr"/>
                </a:tc>
                <a:tc>
                  <a:txBody>
                    <a:bodyPr/>
                    <a:lstStyle/>
                    <a:p>
                      <a:pPr algn="ctr"/>
                      <a:r>
                        <a:rPr lang="en-US" sz="1600" dirty="0" smtClean="0"/>
                        <a:t>Benchmark</a:t>
                      </a:r>
                      <a:endParaRPr lang="en-US" sz="1600" dirty="0"/>
                    </a:p>
                  </a:txBody>
                  <a:tcPr anchor="ctr"/>
                </a:tc>
                <a:extLst>
                  <a:ext uri="{0D108BD9-81ED-4DB2-BD59-A6C34878D82A}">
                    <a16:rowId xmlns:a16="http://schemas.microsoft.com/office/drawing/2014/main" xmlns="" val="1191595830"/>
                  </a:ext>
                </a:extLst>
              </a:tr>
              <a:tr h="481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the number of transplants</a:t>
                      </a:r>
                    </a:p>
                  </a:txBody>
                  <a:tcPr anchor="ctr"/>
                </a:tc>
                <a:tc>
                  <a:txBody>
                    <a:bodyPr/>
                    <a:lstStyle/>
                    <a:p>
                      <a:pPr algn="ctr"/>
                      <a:r>
                        <a:rPr lang="en-US" sz="1600" dirty="0" smtClean="0"/>
                        <a:t>40%</a:t>
                      </a:r>
                      <a:endParaRPr lang="en-US" sz="1600" dirty="0"/>
                    </a:p>
                  </a:txBody>
                  <a:tcPr anchor="ctr"/>
                </a:tc>
                <a:extLst>
                  <a:ext uri="{0D108BD9-81ED-4DB2-BD59-A6C34878D82A}">
                    <a16:rowId xmlns:a16="http://schemas.microsoft.com/office/drawing/2014/main" xmlns="" val="1982711197"/>
                  </a:ext>
                </a:extLst>
              </a:tr>
              <a:tr h="481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Provide equity in access to transplants</a:t>
                      </a:r>
                    </a:p>
                  </a:txBody>
                  <a:tcPr anchor="ctr"/>
                </a:tc>
                <a:tc>
                  <a:txBody>
                    <a:bodyPr/>
                    <a:lstStyle/>
                    <a:p>
                      <a:pPr algn="ctr"/>
                      <a:r>
                        <a:rPr lang="en-US" sz="1600" dirty="0" smtClean="0"/>
                        <a:t>30%</a:t>
                      </a:r>
                      <a:endParaRPr lang="en-US" sz="1600" dirty="0"/>
                    </a:p>
                  </a:txBody>
                  <a:tcPr anchor="ctr"/>
                </a:tc>
                <a:extLst>
                  <a:ext uri="{0D108BD9-81ED-4DB2-BD59-A6C34878D82A}">
                    <a16:rowId xmlns:a16="http://schemas.microsoft.com/office/drawing/2014/main" xmlns="" val="2022870102"/>
                  </a:ext>
                </a:extLst>
              </a:tr>
              <a:tr h="481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Improve waitlisted patient, living donor and transplant recipient outcomes</a:t>
                      </a:r>
                    </a:p>
                  </a:txBody>
                  <a:tcPr anchor="ctr"/>
                </a:tc>
                <a:tc>
                  <a:txBody>
                    <a:bodyPr/>
                    <a:lstStyle/>
                    <a:p>
                      <a:pPr algn="ctr"/>
                      <a:r>
                        <a:rPr lang="en-US" sz="1600" dirty="0" smtClean="0"/>
                        <a:t>15%</a:t>
                      </a:r>
                      <a:endParaRPr lang="en-US" sz="1600" dirty="0"/>
                    </a:p>
                  </a:txBody>
                  <a:tcPr anchor="ctr"/>
                </a:tc>
                <a:extLst>
                  <a:ext uri="{0D108BD9-81ED-4DB2-BD59-A6C34878D82A}">
                    <a16:rowId xmlns:a16="http://schemas.microsoft.com/office/drawing/2014/main" xmlns="" val="1504505324"/>
                  </a:ext>
                </a:extLst>
              </a:tr>
              <a:tr h="481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Promote living donor and transplant recipient safety</a:t>
                      </a:r>
                    </a:p>
                  </a:txBody>
                  <a:tcPr anchor="ctr"/>
                </a:tc>
                <a:tc>
                  <a:txBody>
                    <a:bodyPr/>
                    <a:lstStyle/>
                    <a:p>
                      <a:pPr algn="ctr"/>
                      <a:r>
                        <a:rPr lang="en-US" sz="1600" dirty="0" smtClean="0"/>
                        <a:t>10%</a:t>
                      </a:r>
                      <a:endParaRPr lang="en-US" sz="1600" dirty="0"/>
                    </a:p>
                  </a:txBody>
                  <a:tcPr anchor="ctr"/>
                </a:tc>
                <a:extLst>
                  <a:ext uri="{0D108BD9-81ED-4DB2-BD59-A6C34878D82A}">
                    <a16:rowId xmlns:a16="http://schemas.microsoft.com/office/drawing/2014/main" xmlns="" val="1549525982"/>
                  </a:ext>
                </a:extLst>
              </a:tr>
              <a:tr h="481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Promote efficient management of the OPTN</a:t>
                      </a:r>
                    </a:p>
                  </a:txBody>
                  <a:tcPr anchor="ctr"/>
                </a:tc>
                <a:tc>
                  <a:txBody>
                    <a:bodyPr/>
                    <a:lstStyle/>
                    <a:p>
                      <a:pPr algn="ctr"/>
                      <a:r>
                        <a:rPr lang="en-US" sz="1600" dirty="0" smtClean="0"/>
                        <a:t>5%</a:t>
                      </a:r>
                      <a:endParaRPr lang="en-US" sz="1600" dirty="0"/>
                    </a:p>
                  </a:txBody>
                  <a:tcPr anchor="ctr"/>
                </a:tc>
                <a:extLst>
                  <a:ext uri="{0D108BD9-81ED-4DB2-BD59-A6C34878D82A}">
                    <a16:rowId xmlns:a16="http://schemas.microsoft.com/office/drawing/2014/main" xmlns="" val="3658762969"/>
                  </a:ext>
                </a:extLst>
              </a:tr>
            </a:tbl>
          </a:graphicData>
        </a:graphic>
      </p:graphicFrame>
      <p:sp>
        <p:nvSpPr>
          <p:cNvPr id="2" name="Title 1"/>
          <p:cNvSpPr>
            <a:spLocks noGrp="1"/>
          </p:cNvSpPr>
          <p:nvPr>
            <p:ph type="title"/>
          </p:nvPr>
        </p:nvSpPr>
        <p:spPr/>
        <p:txBody>
          <a:bodyPr/>
          <a:lstStyle/>
          <a:p>
            <a:r>
              <a:rPr lang="en-US" dirty="0" smtClean="0"/>
              <a:t>Strategic Plan Resource Allocation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
        <p:nvSpPr>
          <p:cNvPr id="8" name="Title 1"/>
          <p:cNvSpPr txBox="1">
            <a:spLocks/>
          </p:cNvSpPr>
          <p:nvPr/>
        </p:nvSpPr>
        <p:spPr>
          <a:xfrm>
            <a:off x="340168" y="156310"/>
            <a:ext cx="11651768" cy="859690"/>
          </a:xfrm>
          <a:prstGeom prst="rect">
            <a:avLst/>
          </a:prstGeom>
        </p:spPr>
        <p:txBody>
          <a:bodyPr vert="horz" lIns="91440" tIns="45720" rIns="91440" bIns="45720" rtlCol="0" anchor="ctr" anchorCtr="0">
            <a:noAutofit/>
          </a:bodyPr>
          <a:lstStyle>
            <a:lvl1pPr algn="ctr" defTabSz="914400" rtl="0" eaLnBrk="1" latinLnBrk="0" hangingPunct="1">
              <a:spcBef>
                <a:spcPct val="0"/>
              </a:spcBef>
              <a:buNone/>
              <a:defRPr sz="4800" b="0" i="0" kern="1200">
                <a:solidFill>
                  <a:schemeClr val="tx2"/>
                </a:solidFill>
                <a:latin typeface="Arial"/>
                <a:ea typeface="+mj-ea"/>
                <a:cs typeface="Myriad Pro"/>
              </a:defRPr>
            </a:lvl1pPr>
          </a:lstStyle>
          <a:p>
            <a:pPr algn="l"/>
            <a:endParaRPr lang="en-US" dirty="0"/>
          </a:p>
        </p:txBody>
      </p:sp>
      <p:sp>
        <p:nvSpPr>
          <p:cNvPr id="7" name="TextBox 6"/>
          <p:cNvSpPr txBox="1"/>
          <p:nvPr/>
        </p:nvSpPr>
        <p:spPr>
          <a:xfrm>
            <a:off x="2578644" y="1833604"/>
            <a:ext cx="978794" cy="400110"/>
          </a:xfrm>
          <a:prstGeom prst="rect">
            <a:avLst/>
          </a:prstGeom>
          <a:noFill/>
        </p:spPr>
        <p:txBody>
          <a:bodyPr wrap="none" rtlCol="0">
            <a:spAutoFit/>
          </a:bodyPr>
          <a:lstStyle/>
          <a:p>
            <a:r>
              <a:rPr lang="en-US" sz="2000" dirty="0"/>
              <a:t>Current</a:t>
            </a:r>
          </a:p>
        </p:txBody>
      </p:sp>
      <p:graphicFrame>
        <p:nvGraphicFramePr>
          <p:cNvPr id="13" name="Content Placeholder 5"/>
          <p:cNvGraphicFramePr>
            <a:graphicFrameLocks/>
          </p:cNvGraphicFramePr>
          <p:nvPr>
            <p:extLst>
              <p:ext uri="{D42A27DB-BD31-4B8C-83A1-F6EECF244321}">
                <p14:modId xmlns:p14="http://schemas.microsoft.com/office/powerpoint/2010/main" val="1158840188"/>
              </p:ext>
            </p:extLst>
          </p:nvPr>
        </p:nvGraphicFramePr>
        <p:xfrm>
          <a:off x="6275074" y="2241631"/>
          <a:ext cx="5167626" cy="3131936"/>
        </p:xfrm>
        <a:graphic>
          <a:graphicData uri="http://schemas.openxmlformats.org/drawingml/2006/table">
            <a:tbl>
              <a:tblPr firstRow="1" bandRow="1">
                <a:tableStyleId>{3B4B98B0-60AC-42C2-AFA5-B58CD77FA1E5}</a:tableStyleId>
              </a:tblPr>
              <a:tblGrid>
                <a:gridCol w="4011926">
                  <a:extLst>
                    <a:ext uri="{9D8B030D-6E8A-4147-A177-3AD203B41FA5}">
                      <a16:colId xmlns:a16="http://schemas.microsoft.com/office/drawing/2014/main" xmlns="" val="3334933133"/>
                    </a:ext>
                  </a:extLst>
                </a:gridCol>
                <a:gridCol w="1155700">
                  <a:extLst>
                    <a:ext uri="{9D8B030D-6E8A-4147-A177-3AD203B41FA5}">
                      <a16:colId xmlns:a16="http://schemas.microsoft.com/office/drawing/2014/main" xmlns="" val="2574598665"/>
                    </a:ext>
                  </a:extLst>
                </a:gridCol>
              </a:tblGrid>
              <a:tr h="493424">
                <a:tc>
                  <a:txBody>
                    <a:bodyPr/>
                    <a:lstStyle/>
                    <a:p>
                      <a:pPr algn="ctr"/>
                      <a:r>
                        <a:rPr lang="en-US" sz="1600" dirty="0" smtClean="0"/>
                        <a:t>Goal</a:t>
                      </a:r>
                      <a:endParaRPr lang="en-US" sz="1600" dirty="0"/>
                    </a:p>
                  </a:txBody>
                  <a:tcPr anchor="ctr"/>
                </a:tc>
                <a:tc>
                  <a:txBody>
                    <a:bodyPr/>
                    <a:lstStyle/>
                    <a:p>
                      <a:pPr algn="ctr"/>
                      <a:r>
                        <a:rPr lang="en-US" sz="1600" dirty="0" smtClean="0"/>
                        <a:t>Benchmark</a:t>
                      </a:r>
                      <a:endParaRPr lang="en-US" sz="1600" dirty="0"/>
                    </a:p>
                  </a:txBody>
                  <a:tcPr anchor="ctr"/>
                </a:tc>
                <a:extLst>
                  <a:ext uri="{0D108BD9-81ED-4DB2-BD59-A6C34878D82A}">
                    <a16:rowId xmlns:a16="http://schemas.microsoft.com/office/drawing/2014/main" xmlns="" val="1191595830"/>
                  </a:ext>
                </a:extLst>
              </a:tr>
              <a:tr h="49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Increase the number of transplants</a:t>
                      </a:r>
                    </a:p>
                  </a:txBody>
                  <a:tcPr anchor="ctr"/>
                </a:tc>
                <a:tc>
                  <a:txBody>
                    <a:bodyPr/>
                    <a:lstStyle/>
                    <a:p>
                      <a:pPr algn="ctr"/>
                      <a:r>
                        <a:rPr lang="en-US" sz="1600" dirty="0" smtClean="0"/>
                        <a:t>40%</a:t>
                      </a:r>
                      <a:endParaRPr lang="en-US" sz="1600" dirty="0"/>
                    </a:p>
                  </a:txBody>
                  <a:tcPr anchor="ctr"/>
                </a:tc>
                <a:extLst>
                  <a:ext uri="{0D108BD9-81ED-4DB2-BD59-A6C34878D82A}">
                    <a16:rowId xmlns:a16="http://schemas.microsoft.com/office/drawing/2014/main" xmlns="" val="1982711197"/>
                  </a:ext>
                </a:extLst>
              </a:tr>
              <a:tr h="49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Provide equity in access to transplants</a:t>
                      </a:r>
                    </a:p>
                  </a:txBody>
                  <a:tcPr anchor="ctr"/>
                </a:tc>
                <a:tc>
                  <a:txBody>
                    <a:bodyPr/>
                    <a:lstStyle/>
                    <a:p>
                      <a:pPr algn="ctr"/>
                      <a:r>
                        <a:rPr lang="en-US" sz="1600" dirty="0" smtClean="0"/>
                        <a:t>30%</a:t>
                      </a:r>
                      <a:endParaRPr lang="en-US" sz="1600" dirty="0"/>
                    </a:p>
                  </a:txBody>
                  <a:tcPr anchor="ctr"/>
                </a:tc>
                <a:extLst>
                  <a:ext uri="{0D108BD9-81ED-4DB2-BD59-A6C34878D82A}">
                    <a16:rowId xmlns:a16="http://schemas.microsoft.com/office/drawing/2014/main" xmlns="" val="2022870102"/>
                  </a:ext>
                </a:extLst>
              </a:tr>
              <a:tr h="5557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Improve waitlisted patient, living donor and transplant recipient outcomes</a:t>
                      </a:r>
                    </a:p>
                  </a:txBody>
                  <a:tcPr anchor="ctr"/>
                </a:tc>
                <a:tc>
                  <a:txBody>
                    <a:bodyPr/>
                    <a:lstStyle/>
                    <a:p>
                      <a:pPr algn="ctr"/>
                      <a:r>
                        <a:rPr lang="en-US" sz="1600" b="1" dirty="0" smtClean="0">
                          <a:solidFill>
                            <a:srgbClr val="7030A0"/>
                          </a:solidFill>
                        </a:rPr>
                        <a:t>10%</a:t>
                      </a:r>
                      <a:endParaRPr lang="en-US" sz="1600" b="1" dirty="0">
                        <a:solidFill>
                          <a:srgbClr val="7030A0"/>
                        </a:solidFill>
                      </a:endParaRPr>
                    </a:p>
                  </a:txBody>
                  <a:tcPr anchor="ctr"/>
                </a:tc>
                <a:extLst>
                  <a:ext uri="{0D108BD9-81ED-4DB2-BD59-A6C34878D82A}">
                    <a16:rowId xmlns:a16="http://schemas.microsoft.com/office/drawing/2014/main" xmlns="" val="1504505324"/>
                  </a:ext>
                </a:extLst>
              </a:tr>
              <a:tr h="5557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Promote living donor and transplant recipient safety</a:t>
                      </a:r>
                    </a:p>
                  </a:txBody>
                  <a:tcPr anchor="ctr"/>
                </a:tc>
                <a:tc>
                  <a:txBody>
                    <a:bodyPr/>
                    <a:lstStyle/>
                    <a:p>
                      <a:pPr algn="ctr"/>
                      <a:r>
                        <a:rPr lang="en-US" sz="1600" b="1" dirty="0" smtClean="0">
                          <a:solidFill>
                            <a:srgbClr val="7030A0"/>
                          </a:solidFill>
                        </a:rPr>
                        <a:t>10%</a:t>
                      </a:r>
                      <a:endParaRPr lang="en-US" sz="1600" b="1" dirty="0">
                        <a:solidFill>
                          <a:srgbClr val="7030A0"/>
                        </a:solidFill>
                      </a:endParaRPr>
                    </a:p>
                  </a:txBody>
                  <a:tcPr anchor="ctr"/>
                </a:tc>
                <a:extLst>
                  <a:ext uri="{0D108BD9-81ED-4DB2-BD59-A6C34878D82A}">
                    <a16:rowId xmlns:a16="http://schemas.microsoft.com/office/drawing/2014/main" xmlns="" val="1549525982"/>
                  </a:ext>
                </a:extLst>
              </a:tr>
              <a:tr h="49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Promote efficiency in donation and transplant</a:t>
                      </a:r>
                    </a:p>
                  </a:txBody>
                  <a:tcPr anchor="ctr"/>
                </a:tc>
                <a:tc>
                  <a:txBody>
                    <a:bodyPr/>
                    <a:lstStyle/>
                    <a:p>
                      <a:pPr algn="ctr"/>
                      <a:r>
                        <a:rPr lang="en-US" sz="1600" b="1" dirty="0" smtClean="0">
                          <a:solidFill>
                            <a:srgbClr val="7030A0"/>
                          </a:solidFill>
                        </a:rPr>
                        <a:t>10%</a:t>
                      </a:r>
                      <a:endParaRPr lang="en-US" sz="1600" b="1" dirty="0">
                        <a:solidFill>
                          <a:srgbClr val="7030A0"/>
                        </a:solidFill>
                      </a:endParaRPr>
                    </a:p>
                  </a:txBody>
                  <a:tcPr anchor="ctr"/>
                </a:tc>
                <a:extLst>
                  <a:ext uri="{0D108BD9-81ED-4DB2-BD59-A6C34878D82A}">
                    <a16:rowId xmlns:a16="http://schemas.microsoft.com/office/drawing/2014/main" xmlns="" val="3658762969"/>
                  </a:ext>
                </a:extLst>
              </a:tr>
            </a:tbl>
          </a:graphicData>
        </a:graphic>
      </p:graphicFrame>
      <p:sp>
        <p:nvSpPr>
          <p:cNvPr id="14" name="TextBox 13"/>
          <p:cNvSpPr txBox="1"/>
          <p:nvPr/>
        </p:nvSpPr>
        <p:spPr>
          <a:xfrm>
            <a:off x="8273278" y="1837567"/>
            <a:ext cx="1171218" cy="400110"/>
          </a:xfrm>
          <a:prstGeom prst="rect">
            <a:avLst/>
          </a:prstGeom>
          <a:noFill/>
        </p:spPr>
        <p:txBody>
          <a:bodyPr wrap="none" rtlCol="0">
            <a:spAutoFit/>
          </a:bodyPr>
          <a:lstStyle/>
          <a:p>
            <a:r>
              <a:rPr lang="en-US" sz="2000" dirty="0" smtClean="0"/>
              <a:t>Proposed</a:t>
            </a:r>
            <a:endParaRPr lang="en-US" sz="2000" dirty="0"/>
          </a:p>
        </p:txBody>
      </p:sp>
    </p:spTree>
    <p:extLst>
      <p:ext uri="{BB962C8B-B14F-4D97-AF65-F5344CB8AC3E}">
        <p14:creationId xmlns:p14="http://schemas.microsoft.com/office/powerpoint/2010/main" val="285462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
        <p:nvSpPr>
          <p:cNvPr id="5" name="Title 1"/>
          <p:cNvSpPr>
            <a:spLocks noGrp="1"/>
          </p:cNvSpPr>
          <p:nvPr>
            <p:ph type="title"/>
          </p:nvPr>
        </p:nvSpPr>
        <p:spPr>
          <a:xfrm>
            <a:off x="340168" y="156310"/>
            <a:ext cx="11651768" cy="859690"/>
          </a:xfrm>
        </p:spPr>
        <p:txBody>
          <a:bodyPr/>
          <a:lstStyle/>
          <a:p>
            <a:r>
              <a:rPr lang="en-US" dirty="0" smtClean="0"/>
              <a:t>Increase Transplants--Initiatives</a:t>
            </a:r>
            <a:endParaRPr lang="en-US" dirty="0"/>
          </a:p>
        </p:txBody>
      </p:sp>
      <p:sp>
        <p:nvSpPr>
          <p:cNvPr id="6" name="Content Placeholder 7"/>
          <p:cNvSpPr>
            <a:spLocks noGrp="1"/>
          </p:cNvSpPr>
          <p:nvPr>
            <p:ph idx="1"/>
          </p:nvPr>
        </p:nvSpPr>
        <p:spPr>
          <a:xfrm>
            <a:off x="386867" y="1348828"/>
            <a:ext cx="11394917" cy="4689115"/>
          </a:xfrm>
        </p:spPr>
        <p:txBody>
          <a:bodyPr>
            <a:normAutofit fontScale="92500"/>
          </a:bodyPr>
          <a:lstStyle/>
          <a:p>
            <a:r>
              <a:rPr lang="en-US" sz="3200" dirty="0">
                <a:solidFill>
                  <a:schemeClr val="tx2"/>
                </a:solidFill>
              </a:rPr>
              <a:t>More dynamic donor/recipient </a:t>
            </a:r>
            <a:r>
              <a:rPr lang="en-US" sz="3200" dirty="0" smtClean="0">
                <a:solidFill>
                  <a:schemeClr val="tx2"/>
                </a:solidFill>
              </a:rPr>
              <a:t>matching</a:t>
            </a:r>
            <a:endParaRPr lang="en-US" sz="3200" dirty="0">
              <a:solidFill>
                <a:schemeClr val="tx2"/>
              </a:solidFill>
            </a:endParaRPr>
          </a:p>
          <a:p>
            <a:r>
              <a:rPr lang="en-US" sz="3200" dirty="0" smtClean="0">
                <a:solidFill>
                  <a:schemeClr val="tx2"/>
                </a:solidFill>
              </a:rPr>
              <a:t>            transplants </a:t>
            </a:r>
            <a:r>
              <a:rPr lang="en-US" sz="3200" dirty="0">
                <a:solidFill>
                  <a:schemeClr val="tx2"/>
                </a:solidFill>
              </a:rPr>
              <a:t>arranged through KPD </a:t>
            </a:r>
          </a:p>
          <a:p>
            <a:r>
              <a:rPr lang="en-US" sz="3200" dirty="0" smtClean="0">
                <a:solidFill>
                  <a:schemeClr val="tx2"/>
                </a:solidFill>
              </a:rPr>
              <a:t>Expand </a:t>
            </a:r>
            <a:r>
              <a:rPr lang="en-US" sz="3200" dirty="0">
                <a:solidFill>
                  <a:schemeClr val="tx2"/>
                </a:solidFill>
              </a:rPr>
              <a:t>use of collaborative improvement </a:t>
            </a:r>
            <a:r>
              <a:rPr lang="en-US" sz="3200" dirty="0" smtClean="0">
                <a:solidFill>
                  <a:schemeClr val="tx2"/>
                </a:solidFill>
              </a:rPr>
              <a:t>methodologies/models</a:t>
            </a:r>
          </a:p>
          <a:p>
            <a:r>
              <a:rPr lang="en-US" sz="3200" dirty="0" smtClean="0">
                <a:solidFill>
                  <a:schemeClr val="tx2"/>
                </a:solidFill>
              </a:rPr>
              <a:t>Examine </a:t>
            </a:r>
            <a:r>
              <a:rPr lang="en-US" sz="3200" dirty="0">
                <a:solidFill>
                  <a:schemeClr val="tx2"/>
                </a:solidFill>
              </a:rPr>
              <a:t>monitoring approaches for </a:t>
            </a:r>
            <a:r>
              <a:rPr lang="en-US" sz="3200" dirty="0" err="1">
                <a:solidFill>
                  <a:schemeClr val="tx2"/>
                </a:solidFill>
              </a:rPr>
              <a:t>tx</a:t>
            </a:r>
            <a:r>
              <a:rPr lang="en-US" sz="3200" dirty="0">
                <a:solidFill>
                  <a:schemeClr val="tx2"/>
                </a:solidFill>
              </a:rPr>
              <a:t> </a:t>
            </a:r>
            <a:r>
              <a:rPr lang="en-US" sz="3200" dirty="0" smtClean="0">
                <a:solidFill>
                  <a:schemeClr val="tx2"/>
                </a:solidFill>
              </a:rPr>
              <a:t>programs/OPOs for increased collaboration and performance improvement</a:t>
            </a:r>
          </a:p>
          <a:p>
            <a:r>
              <a:rPr lang="en-US" sz="3200" dirty="0" smtClean="0">
                <a:solidFill>
                  <a:schemeClr val="tx2"/>
                </a:solidFill>
              </a:rPr>
              <a:t>Promote </a:t>
            </a:r>
            <a:r>
              <a:rPr lang="en-US" sz="3200" dirty="0">
                <a:solidFill>
                  <a:schemeClr val="tx2"/>
                </a:solidFill>
              </a:rPr>
              <a:t>knowledge of effective donation/procurement </a:t>
            </a:r>
            <a:r>
              <a:rPr lang="en-US" sz="3200" dirty="0" smtClean="0">
                <a:solidFill>
                  <a:schemeClr val="tx2"/>
                </a:solidFill>
              </a:rPr>
              <a:t>practices</a:t>
            </a:r>
            <a:endParaRPr lang="en-US" sz="3200" dirty="0">
              <a:solidFill>
                <a:schemeClr val="tx2"/>
              </a:solidFill>
            </a:endParaRPr>
          </a:p>
          <a:p>
            <a:r>
              <a:rPr lang="en-US" sz="3200" dirty="0">
                <a:solidFill>
                  <a:schemeClr val="tx2"/>
                </a:solidFill>
              </a:rPr>
              <a:t>Improve ability to perform analysis of </a:t>
            </a:r>
            <a:r>
              <a:rPr lang="en-US" sz="3200" dirty="0" smtClean="0">
                <a:solidFill>
                  <a:schemeClr val="tx2"/>
                </a:solidFill>
              </a:rPr>
              <a:t>refusals</a:t>
            </a:r>
            <a:endParaRPr lang="en-US" dirty="0">
              <a:solidFill>
                <a:schemeClr val="accent2"/>
              </a:solidFill>
            </a:endParaRPr>
          </a:p>
        </p:txBody>
      </p:sp>
      <p:sp>
        <p:nvSpPr>
          <p:cNvPr id="3" name="Up Arrow 2"/>
          <p:cNvSpPr/>
          <p:nvPr/>
        </p:nvSpPr>
        <p:spPr>
          <a:xfrm>
            <a:off x="901700" y="2070100"/>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093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time from OPO first notification to cross clamp date/time</a:t>
            </a:r>
          </a:p>
          <a:p>
            <a:r>
              <a:rPr lang="en-US" dirty="0" smtClean="0"/>
              <a:t>              in final acceptance of first offer (or within 3 offers)</a:t>
            </a:r>
          </a:p>
          <a:p>
            <a:r>
              <a:rPr lang="en-US" dirty="0" smtClean="0"/>
              <a:t>              in transplants performed through KPD</a:t>
            </a:r>
          </a:p>
          <a:p>
            <a:r>
              <a:rPr lang="en-US" dirty="0" smtClean="0"/>
              <a:t>              in utilization from participants in collaborative improvement programs</a:t>
            </a:r>
            <a:endParaRPr lang="en-US" dirty="0"/>
          </a:p>
        </p:txBody>
      </p:sp>
      <p:sp>
        <p:nvSpPr>
          <p:cNvPr id="3" name="Title 2"/>
          <p:cNvSpPr>
            <a:spLocks noGrp="1"/>
          </p:cNvSpPr>
          <p:nvPr>
            <p:ph type="title"/>
          </p:nvPr>
        </p:nvSpPr>
        <p:spPr/>
        <p:txBody>
          <a:bodyPr/>
          <a:lstStyle/>
          <a:p>
            <a:r>
              <a:rPr lang="en-US" dirty="0" smtClean="0"/>
              <a:t>Increase Transplants--Metrics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
        <p:nvSpPr>
          <p:cNvPr id="6" name="Up Arrow 5"/>
          <p:cNvSpPr/>
          <p:nvPr/>
        </p:nvSpPr>
        <p:spPr>
          <a:xfrm rot="10800000">
            <a:off x="965200" y="1348829"/>
            <a:ext cx="850900" cy="50800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Up Arrow 6"/>
          <p:cNvSpPr/>
          <p:nvPr/>
        </p:nvSpPr>
        <p:spPr>
          <a:xfrm>
            <a:off x="965199" y="2044700"/>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Up Arrow 7"/>
          <p:cNvSpPr/>
          <p:nvPr/>
        </p:nvSpPr>
        <p:spPr>
          <a:xfrm>
            <a:off x="965199" y="2695518"/>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Up Arrow 8"/>
          <p:cNvSpPr/>
          <p:nvPr/>
        </p:nvSpPr>
        <p:spPr>
          <a:xfrm>
            <a:off x="965199" y="3369161"/>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932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Improve equity in opportunities for multi-organ and single-organ candidates</a:t>
            </a:r>
          </a:p>
          <a:p>
            <a:r>
              <a:rPr lang="en-US" sz="2400" dirty="0" smtClean="0"/>
              <a:t>              geographic disparity</a:t>
            </a:r>
          </a:p>
          <a:p>
            <a:r>
              <a:rPr lang="en-US" sz="2400" dirty="0" smtClean="0"/>
              <a:t>              diversity on Board/Committees to ensure variety of perspectives in policy development</a:t>
            </a:r>
          </a:p>
          <a:p>
            <a:r>
              <a:rPr lang="en-US" sz="2400" dirty="0" smtClean="0"/>
              <a:t>              opportunities for volunteer engagement and awareness of OPTN/UNOS volunteer opportunities</a:t>
            </a:r>
          </a:p>
          <a:p>
            <a:r>
              <a:rPr lang="en-US" sz="2400" dirty="0" smtClean="0"/>
              <a:t>Improve member and public engagement in policy development</a:t>
            </a:r>
          </a:p>
          <a:p>
            <a:r>
              <a:rPr lang="en-US" sz="2400" dirty="0" smtClean="0"/>
              <a:t>Develop equity benchmark for each organ</a:t>
            </a:r>
          </a:p>
          <a:p>
            <a:r>
              <a:rPr lang="en-US" sz="2400" dirty="0" smtClean="0"/>
              <a:t>Collect additional data on vulnerable populations</a:t>
            </a:r>
          </a:p>
        </p:txBody>
      </p:sp>
      <p:sp>
        <p:nvSpPr>
          <p:cNvPr id="3" name="Title 2"/>
          <p:cNvSpPr>
            <a:spLocks noGrp="1"/>
          </p:cNvSpPr>
          <p:nvPr>
            <p:ph type="title"/>
          </p:nvPr>
        </p:nvSpPr>
        <p:spPr/>
        <p:txBody>
          <a:bodyPr/>
          <a:lstStyle/>
          <a:p>
            <a:r>
              <a:rPr lang="en-US" dirty="0" smtClean="0"/>
              <a:t>Promote equity--Initiatives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
        <p:nvSpPr>
          <p:cNvPr id="6" name="Up Arrow 5"/>
          <p:cNvSpPr/>
          <p:nvPr/>
        </p:nvSpPr>
        <p:spPr>
          <a:xfrm rot="10800000">
            <a:off x="876300" y="1803400"/>
            <a:ext cx="850900" cy="50800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Up Arrow 6"/>
          <p:cNvSpPr/>
          <p:nvPr/>
        </p:nvSpPr>
        <p:spPr>
          <a:xfrm>
            <a:off x="876300" y="2511971"/>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Up Arrow 7"/>
          <p:cNvSpPr/>
          <p:nvPr/>
        </p:nvSpPr>
        <p:spPr>
          <a:xfrm>
            <a:off x="876299" y="3437929"/>
            <a:ext cx="850900"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523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UNOS">
      <a:dk1>
        <a:sysClr val="windowText" lastClr="000000"/>
      </a:dk1>
      <a:lt1>
        <a:sysClr val="window" lastClr="FFFFFF"/>
      </a:lt1>
      <a:dk2>
        <a:srgbClr val="0A3C6E"/>
      </a:dk2>
      <a:lt2>
        <a:srgbClr val="666666"/>
      </a:lt2>
      <a:accent1>
        <a:srgbClr val="0F99D6"/>
      </a:accent1>
      <a:accent2>
        <a:srgbClr val="80C342"/>
      </a:accent2>
      <a:accent3>
        <a:srgbClr val="0A3C6E"/>
      </a:accent3>
      <a:accent4>
        <a:srgbClr val="EE3524"/>
      </a:accent4>
      <a:accent5>
        <a:srgbClr val="F3901D"/>
      </a:accent5>
      <a:accent6>
        <a:srgbClr val="F9C200"/>
      </a:accent6>
      <a:hlink>
        <a:srgbClr val="0F99D6"/>
      </a:hlink>
      <a:folHlink>
        <a:srgbClr val="9ECF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736E4C7A-902F-4C96-9B8E-852FBBC77B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7E2991-85BE-44A3-9AC4-D0B6FAD6F326}">
  <ds:schemaRefs>
    <ds:schemaRef ds:uri="http://schemas.microsoft.com/sharepoint/v3/contenttype/forms"/>
  </ds:schemaRefs>
</ds:datastoreItem>
</file>

<file path=customXml/itemProps3.xml><?xml version="1.0" encoding="utf-8"?>
<ds:datastoreItem xmlns:ds="http://schemas.openxmlformats.org/officeDocument/2006/customXml" ds:itemID="{8F3CFAEA-AE6C-4529-BCFF-2F10AEA1EB2C}">
  <ds:schemaRefs>
    <ds:schemaRef ds:uri="http://schemas.openxmlformats.org/package/2006/metadata/core-properties"/>
    <ds:schemaRef ds:uri="http://schemas.microsoft.com/office/2006/metadata/properties"/>
    <ds:schemaRef ds:uri="http://purl.org/dc/dcmitype/"/>
    <ds:schemaRef ds:uri="http://purl.org/dc/elements/1.1/"/>
    <ds:schemaRef ds:uri="http://schemas.microsoft.com/office/2006/documentManagement/types"/>
    <ds:schemaRef ds:uri="http://schemas.microsoft.com/office/infopath/2007/PartnerControls"/>
    <ds:schemaRef ds:uri="eb91da90-ef78-48fa-8294-c2e3b9c4157a"/>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1751</TotalTime>
  <Words>1391</Words>
  <Application>Microsoft Office PowerPoint</Application>
  <PresentationFormat>Widescreen</PresentationFormat>
  <Paragraphs>160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Myriad Pro</vt:lpstr>
      <vt:lpstr>Wingdings</vt:lpstr>
      <vt:lpstr>Expo</vt:lpstr>
      <vt:lpstr>2018-2021  OPTN/UNOS Strategic Plan</vt:lpstr>
      <vt:lpstr>How was this plan developed?</vt:lpstr>
      <vt:lpstr>PowerPoint Presentation</vt:lpstr>
      <vt:lpstr>PowerPoint Presentation</vt:lpstr>
      <vt:lpstr>Plan structure</vt:lpstr>
      <vt:lpstr>Strategic Plan Resource Allocation</vt:lpstr>
      <vt:lpstr>Increase Transplants--Initiatives</vt:lpstr>
      <vt:lpstr>Increase Transplants--Metrics</vt:lpstr>
      <vt:lpstr>Promote equity--Initiatives</vt:lpstr>
      <vt:lpstr>Promote equity--Metrics</vt:lpstr>
      <vt:lpstr>Improve Outcomes--Initiatives</vt:lpstr>
      <vt:lpstr>Improve Outcomes--Metrics</vt:lpstr>
      <vt:lpstr>Promote safety--Initiatives</vt:lpstr>
      <vt:lpstr>Promote safety--metrics</vt:lpstr>
      <vt:lpstr>Promote Efficiency-- Initiatives</vt:lpstr>
      <vt:lpstr>Promote Efficiency-- Metrics</vt:lpstr>
      <vt:lpstr>Specific Requests for Feedback</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Update</dc:title>
  <dc:creator>Brian M. Shepard</dc:creator>
  <cp:lastModifiedBy>Jill L. Finnie</cp:lastModifiedBy>
  <cp:revision>17</cp:revision>
  <cp:lastPrinted>2018-01-22T17:56:08Z</cp:lastPrinted>
  <dcterms:created xsi:type="dcterms:W3CDTF">2017-11-29T20:05:30Z</dcterms:created>
  <dcterms:modified xsi:type="dcterms:W3CDTF">2018-02-12T18:44:04Z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Committee">
    <vt:lpwstr>25;#Executive|5e360015-21b7-4973-8b87-a1b901fca705</vt:lpwstr>
  </property>
</Properties>
</file>