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22"/>
  </p:notesMasterIdLst>
  <p:handoutMasterIdLst>
    <p:handoutMasterId r:id="rId23"/>
  </p:handoutMasterIdLst>
  <p:sldIdLst>
    <p:sldId id="311" r:id="rId5"/>
    <p:sldId id="312" r:id="rId6"/>
    <p:sldId id="261" r:id="rId7"/>
    <p:sldId id="262" r:id="rId8"/>
    <p:sldId id="267" r:id="rId9"/>
    <p:sldId id="303" r:id="rId10"/>
    <p:sldId id="292" r:id="rId11"/>
    <p:sldId id="269" r:id="rId12"/>
    <p:sldId id="305" r:id="rId13"/>
    <p:sldId id="280" r:id="rId14"/>
    <p:sldId id="271" r:id="rId15"/>
    <p:sldId id="270" r:id="rId16"/>
    <p:sldId id="306" r:id="rId17"/>
    <p:sldId id="308" r:id="rId18"/>
    <p:sldId id="307" r:id="rId19"/>
    <p:sldId id="309" r:id="rId20"/>
    <p:sldId id="310" r:id="rId21"/>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3" clrIdx="0">
    <p:extLst>
      <p:ext uri="{19B8F6BF-5375-455C-9EA6-DF929625EA0E}">
        <p15:presenceInfo xmlns:p15="http://schemas.microsoft.com/office/powerpoint/2012/main" userId="S-1-5-21-3838001524-2532167733-2738084025-1549" providerId="AD"/>
      </p:ext>
    </p:extLst>
  </p:cmAuthor>
  <p:cmAuthor id="2" name="Karen Sokohl" initials="KS" lastIdx="1" clrIdx="1">
    <p:extLst>
      <p:ext uri="{19B8F6BF-5375-455C-9EA6-DF929625EA0E}">
        <p15:presenceInfo xmlns:p15="http://schemas.microsoft.com/office/powerpoint/2012/main" userId="S-1-5-21-3838001524-2532167733-2738084025-1811" providerId="AD"/>
      </p:ext>
    </p:extLst>
  </p:cmAuthor>
  <p:cmAuthor id="3" name="Susan M. Tlusty" initials="SMT" lastIdx="10" clrIdx="2">
    <p:extLst>
      <p:ext uri="{19B8F6BF-5375-455C-9EA6-DF929625EA0E}">
        <p15:presenceInfo xmlns:p15="http://schemas.microsoft.com/office/powerpoint/2012/main" userId="S-1-5-21-3838001524-2532167733-2738084025-10989" providerId="AD"/>
      </p:ext>
    </p:extLst>
  </p:cmAuthor>
  <p:cmAuthor id="4" name="John S. Archer" initials="JSA" lastIdx="2" clrIdx="3">
    <p:extLst>
      <p:ext uri="{19B8F6BF-5375-455C-9EA6-DF929625EA0E}">
        <p15:presenceInfo xmlns:p15="http://schemas.microsoft.com/office/powerpoint/2012/main" userId="S-1-5-21-3838001524-2532167733-2738084025-7260" providerId="AD"/>
      </p:ext>
    </p:extLst>
  </p:cmAuthor>
  <p:cmAuthor id="5" name="Liz Robbins Callahan" initials="LRC" lastIdx="7" clrIdx="4">
    <p:extLst>
      <p:ext uri="{19B8F6BF-5375-455C-9EA6-DF929625EA0E}">
        <p15:presenceInfo xmlns:p15="http://schemas.microsoft.com/office/powerpoint/2012/main" userId="Liz Robbins Callah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1B37"/>
    <a:srgbClr val="002045"/>
    <a:srgbClr val="D76600"/>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52" autoAdjust="0"/>
    <p:restoredTop sz="65889" autoAdjust="0"/>
  </p:normalViewPr>
  <p:slideViewPr>
    <p:cSldViewPr snapToGrid="0" snapToObjects="1">
      <p:cViewPr varScale="1">
        <p:scale>
          <a:sx n="61" d="100"/>
          <a:sy n="61" d="100"/>
        </p:scale>
        <p:origin x="1456" y="56"/>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3/6/2018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3/6/2018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Everyone, my name is ____________ from [name of organization]. I am a member of the Operations and Safety Committee. </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87751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Committee</a:t>
            </a:r>
            <a:r>
              <a:rPr lang="en-US" baseline="0" dirty="0" smtClean="0"/>
              <a:t> is going to consider adding other infectious disease tests to the DonorNet screening page to capture tests that are performed based on donor travel history or local protocols. We have seen an increase in OPOs conducting tests such as Strongyloides even though this is not required by OPTN policy. Based on the responses we receive during public comment, the Committee might propose programming additional tests in DonorNet so that they can be accessed through a TransNet scan or by viewing DonorNet without searching through the  narrative.</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10</a:t>
            </a:fld>
            <a:endParaRPr lang="en-US"/>
          </a:p>
        </p:txBody>
      </p:sp>
    </p:spTree>
    <p:extLst>
      <p:ext uri="{BB962C8B-B14F-4D97-AF65-F5344CB8AC3E}">
        <p14:creationId xmlns:p14="http://schemas.microsoft.com/office/powerpoint/2010/main" val="2839512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Committee hopes to send the proposal to the OPTN/UNOS Board of Directors for June 2018 consideration. This policy would be a split implementation.</a:t>
            </a:r>
          </a:p>
          <a:p>
            <a:endParaRPr lang="en-US" dirty="0" smtClean="0"/>
          </a:p>
          <a:p>
            <a:r>
              <a:rPr lang="en-US" dirty="0" smtClean="0"/>
              <a:t>Parts</a:t>
            </a:r>
            <a:r>
              <a:rPr lang="en-US" baseline="0" dirty="0" smtClean="0"/>
              <a:t> 1 (Sharing requirement changes) and 3 (Alignment with Final Rule) would go into effect on the standard date of September 1, 2018 as no programming would be required.</a:t>
            </a:r>
          </a:p>
          <a:p>
            <a:endParaRPr lang="en-US" baseline="0" dirty="0" smtClean="0"/>
          </a:p>
          <a:p>
            <a:r>
              <a:rPr lang="en-US" baseline="0" dirty="0" smtClean="0"/>
              <a:t>Part 2 will require programming in DonorNet, TIEDI and TransNet as well as changing the physical extra vessels polyplastic label and therefore that part of the policy would not go into effect until </a:t>
            </a:r>
            <a:r>
              <a:rPr lang="en-US" baseline="0" smtClean="0"/>
              <a:t>programming/label change </a:t>
            </a:r>
            <a:r>
              <a:rPr lang="en-US" baseline="0" dirty="0" smtClean="0"/>
              <a:t>and </a:t>
            </a:r>
            <a:r>
              <a:rPr lang="en-US" baseline="0" smtClean="0"/>
              <a:t>member notification.</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11</a:t>
            </a:fld>
            <a:endParaRPr lang="en-US"/>
          </a:p>
        </p:txBody>
      </p:sp>
    </p:spTree>
    <p:extLst>
      <p:ext uri="{BB962C8B-B14F-4D97-AF65-F5344CB8AC3E}">
        <p14:creationId xmlns:p14="http://schemas.microsoft.com/office/powerpoint/2010/main" val="32739409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E34781-6EDE-5B4E-B103-71F0AC490716}" type="slidenum">
              <a:rPr lang="en-US" smtClean="0"/>
              <a:t>14</a:t>
            </a:fld>
            <a:endParaRPr lang="en-US"/>
          </a:p>
        </p:txBody>
      </p:sp>
    </p:spTree>
    <p:extLst>
      <p:ext uri="{BB962C8B-B14F-4D97-AF65-F5344CB8AC3E}">
        <p14:creationId xmlns:p14="http://schemas.microsoft.com/office/powerpoint/2010/main" val="23222129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15</a:t>
            </a:fld>
            <a:endParaRPr lang="en-US"/>
          </a:p>
        </p:txBody>
      </p:sp>
    </p:spTree>
    <p:extLst>
      <p:ext uri="{BB962C8B-B14F-4D97-AF65-F5344CB8AC3E}">
        <p14:creationId xmlns:p14="http://schemas.microsoft.com/office/powerpoint/2010/main" val="400075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521614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42101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dirty="0" smtClean="0">
              <a:solidFill>
                <a:schemeClr val="tx1"/>
              </a:solidFill>
              <a:effectLst/>
              <a:latin typeface="+mn-lt"/>
              <a:ea typeface="+mn-ea"/>
              <a:cs typeface="+mn-cs"/>
            </a:endParaRPr>
          </a:p>
          <a:p>
            <a:r>
              <a:rPr lang="en-US" sz="1200" b="0" i="0" u="none" strike="noStrike" kern="1200" baseline="0" dirty="0" smtClean="0">
                <a:solidFill>
                  <a:schemeClr val="tx1"/>
                </a:solidFill>
                <a:effectLst/>
                <a:latin typeface="+mn-lt"/>
                <a:ea typeface="+mn-ea"/>
                <a:cs typeface="+mn-cs"/>
              </a:rPr>
              <a:t>We would like to remind OPOs that they are not permitted to allocate based on subtype if they are aware of a conflicting subtype result. </a:t>
            </a:r>
          </a:p>
          <a:p>
            <a:endParaRPr lang="en-US" sz="1200" b="0" i="0" u="none" strike="noStrike" kern="1200" baseline="0" dirty="0" smtClean="0">
              <a:solidFill>
                <a:schemeClr val="tx1"/>
              </a:solidFill>
              <a:effectLst/>
              <a:latin typeface="+mn-lt"/>
              <a:ea typeface="+mn-ea"/>
              <a:cs typeface="+mn-cs"/>
            </a:endParaRPr>
          </a:p>
          <a:p>
            <a:r>
              <a:rPr lang="en-US" sz="1200" b="0" i="0" u="none" strike="noStrike" kern="1200" baseline="0" dirty="0" smtClean="0">
                <a:solidFill>
                  <a:schemeClr val="tx1"/>
                </a:solidFill>
                <a:effectLst/>
                <a:latin typeface="+mn-lt"/>
                <a:ea typeface="+mn-ea"/>
                <a:cs typeface="+mn-cs"/>
              </a:rPr>
              <a:t>This applies even if they have reason to believe that they have an accurate subtype, and a conflicting subtype is from another lab or a transplant hospital. Our Committee is aware that there may be confusion around what to do in certain situations with regard to subtype, and plans to discuss a path forward at our upcoming in person meeting in April.</a:t>
            </a:r>
          </a:p>
          <a:p>
            <a:endParaRPr lang="en-US" sz="1200" b="0" i="0" u="none" strike="noStrike" kern="1200" baseline="0" dirty="0" smtClean="0">
              <a:solidFill>
                <a:schemeClr val="tx1"/>
              </a:solidFill>
              <a:effectLst/>
              <a:latin typeface="+mn-lt"/>
              <a:ea typeface="+mn-ea"/>
              <a:cs typeface="+mn-cs"/>
            </a:endParaRPr>
          </a:p>
          <a:p>
            <a:r>
              <a:rPr lang="en-US" sz="1200" b="0" i="0" u="none" strike="noStrike" kern="1200" baseline="0" dirty="0" smtClean="0">
                <a:solidFill>
                  <a:schemeClr val="tx1"/>
                </a:solidFill>
                <a:effectLst/>
                <a:latin typeface="+mn-lt"/>
                <a:ea typeface="+mn-ea"/>
                <a:cs typeface="+mn-cs"/>
              </a:rPr>
              <a:t>If there are certain situations or circumstances that have raised subtyping questions in your program, I would be happy to take those back to the committee to include in those discussions. You can speak with me later today or email our Committee chair or liaison. </a:t>
            </a:r>
          </a:p>
          <a:p>
            <a:endParaRPr lang="en-US" sz="1200" b="0" i="0" u="none" strike="noStrike"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03E8837-8D41-47E5-8284-E91A3B3F10BE}" type="slidenum">
              <a:rPr lang="en-US" smtClean="0"/>
              <a:t>2</a:t>
            </a:fld>
            <a:endParaRPr lang="en-US"/>
          </a:p>
        </p:txBody>
      </p:sp>
    </p:spTree>
    <p:extLst>
      <p:ext uri="{BB962C8B-B14F-4D97-AF65-F5344CB8AC3E}">
        <p14:creationId xmlns:p14="http://schemas.microsoft.com/office/powerpoint/2010/main" val="3143366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Everyone,</a:t>
            </a:r>
            <a:r>
              <a:rPr lang="en-US" baseline="0" dirty="0" smtClean="0"/>
              <a:t> my name is ____________ from [name of organization]. Today, I’ll be presenting the “Extra Vessels: Reducing Reporting Burdens and Clarifying Policies” proposal put forward by the Operations and Safety Committee.</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a:p>
        </p:txBody>
      </p:sp>
    </p:spTree>
    <p:extLst>
      <p:ext uri="{BB962C8B-B14F-4D97-AF65-F5344CB8AC3E}">
        <p14:creationId xmlns:p14="http://schemas.microsoft.com/office/powerpoint/2010/main" val="1124422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is a three-part proposal. We are addressing three areas: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 Extra vessel sharing</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2.) Extra vessel labeling requirements, and</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3.) How consistent the Extra</a:t>
            </a:r>
            <a:r>
              <a:rPr lang="en-US" sz="1200" kern="1200" baseline="0" dirty="0" smtClean="0">
                <a:solidFill>
                  <a:schemeClr val="tx1"/>
                </a:solidFill>
                <a:effectLst/>
                <a:latin typeface="+mn-lt"/>
                <a:ea typeface="+mn-ea"/>
                <a:cs typeface="+mn-cs"/>
              </a:rPr>
              <a:t> vessel policy is with the Final Rule</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First: The problem with current extra vessel sharing requirements is that policy requires you to submit a justification to the MPSC. This requirement </a:t>
            </a:r>
            <a:r>
              <a:rPr lang="en-US" sz="1200" strike="noStrike" kern="1200" baseline="0" dirty="0" smtClean="0">
                <a:solidFill>
                  <a:schemeClr val="tx1"/>
                </a:solidFill>
                <a:effectLst/>
                <a:latin typeface="+mn-lt"/>
                <a:ea typeface="+mn-ea"/>
                <a:cs typeface="+mn-cs"/>
              </a:rPr>
              <a:t>creates u</a:t>
            </a:r>
            <a:r>
              <a:rPr lang="en-US" sz="1200" kern="1200" baseline="0" dirty="0" smtClean="0">
                <a:solidFill>
                  <a:schemeClr val="tx1"/>
                </a:solidFill>
                <a:effectLst/>
                <a:latin typeface="+mn-lt"/>
                <a:ea typeface="+mn-ea"/>
                <a:cs typeface="+mn-cs"/>
              </a:rPr>
              <a:t>nnecessary work with no added value.</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Second: Policy requires all infectious diseases to be on the extra vessels label that is attached to the outermost layer of the triple sterile barrier </a:t>
            </a:r>
            <a:r>
              <a:rPr lang="en-US" sz="1200" strike="noStrike" kern="1200" baseline="0" dirty="0" smtClean="0">
                <a:solidFill>
                  <a:schemeClr val="tx1"/>
                </a:solidFill>
                <a:effectLst/>
                <a:latin typeface="+mn-lt"/>
                <a:ea typeface="+mn-ea"/>
                <a:cs typeface="+mn-cs"/>
              </a:rPr>
              <a:t>but the system is not set up for this. </a:t>
            </a:r>
            <a:r>
              <a:rPr lang="en-US" sz="1200" kern="1200" baseline="0" dirty="0" smtClean="0">
                <a:solidFill>
                  <a:schemeClr val="tx1"/>
                </a:solidFill>
                <a:effectLst/>
                <a:latin typeface="+mn-lt"/>
                <a:ea typeface="+mn-ea"/>
                <a:cs typeface="+mn-cs"/>
              </a:rPr>
              <a:t>It is challenging to respond to changes since DonorNet, Transnet and the label itself are all impacted by the change. Additionally, what is in DonorNet and what needs to be on the label are different.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Third: The Final Rule states that vessels, including those not attached to the organ which we call extra vessels, are considered part of the organ with which they are procured and “shall be subject to the allocation requirements and policies pertaining to the organ with which the blood vessel is procured until and unless the transplant center receiving the organ determines that the blood vessel is not needed for the transplantation of that organ.”  Some OPTN policies fit within this logic but others need modifying to be consistent with this principle.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a:p>
        </p:txBody>
      </p:sp>
    </p:spTree>
    <p:extLst>
      <p:ext uri="{BB962C8B-B14F-4D97-AF65-F5344CB8AC3E}">
        <p14:creationId xmlns:p14="http://schemas.microsoft.com/office/powerpoint/2010/main" val="3542830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t>We propose the following solutions: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trike="sngStrike"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First: We would remove the MPSC justification requirements </a:t>
            </a:r>
            <a:r>
              <a:rPr lang="en-US" strike="noStrike" baseline="0" dirty="0" smtClean="0"/>
              <a:t>that currently exist for the receiving t</a:t>
            </a:r>
            <a:r>
              <a:rPr lang="en-US" baseline="0" dirty="0" smtClean="0"/>
              <a:t>ransplant hospitals. </a:t>
            </a:r>
            <a:r>
              <a:rPr lang="en-US" strike="noStrike" baseline="0" dirty="0" smtClean="0"/>
              <a:t>Instead, we would require that t</a:t>
            </a:r>
            <a:r>
              <a:rPr lang="en-US" baseline="0" dirty="0" smtClean="0"/>
              <a:t>he sending hospital use the existing TIEDI system to report within seven days that they sent the vessels.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Second, we propose these label changes: </a:t>
            </a:r>
          </a:p>
          <a:p>
            <a:pPr marL="228600" marR="0" indent="-228600" algn="l" defTabSz="457200" rtl="0" eaLnBrk="1" fontAlgn="auto" latinLnBrk="0" hangingPunct="1">
              <a:lnSpc>
                <a:spcPct val="100000"/>
              </a:lnSpc>
              <a:spcBef>
                <a:spcPts val="0"/>
              </a:spcBef>
              <a:spcAft>
                <a:spcPts val="0"/>
              </a:spcAft>
              <a:buClrTx/>
              <a:buSzTx/>
              <a:buFontTx/>
              <a:buAutoNum type="alphaLcPeriod"/>
              <a:tabLst/>
              <a:defRPr/>
            </a:pPr>
            <a:r>
              <a:rPr lang="en-US" baseline="0" dirty="0" smtClean="0"/>
              <a:t>Right now we require the OPO to put all infectious diseases on the outer vessel label. Instead we propose that they label only HIV, HBV and HCV results. We would add a bar code scan to the TransNet label that can </a:t>
            </a:r>
            <a:r>
              <a:rPr lang="en-US" strike="noStrike" baseline="0" dirty="0" smtClean="0"/>
              <a:t>pull up a</a:t>
            </a:r>
            <a:r>
              <a:rPr lang="en-US" baseline="0" dirty="0" smtClean="0"/>
              <a:t>ll infectious disease results in DonorNet. </a:t>
            </a:r>
          </a:p>
          <a:p>
            <a:pPr marL="228600" marR="0" indent="-228600" algn="l" defTabSz="457200" rtl="0" eaLnBrk="1" fontAlgn="auto" latinLnBrk="0" hangingPunct="1">
              <a:lnSpc>
                <a:spcPct val="100000"/>
              </a:lnSpc>
              <a:spcBef>
                <a:spcPts val="0"/>
              </a:spcBef>
              <a:spcAft>
                <a:spcPts val="0"/>
              </a:spcAft>
              <a:buClrTx/>
              <a:buSzTx/>
              <a:buFontTx/>
              <a:buAutoNum type="alphaLcPeriod"/>
              <a:tabLst/>
              <a:defRPr/>
            </a:pPr>
            <a:r>
              <a:rPr lang="en-US" baseline="0" dirty="0" smtClean="0"/>
              <a:t>We would align test result options in DonorNet and the physical label by eliminating “unknown” as an option in DonorNet and eliminating “N/A” but adding “Indeterminate” and “Not Done” to the physical label.</a:t>
            </a:r>
            <a:endParaRPr lang="en-US"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a:p>
        </p:txBody>
      </p:sp>
    </p:spTree>
    <p:extLst>
      <p:ext uri="{BB962C8B-B14F-4D97-AF65-F5344CB8AC3E}">
        <p14:creationId xmlns:p14="http://schemas.microsoft.com/office/powerpoint/2010/main" val="1441507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make OPTN policy consistent with the Final Rule we propose a number of language changes. They look like a lot of changes but for</a:t>
            </a:r>
            <a:r>
              <a:rPr lang="en-US" baseline="0" dirty="0" smtClean="0"/>
              <a:t> the most part they are not substantive. We add the word the word “extra” in front of vessels in all applicable places. We do have a definition for extra vessel in OPTN policy. We also eliminate the words “vessel” or “extra vessels” where they are not needed.</a:t>
            </a:r>
          </a:p>
          <a:p>
            <a:endParaRPr lang="en-US" baseline="0" dirty="0" smtClean="0"/>
          </a:p>
          <a:p>
            <a:r>
              <a:rPr lang="en-US" baseline="0" dirty="0" smtClean="0"/>
              <a:t>This is going to be a very important education point because if the policy applies to the organ it will still apply to the extra vessel. </a:t>
            </a:r>
          </a:p>
          <a:p>
            <a:endParaRPr lang="en-US" baseline="0" dirty="0" smtClean="0"/>
          </a:p>
          <a:p>
            <a:r>
              <a:rPr lang="en-US" baseline="0" dirty="0" smtClean="0"/>
              <a:t>There are some areas where clarification, exceptions, or changes are proposed.</a:t>
            </a:r>
          </a:p>
          <a:p>
            <a:endParaRPr lang="en-US" baseline="0" dirty="0" smtClean="0"/>
          </a:p>
          <a:p>
            <a:r>
              <a:rPr lang="en-US" baseline="0" dirty="0" smtClean="0"/>
              <a:t>For example, the policy that requires documentation of an organ abnormality would not apply to an extra vessels abnormality.</a:t>
            </a:r>
          </a:p>
          <a:p>
            <a:endParaRPr lang="en-US" baseline="0" dirty="0" smtClean="0"/>
          </a:p>
          <a:p>
            <a:r>
              <a:rPr lang="en-US" baseline="0" dirty="0" smtClean="0"/>
              <a:t>I am highlighting some of the changes that are substantive.</a:t>
            </a:r>
          </a:p>
          <a:p>
            <a:endParaRPr lang="en-US" baseline="0" dirty="0" smtClean="0"/>
          </a:p>
          <a:p>
            <a:r>
              <a:rPr lang="en-US" baseline="0" dirty="0" smtClean="0"/>
              <a:t>For consent of PHS increased risk organs-when a PHS increased risk extra vessel is stored and subsequently used, then the informed consent rule would apply. The Committee recognizes that might not always be possible in emergent situations so an exception is proposed to allow informing the recipient after use and then performing post-transplant testing as you would on a recipient of an increased risk donor.</a:t>
            </a:r>
          </a:p>
          <a:p>
            <a:endParaRPr lang="en-US" baseline="0" dirty="0" smtClean="0"/>
          </a:p>
          <a:p>
            <a:r>
              <a:rPr lang="en-US" baseline="0" dirty="0" smtClean="0"/>
              <a:t>Verification policy of vessels already exists. We are not proposing any changes except that verification would be only for HIV, HBV, and HCV instead of the current requirement for “all infectious diseases”</a:t>
            </a:r>
          </a:p>
          <a:p>
            <a:endParaRPr lang="en-US" baseline="0" dirty="0" smtClean="0"/>
          </a:p>
          <a:p>
            <a:r>
              <a:rPr lang="en-US" baseline="0" dirty="0" smtClean="0"/>
              <a:t>You can use extra vessels in emergency transplantation (excluding kidneys) before you screen for HIV like in current policy however you cannot store them or use them in another recipient unless you complete the screening and then regular policy rules would apply.</a:t>
            </a:r>
          </a:p>
          <a:p>
            <a:endParaRPr lang="en-US" baseline="0" dirty="0" smtClean="0"/>
          </a:p>
          <a:p>
            <a:r>
              <a:rPr lang="en-US" baseline="0" dirty="0" smtClean="0"/>
              <a:t>We </a:t>
            </a:r>
            <a:r>
              <a:rPr lang="en-US" b="0" baseline="0" dirty="0" smtClean="0"/>
              <a:t>don’t have time to </a:t>
            </a:r>
            <a:r>
              <a:rPr lang="en-US" baseline="0" dirty="0" smtClean="0"/>
              <a:t>go over every change but a table in Appendix A outlines all proposed changes.</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a:p>
        </p:txBody>
      </p:sp>
    </p:spTree>
    <p:extLst>
      <p:ext uri="{BB962C8B-B14F-4D97-AF65-F5344CB8AC3E}">
        <p14:creationId xmlns:p14="http://schemas.microsoft.com/office/powerpoint/2010/main" val="2472938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reasons support our proposed solutions:  </a:t>
            </a:r>
          </a:p>
          <a:p>
            <a:r>
              <a:rPr lang="en-US" dirty="0" smtClean="0"/>
              <a:t>First,</a:t>
            </a:r>
            <a:r>
              <a:rPr lang="en-US" baseline="0" dirty="0" smtClean="0"/>
              <a:t> for extra vessel sharing requirements-the MPSC is now reviewing over 50 per year. During 2016 and 2017, they reviewed 157 justifications </a:t>
            </a:r>
            <a:r>
              <a:rPr lang="en-US" strike="noStrike" baseline="0" dirty="0" smtClean="0"/>
              <a:t>and found n</a:t>
            </a:r>
            <a:r>
              <a:rPr lang="en-US" baseline="0" dirty="0" smtClean="0"/>
              <a:t>o policy violations. Many transplant hospitals are already reporting sending extra vessels through TIEDI (34 did in 2016) as the capability exists now but is not required. Requiring to report sending extra vessels within seven days is consistent with all other reporting and will assure that tracking for infectious disease purposes can be done in a timely fashion. </a:t>
            </a:r>
          </a:p>
          <a:p>
            <a:endParaRPr lang="en-US" baseline="0" dirty="0" smtClean="0"/>
          </a:p>
          <a:p>
            <a:r>
              <a:rPr lang="en-US" baseline="0" dirty="0" smtClean="0"/>
              <a:t>Second, we are proposing to change the label policy requirements to HIV, HBV, and HCV only because these are the </a:t>
            </a:r>
            <a:r>
              <a:rPr lang="en-US" b="0" baseline="0" dirty="0" smtClean="0"/>
              <a:t>results</a:t>
            </a:r>
            <a:r>
              <a:rPr lang="en-US" b="1" baseline="0" dirty="0" smtClean="0"/>
              <a:t> </a:t>
            </a:r>
            <a:r>
              <a:rPr lang="en-US" baseline="0" dirty="0" smtClean="0"/>
              <a:t>that impact vessel use and storage. We will provide the bar code scan for all DonorNet results that will be a better solution to access the most-up to date results. Data shows that 11% of EBV and 7-15% of all “other” results are not completed at the time of TransNet data validation. By aligning DonorNet and physical label test result options we will eliminate confusion or decision making about what result to check when results must be hand written. The solution will also help us not become misaligned if new infectious diseases are added to policy.</a:t>
            </a:r>
          </a:p>
          <a:p>
            <a:endParaRPr lang="en-US" baseline="0" dirty="0" smtClean="0"/>
          </a:p>
          <a:p>
            <a:r>
              <a:rPr lang="en-US" dirty="0" smtClean="0"/>
              <a:t>Third, the supporting evidence for aligning policies with the Final Rule comes from a staff analysis of all OPTN policy references that might need changing. Staff identified 99 potential areas and found that 50</a:t>
            </a:r>
            <a:r>
              <a:rPr lang="en-US" baseline="0" dirty="0" smtClean="0"/>
              <a:t> of them needed some edits or change to be consistent. </a:t>
            </a:r>
            <a:r>
              <a:rPr lang="en-US" dirty="0" smtClean="0"/>
              <a:t>Where there was any question the Committee was consulted and they came up with the solutions based on practicality as well as safety protection.</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a:p>
        </p:txBody>
      </p:sp>
    </p:spTree>
    <p:extLst>
      <p:ext uri="{BB962C8B-B14F-4D97-AF65-F5344CB8AC3E}">
        <p14:creationId xmlns:p14="http://schemas.microsoft.com/office/powerpoint/2010/main" val="3823316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implement this proposal, we will need to educate the transplant community.</a:t>
            </a:r>
          </a:p>
          <a:p>
            <a:r>
              <a:rPr lang="en-US" dirty="0" smtClean="0"/>
              <a:t>First-transplant hospitals will need to change their methods</a:t>
            </a:r>
            <a:r>
              <a:rPr lang="en-US" baseline="0" dirty="0" smtClean="0"/>
              <a:t> of how they report shared extra vessels to the OPTN. Sending extra vessels to other hospitals will need to be reported within seven days in the same way that destruction and transplant must be reported now.</a:t>
            </a:r>
          </a:p>
          <a:p>
            <a:endParaRPr lang="en-US" baseline="0" dirty="0" smtClean="0"/>
          </a:p>
          <a:p>
            <a:r>
              <a:rPr lang="en-US" baseline="0" dirty="0" smtClean="0"/>
              <a:t>For the second part of the proposal, transplant hospitals will need to become familiar with the new label and what it contains. If transplant hospitals plan to access the other infectious disease results using the bar code, then they will have to train staff on how to do this. </a:t>
            </a:r>
            <a:r>
              <a:rPr lang="en-US" strike="noStrike" baseline="0" dirty="0" smtClean="0"/>
              <a:t>They can do this using a m</a:t>
            </a:r>
            <a:r>
              <a:rPr lang="en-US" baseline="0" dirty="0" smtClean="0"/>
              <a:t>obile phone without a specific log in but they will have to go to the TransNet website. If transplant hospitals repackage extra vessels and make a new label, then they would need to purchase the new labels.</a:t>
            </a:r>
          </a:p>
          <a:p>
            <a:endParaRPr lang="en-US" baseline="0" dirty="0" smtClean="0"/>
          </a:p>
          <a:p>
            <a:r>
              <a:rPr lang="en-US" baseline="0" dirty="0" smtClean="0"/>
              <a:t>For the third part, transplant hospitals will need to educate staff. The most important part will be that the organ requirements, such as those for infectious disease reporting, apply to extra vessels even if the word vessels is no longer in policy. </a:t>
            </a:r>
          </a:p>
          <a:p>
            <a:endParaRPr lang="en-US" baseline="0" dirty="0" smtClean="0"/>
          </a:p>
          <a:p>
            <a:r>
              <a:rPr lang="en-US" baseline="0" dirty="0" smtClean="0"/>
              <a:t>Other changes such as clarifying that informed consent is needed when using PHS increased risk extra vessels in a secondary recipient might need staff education depending on what the transplant hospital currently does.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8</a:t>
            </a:fld>
            <a:endParaRPr lang="en-US"/>
          </a:p>
        </p:txBody>
      </p:sp>
    </p:spTree>
    <p:extLst>
      <p:ext uri="{BB962C8B-B14F-4D97-AF65-F5344CB8AC3E}">
        <p14:creationId xmlns:p14="http://schemas.microsoft.com/office/powerpoint/2010/main" val="7767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implement this proposal, we will need to educate OPOs.</a:t>
            </a:r>
          </a:p>
          <a:p>
            <a:endParaRPr lang="en-US" baseline="0" dirty="0" smtClean="0"/>
          </a:p>
          <a:p>
            <a:r>
              <a:rPr lang="en-US" baseline="0" dirty="0" smtClean="0"/>
              <a:t>For the second part of the proposal, OPOs will need to purchase and use the new extra vessel labels. OPOs will need to become familiar with the new label and what it contains. They will need to train staff on printing two versus three TransNet labels and the placement on the </a:t>
            </a:r>
            <a:r>
              <a:rPr lang="en-US" baseline="0" smtClean="0"/>
              <a:t>new polyplastic label</a:t>
            </a:r>
            <a:r>
              <a:rPr lang="en-US" baseline="0" dirty="0" smtClean="0"/>
              <a:t>.</a:t>
            </a:r>
          </a:p>
          <a:p>
            <a:endParaRPr lang="en-US" baseline="0" dirty="0" smtClean="0"/>
          </a:p>
          <a:p>
            <a:r>
              <a:rPr lang="en-US" baseline="0" dirty="0" smtClean="0"/>
              <a:t>Data vendors might need to adjust their data files when the unknown option is eliminated as a test result option.</a:t>
            </a:r>
          </a:p>
          <a:p>
            <a:endParaRPr lang="en-US" baseline="0" dirty="0" smtClean="0"/>
          </a:p>
          <a:p>
            <a:r>
              <a:rPr lang="en-US" baseline="0" dirty="0" smtClean="0"/>
              <a:t>For the third part, OPOs will need to educate staff. The most important part will be that the organ requirements, such as those for infectious disease reporting, apply to extra vessels even if the word vessels is no longer in policy. OPOs will be given read access for vessels in TIEDI that they recovered to help comply.</a:t>
            </a:r>
          </a:p>
          <a:p>
            <a:endParaRPr lang="en-US" baseline="0"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9</a:t>
            </a:fld>
            <a:endParaRPr lang="en-US"/>
          </a:p>
        </p:txBody>
      </p:sp>
    </p:spTree>
    <p:extLst>
      <p:ext uri="{BB962C8B-B14F-4D97-AF65-F5344CB8AC3E}">
        <p14:creationId xmlns:p14="http://schemas.microsoft.com/office/powerpoint/2010/main" val="2896274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ecfr.gov/cgi-bin/text-idx?SID=bb60e0a7222f4086a88c31211cac77d1&amp;mc=true&amp;node=pt42.1.121&amp;rgn=div5#se42.1.121_12"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ecfr.gov/cgi-bin/text-idx?SID=bb60e0a7222f4086a88c31211cac77d1&amp;mc=true&amp;node=pt42.1.121&amp;rgn=div5#se42.1.121_12"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Operations and Safety Committee Update</a:t>
            </a:r>
            <a:endParaRPr lang="en-US" dirty="0"/>
          </a:p>
        </p:txBody>
      </p:sp>
      <p:sp>
        <p:nvSpPr>
          <p:cNvPr id="4" name="Slide Number Placeholder 3"/>
          <p:cNvSpPr>
            <a:spLocks noGrp="1"/>
          </p:cNvSpPr>
          <p:nvPr>
            <p:ph type="sldNum" sz="quarter" idx="4"/>
          </p:nvPr>
        </p:nvSpPr>
        <p:spPr/>
        <p:txBody>
          <a:bodyPr/>
          <a:lstStyle/>
          <a:p>
            <a:pPr defTabSz="457063">
              <a:defRPr/>
            </a:pPr>
            <a:fld id="{AFEF8753-48E3-DC43-B5AB-733E5321FD2E}" type="slidenum">
              <a:rPr lang="en-US">
                <a:solidFill>
                  <a:srgbClr val="000000">
                    <a:tint val="75000"/>
                  </a:srgbClr>
                </a:solidFill>
              </a:rPr>
              <a:pPr defTabSz="457063">
                <a:defRPr/>
              </a:pPr>
              <a:t>1</a:t>
            </a:fld>
            <a:endParaRPr lang="en-US" dirty="0">
              <a:solidFill>
                <a:srgbClr val="000000">
                  <a:tint val="75000"/>
                </a:srgbClr>
              </a:solidFill>
            </a:endParaRPr>
          </a:p>
        </p:txBody>
      </p:sp>
      <p:sp>
        <p:nvSpPr>
          <p:cNvPr id="5" name="Subtitle 2"/>
          <p:cNvSpPr>
            <a:spLocks noGrp="1"/>
          </p:cNvSpPr>
          <p:nvPr>
            <p:ph type="subTitle" idx="1"/>
          </p:nvPr>
        </p:nvSpPr>
        <p:spPr>
          <a:xfrm>
            <a:off x="557984" y="4481955"/>
            <a:ext cx="11070747" cy="752840"/>
          </a:xfrm>
        </p:spPr>
        <p:txBody>
          <a:bodyPr>
            <a:normAutofit/>
          </a:bodyPr>
          <a:lstStyle/>
          <a:p>
            <a:r>
              <a:rPr lang="en-US" sz="3599" dirty="0"/>
              <a:t>Spring 2018</a:t>
            </a:r>
          </a:p>
        </p:txBody>
      </p:sp>
    </p:spTree>
    <p:extLst>
      <p:ext uri="{BB962C8B-B14F-4D97-AF65-F5344CB8AC3E}">
        <p14:creationId xmlns:p14="http://schemas.microsoft.com/office/powerpoint/2010/main" val="1122115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
            </a:pPr>
            <a:r>
              <a:rPr lang="en-US" dirty="0" smtClean="0"/>
              <a:t>What other infectious disease tests do OPOs perform due to travel history or local protocols that are not required by OPTN policy?</a:t>
            </a:r>
          </a:p>
          <a:p>
            <a:pPr>
              <a:buFont typeface="Wingdings" panose="05000000000000000000" pitchFamily="2" charset="2"/>
              <a:buChar char="§"/>
            </a:pPr>
            <a:endParaRPr lang="en-US" dirty="0" smtClean="0"/>
          </a:p>
          <a:p>
            <a:pPr lvl="1"/>
            <a:endParaRPr lang="en-US" dirty="0"/>
          </a:p>
        </p:txBody>
      </p:sp>
      <p:sp>
        <p:nvSpPr>
          <p:cNvPr id="3" name="Title 2"/>
          <p:cNvSpPr>
            <a:spLocks noGrp="1"/>
          </p:cNvSpPr>
          <p:nvPr>
            <p:ph type="title"/>
          </p:nvPr>
        </p:nvSpPr>
        <p:spPr/>
        <p:txBody>
          <a:bodyPr/>
          <a:lstStyle/>
          <a:p>
            <a:r>
              <a:rPr lang="en-US" dirty="0" smtClean="0"/>
              <a:t>Specific Feedback </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10</a:t>
            </a:fld>
            <a:endParaRPr lang="en-US" dirty="0"/>
          </a:p>
        </p:txBody>
      </p:sp>
    </p:spTree>
    <p:extLst>
      <p:ext uri="{BB962C8B-B14F-4D97-AF65-F5344CB8AC3E}">
        <p14:creationId xmlns:p14="http://schemas.microsoft.com/office/powerpoint/2010/main" val="1052878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7055" y="1265149"/>
            <a:ext cx="11651770" cy="5850758"/>
          </a:xfrm>
        </p:spPr>
        <p:txBody>
          <a:bodyPr>
            <a:normAutofit/>
          </a:bodyPr>
          <a:lstStyle/>
          <a:p>
            <a:r>
              <a:rPr lang="en-US" dirty="0" smtClean="0"/>
              <a:t>Anticipated Board Review date: June 11-12, 2018</a:t>
            </a:r>
          </a:p>
          <a:p>
            <a:pPr>
              <a:lnSpc>
                <a:spcPct val="120000"/>
              </a:lnSpc>
            </a:pPr>
            <a:r>
              <a:rPr lang="en-US" dirty="0" smtClean="0"/>
              <a:t>Anticipated Implementation dates: </a:t>
            </a:r>
          </a:p>
          <a:p>
            <a:pPr lvl="1">
              <a:lnSpc>
                <a:spcPct val="120000"/>
              </a:lnSpc>
            </a:pPr>
            <a:r>
              <a:rPr lang="en-US" dirty="0" smtClean="0"/>
              <a:t>September 1, 2018 (Parts 1 and 3)</a:t>
            </a:r>
          </a:p>
          <a:p>
            <a:pPr lvl="1">
              <a:lnSpc>
                <a:spcPct val="120000"/>
              </a:lnSpc>
            </a:pPr>
            <a:r>
              <a:rPr lang="en-US" dirty="0" smtClean="0"/>
              <a:t>Upon programming and member notification (Part 2)</a:t>
            </a:r>
          </a:p>
          <a:p>
            <a:endParaRPr lang="en-US" dirty="0" smtClean="0"/>
          </a:p>
          <a:p>
            <a:endParaRPr lang="en-US" dirty="0"/>
          </a:p>
          <a:p>
            <a:r>
              <a:rPr lang="en-US" dirty="0" smtClean="0"/>
              <a:t>Programming in DonorNet, TIEDI, and TransNet</a:t>
            </a:r>
            <a:endParaRPr lang="en-US" sz="2800" dirty="0" smtClean="0"/>
          </a:p>
          <a:p>
            <a:r>
              <a:rPr lang="en-US" dirty="0" smtClean="0"/>
              <a:t>No additional policy compliance requirements</a:t>
            </a:r>
          </a:p>
          <a:p>
            <a:endParaRPr lang="en-US" dirty="0" smtClean="0"/>
          </a:p>
          <a:p>
            <a:pPr lvl="1"/>
            <a:endParaRPr lang="en-US" dirty="0" smtClean="0"/>
          </a:p>
          <a:p>
            <a:pPr lvl="1"/>
            <a:endParaRPr lang="en-US" dirty="0"/>
          </a:p>
        </p:txBody>
      </p:sp>
      <p:sp>
        <p:nvSpPr>
          <p:cNvPr id="3" name="Title 2"/>
          <p:cNvSpPr>
            <a:spLocks noGrp="1"/>
          </p:cNvSpPr>
          <p:nvPr>
            <p:ph type="title"/>
          </p:nvPr>
        </p:nvSpPr>
        <p:spPr/>
        <p:txBody>
          <a:bodyPr/>
          <a:lstStyle/>
          <a:p>
            <a:r>
              <a:rPr lang="en-US" sz="4400" dirty="0" smtClean="0"/>
              <a:t>How will the OPTN implement this proposal?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65809301"/>
              </p:ext>
            </p:extLst>
          </p:nvPr>
        </p:nvGraphicFramePr>
        <p:xfrm>
          <a:off x="776377" y="2587926"/>
          <a:ext cx="11017328" cy="2100304"/>
        </p:xfrm>
        <a:graphic>
          <a:graphicData uri="http://schemas.openxmlformats.org/drawingml/2006/table">
            <a:tbl>
              <a:tblPr firstRow="1" bandRow="1">
                <a:tableStyleId>{21E4AEA4-8DFA-4A89-87EB-49C32662AFE0}</a:tableStyleId>
              </a:tblPr>
              <a:tblGrid>
                <a:gridCol w="6297283">
                  <a:extLst>
                    <a:ext uri="{9D8B030D-6E8A-4147-A177-3AD203B41FA5}">
                      <a16:colId xmlns:a16="http://schemas.microsoft.com/office/drawing/2014/main" val="20000"/>
                    </a:ext>
                  </a:extLst>
                </a:gridCol>
                <a:gridCol w="4720045">
                  <a:extLst>
                    <a:ext uri="{9D8B030D-6E8A-4147-A177-3AD203B41FA5}">
                      <a16:colId xmlns:a16="http://schemas.microsoft.com/office/drawing/2014/main" val="20001"/>
                    </a:ext>
                  </a:extLst>
                </a:gridCol>
              </a:tblGrid>
              <a:tr h="379561">
                <a:tc>
                  <a:txBody>
                    <a:bodyPr/>
                    <a:lstStyle/>
                    <a:p>
                      <a:r>
                        <a:rPr lang="en-US" dirty="0" smtClean="0">
                          <a:solidFill>
                            <a:schemeClr val="tx1"/>
                          </a:solidFill>
                        </a:rPr>
                        <a:t>Proposal Part</a:t>
                      </a:r>
                      <a:endParaRPr lang="en-US" dirty="0">
                        <a:solidFill>
                          <a:schemeClr val="tx1"/>
                        </a:solidFill>
                      </a:endParaRPr>
                    </a:p>
                  </a:txBody>
                  <a:tcPr/>
                </a:tc>
                <a:tc>
                  <a:txBody>
                    <a:bodyPr/>
                    <a:lstStyle/>
                    <a:p>
                      <a:r>
                        <a:rPr lang="en-US" dirty="0" smtClean="0">
                          <a:solidFill>
                            <a:schemeClr val="tx1"/>
                          </a:solidFill>
                        </a:rPr>
                        <a:t>Anticipated Implementation Date</a:t>
                      </a:r>
                      <a:endParaRPr lang="en-US" dirty="0">
                        <a:solidFill>
                          <a:schemeClr val="tx1"/>
                        </a:solidFill>
                      </a:endParaRPr>
                    </a:p>
                  </a:txBody>
                  <a:tcPr/>
                </a:tc>
                <a:extLst>
                  <a:ext uri="{0D108BD9-81ED-4DB2-BD59-A6C34878D82A}">
                    <a16:rowId xmlns:a16="http://schemas.microsoft.com/office/drawing/2014/main" val="10000"/>
                  </a:ext>
                </a:extLst>
              </a:tr>
              <a:tr h="370840">
                <a:tc>
                  <a:txBody>
                    <a:bodyPr/>
                    <a:lstStyle/>
                    <a:p>
                      <a:r>
                        <a:rPr lang="en-US" b="1" dirty="0" smtClean="0">
                          <a:latin typeface="Arial" panose="020B0604020202020204" pitchFamily="34" charset="0"/>
                          <a:cs typeface="Arial" panose="020B0604020202020204" pitchFamily="34" charset="0"/>
                        </a:rPr>
                        <a:t>1. Modify Extra Vessel Sharing Requirements</a:t>
                      </a:r>
                    </a:p>
                    <a:p>
                      <a:endParaRPr lang="en-US" b="1" dirty="0">
                        <a:latin typeface="Arial" panose="020B0604020202020204" pitchFamily="34" charset="0"/>
                        <a:cs typeface="Arial" panose="020B0604020202020204" pitchFamily="34" charset="0"/>
                      </a:endParaRPr>
                    </a:p>
                  </a:txBody>
                  <a:tcPr/>
                </a:tc>
                <a:tc>
                  <a:txBody>
                    <a:bodyPr/>
                    <a:lstStyle/>
                    <a:p>
                      <a:r>
                        <a:rPr lang="en-US" b="1" dirty="0" smtClean="0">
                          <a:latin typeface="Arial" panose="020B0604020202020204" pitchFamily="34" charset="0"/>
                          <a:cs typeface="Arial" panose="020B0604020202020204" pitchFamily="34" charset="0"/>
                        </a:rPr>
                        <a:t>September 1, 2018 </a:t>
                      </a:r>
                      <a:endParaRPr lang="en-US"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709823">
                <a:tc>
                  <a:txBody>
                    <a:bodyPr/>
                    <a:lstStyle/>
                    <a:p>
                      <a:r>
                        <a:rPr lang="en-US" b="1" dirty="0" smtClean="0">
                          <a:latin typeface="Arial" panose="020B0604020202020204" pitchFamily="34" charset="0"/>
                          <a:cs typeface="Arial" panose="020B0604020202020204" pitchFamily="34" charset="0"/>
                        </a:rPr>
                        <a:t>2. Change Extra Vessel Label Policy Requirements and Align DonorNet and Extra Vessels Label </a:t>
                      </a:r>
                      <a:endParaRPr lang="en-US" b="1" dirty="0">
                        <a:latin typeface="Arial" panose="020B0604020202020204" pitchFamily="34" charset="0"/>
                        <a:cs typeface="Arial" panose="020B0604020202020204" pitchFamily="34" charset="0"/>
                      </a:endParaRPr>
                    </a:p>
                  </a:txBody>
                  <a:tcPr/>
                </a:tc>
                <a:tc>
                  <a:txBody>
                    <a:bodyPr/>
                    <a:lstStyle/>
                    <a:p>
                      <a:r>
                        <a:rPr lang="en-US" b="1" dirty="0" smtClean="0">
                          <a:latin typeface="Arial" panose="020B0604020202020204" pitchFamily="34" charset="0"/>
                          <a:cs typeface="Arial" panose="020B0604020202020204" pitchFamily="34" charset="0"/>
                        </a:rPr>
                        <a:t>Upon programming and member notification </a:t>
                      </a:r>
                      <a:endParaRPr lang="en-US"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370840">
                <a:tc>
                  <a:txBody>
                    <a:bodyPr/>
                    <a:lstStyle/>
                    <a:p>
                      <a:r>
                        <a:rPr lang="en-US" b="1" dirty="0" smtClean="0">
                          <a:latin typeface="Arial" panose="020B0604020202020204" pitchFamily="34" charset="0"/>
                          <a:cs typeface="Arial" panose="020B0604020202020204" pitchFamily="34" charset="0"/>
                        </a:rPr>
                        <a:t>3. Align OPTN Extra Vessel Policies with Final Rule</a:t>
                      </a:r>
                      <a:endParaRPr lang="en-US" b="1" dirty="0">
                        <a:latin typeface="Arial" panose="020B0604020202020204" pitchFamily="34" charset="0"/>
                        <a:cs typeface="Arial" panose="020B0604020202020204" pitchFamily="34" charset="0"/>
                      </a:endParaRPr>
                    </a:p>
                  </a:txBody>
                  <a:tcPr/>
                </a:tc>
                <a:tc>
                  <a:txBody>
                    <a:bodyPr/>
                    <a:lstStyle/>
                    <a:p>
                      <a:r>
                        <a:rPr lang="en-US" b="1" dirty="0" smtClean="0">
                          <a:latin typeface="Arial" panose="020B0604020202020204" pitchFamily="34" charset="0"/>
                          <a:cs typeface="Arial" panose="020B0604020202020204" pitchFamily="34" charset="0"/>
                        </a:rPr>
                        <a:t>September 1, 2018 </a:t>
                      </a:r>
                      <a:endParaRPr lang="en-US"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179164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Bef>
                <a:spcPts val="0"/>
              </a:spcBef>
              <a:buNone/>
              <a:defRPr/>
            </a:pPr>
            <a:r>
              <a:rPr lang="en-US" dirty="0" smtClean="0">
                <a:latin typeface="Arial" panose="020B0604020202020204" pitchFamily="34" charset="0"/>
                <a:cs typeface="Arial" panose="020B0604020202020204" pitchFamily="34" charset="0"/>
              </a:rPr>
              <a:t>David Marshman, CPTC</a:t>
            </a:r>
          </a:p>
          <a:p>
            <a:pPr marL="0" indent="0">
              <a:spcBef>
                <a:spcPts val="0"/>
              </a:spcBef>
              <a:buNone/>
              <a:defRPr/>
            </a:pPr>
            <a:r>
              <a:rPr lang="en-US" dirty="0" smtClean="0">
                <a:latin typeface="Arial" panose="020B0604020202020204" pitchFamily="34" charset="0"/>
                <a:cs typeface="Arial" panose="020B0604020202020204" pitchFamily="34" charset="0"/>
              </a:rPr>
              <a:t>Operations and Safety Committee Chair                                              </a:t>
            </a:r>
          </a:p>
          <a:p>
            <a:pPr marL="0" indent="0">
              <a:spcBef>
                <a:spcPts val="0"/>
              </a:spcBef>
              <a:buNone/>
              <a:defRPr/>
            </a:pPr>
            <a:r>
              <a:rPr lang="en-US" dirty="0" smtClean="0">
                <a:latin typeface="Arial" panose="020B0604020202020204" pitchFamily="34" charset="0"/>
                <a:cs typeface="Arial" panose="020B0604020202020204" pitchFamily="34" charset="0"/>
              </a:rPr>
              <a:t>David.Marshman@lifelinkfound.org</a:t>
            </a: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endParaRPr lang="en-US" dirty="0" smtClean="0">
              <a:latin typeface="Arial" panose="020B0604020202020204" pitchFamily="34" charset="0"/>
              <a:cs typeface="Arial" panose="020B0604020202020204" pitchFamily="34" charset="0"/>
            </a:endParaRPr>
          </a:p>
          <a:p>
            <a:pPr marL="0" indent="0">
              <a:spcBef>
                <a:spcPts val="0"/>
              </a:spcBef>
              <a:buNone/>
              <a:defRPr/>
            </a:pPr>
            <a:r>
              <a:rPr lang="en-US" dirty="0" smtClean="0">
                <a:latin typeface="Arial" panose="020B0604020202020204" pitchFamily="34" charset="0"/>
                <a:cs typeface="Arial" panose="020B0604020202020204" pitchFamily="34" charset="0"/>
              </a:rPr>
              <a:t>Susan Tlusty</a:t>
            </a:r>
            <a:endParaRPr lang="en-US" dirty="0">
              <a:latin typeface="Arial" panose="020B0604020202020204" pitchFamily="34" charset="0"/>
              <a:cs typeface="Arial" panose="020B0604020202020204" pitchFamily="34" charset="0"/>
            </a:endParaRPr>
          </a:p>
          <a:p>
            <a:pPr marL="0" indent="0">
              <a:spcBef>
                <a:spcPts val="0"/>
              </a:spcBef>
              <a:buNone/>
              <a:defRPr/>
            </a:pPr>
            <a:r>
              <a:rPr lang="en-US" dirty="0" smtClean="0">
                <a:latin typeface="Arial" panose="020B0604020202020204" pitchFamily="34" charset="0"/>
                <a:cs typeface="Arial" panose="020B0604020202020204" pitchFamily="34" charset="0"/>
              </a:rPr>
              <a:t>Operations and Safety Committee </a:t>
            </a:r>
            <a:r>
              <a:rPr lang="en-US" dirty="0">
                <a:latin typeface="Arial" panose="020B0604020202020204" pitchFamily="34" charset="0"/>
                <a:cs typeface="Arial" panose="020B0604020202020204" pitchFamily="34" charset="0"/>
              </a:rPr>
              <a:t>Liaison                                               </a:t>
            </a:r>
          </a:p>
          <a:p>
            <a:pPr marL="0" indent="0">
              <a:spcBef>
                <a:spcPts val="0"/>
              </a:spcBef>
              <a:buNone/>
              <a:defRPr/>
            </a:pPr>
            <a:r>
              <a:rPr lang="en-US" dirty="0" smtClean="0">
                <a:latin typeface="Arial" panose="020B0604020202020204" pitchFamily="34" charset="0"/>
                <a:cs typeface="Arial" panose="020B0604020202020204" pitchFamily="34" charset="0"/>
              </a:rPr>
              <a:t>Susan.tlusty@unos.org</a:t>
            </a:r>
            <a:endParaRPr lang="en-US"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p:txBody>
          <a:bodyPr/>
          <a:lstStyle/>
          <a:p>
            <a:r>
              <a:rPr lang="en-US" sz="4400" dirty="0" smtClean="0"/>
              <a:t>Questions?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12</a:t>
            </a:fld>
            <a:endParaRPr lang="en-US" dirty="0"/>
          </a:p>
        </p:txBody>
      </p:sp>
    </p:spTree>
    <p:extLst>
      <p:ext uri="{BB962C8B-B14F-4D97-AF65-F5344CB8AC3E}">
        <p14:creationId xmlns:p14="http://schemas.microsoft.com/office/powerpoint/2010/main" val="2805008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Extra Slides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13</a:t>
            </a:fld>
            <a:endParaRPr lang="en-US" dirty="0"/>
          </a:p>
        </p:txBody>
      </p:sp>
    </p:spTree>
    <p:extLst>
      <p:ext uri="{BB962C8B-B14F-4D97-AF65-F5344CB8AC3E}">
        <p14:creationId xmlns:p14="http://schemas.microsoft.com/office/powerpoint/2010/main" val="2344186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2041451" y="1007242"/>
            <a:ext cx="7685966" cy="5867246"/>
          </a:xfrm>
          <a:prstGeom prst="rect">
            <a:avLst/>
          </a:prstGeom>
        </p:spPr>
      </p:pic>
      <p:sp>
        <p:nvSpPr>
          <p:cNvPr id="3" name="Title 2"/>
          <p:cNvSpPr>
            <a:spLocks noGrp="1"/>
          </p:cNvSpPr>
          <p:nvPr>
            <p:ph type="title"/>
          </p:nvPr>
        </p:nvSpPr>
        <p:spPr/>
        <p:txBody>
          <a:bodyPr/>
          <a:lstStyle/>
          <a:p>
            <a:r>
              <a:rPr lang="en-US" sz="3600" dirty="0"/>
              <a:t>Proposed DRAFT Extra Vessels Polyplastic and TransNet Labels</a:t>
            </a:r>
          </a:p>
        </p:txBody>
      </p:sp>
      <p:sp>
        <p:nvSpPr>
          <p:cNvPr id="4" name="Slide Number Placeholder 3"/>
          <p:cNvSpPr>
            <a:spLocks noGrp="1"/>
          </p:cNvSpPr>
          <p:nvPr>
            <p:ph type="sldNum" sz="quarter" idx="4"/>
          </p:nvPr>
        </p:nvSpPr>
        <p:spPr/>
        <p:txBody>
          <a:bodyPr/>
          <a:lstStyle/>
          <a:p>
            <a:fld id="{AFEF8753-48E3-DC43-B5AB-733E5321FD2E}" type="slidenum">
              <a:rPr lang="en-US" smtClean="0"/>
              <a:pPr/>
              <a:t>14</a:t>
            </a:fld>
            <a:endParaRPr lang="en-US" dirty="0"/>
          </a:p>
        </p:txBody>
      </p:sp>
    </p:spTree>
    <p:extLst>
      <p:ext uri="{BB962C8B-B14F-4D97-AF65-F5344CB8AC3E}">
        <p14:creationId xmlns:p14="http://schemas.microsoft.com/office/powerpoint/2010/main" val="4100472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168188545"/>
              </p:ext>
            </p:extLst>
          </p:nvPr>
        </p:nvGraphicFramePr>
        <p:xfrm>
          <a:off x="850605" y="1658679"/>
          <a:ext cx="10760148" cy="4383626"/>
        </p:xfrm>
        <a:graphic>
          <a:graphicData uri="http://schemas.openxmlformats.org/drawingml/2006/table">
            <a:tbl>
              <a:tblPr firstRow="1" firstCol="1" bandRow="1"/>
              <a:tblGrid>
                <a:gridCol w="2105119">
                  <a:extLst>
                    <a:ext uri="{9D8B030D-6E8A-4147-A177-3AD203B41FA5}">
                      <a16:colId xmlns:a16="http://schemas.microsoft.com/office/drawing/2014/main" val="20000"/>
                    </a:ext>
                  </a:extLst>
                </a:gridCol>
                <a:gridCol w="1161039">
                  <a:extLst>
                    <a:ext uri="{9D8B030D-6E8A-4147-A177-3AD203B41FA5}">
                      <a16:colId xmlns:a16="http://schemas.microsoft.com/office/drawing/2014/main" val="20001"/>
                    </a:ext>
                  </a:extLst>
                </a:gridCol>
                <a:gridCol w="1266590">
                  <a:extLst>
                    <a:ext uri="{9D8B030D-6E8A-4147-A177-3AD203B41FA5}">
                      <a16:colId xmlns:a16="http://schemas.microsoft.com/office/drawing/2014/main" val="20002"/>
                    </a:ext>
                  </a:extLst>
                </a:gridCol>
                <a:gridCol w="1161039">
                  <a:extLst>
                    <a:ext uri="{9D8B030D-6E8A-4147-A177-3AD203B41FA5}">
                      <a16:colId xmlns:a16="http://schemas.microsoft.com/office/drawing/2014/main" val="20003"/>
                    </a:ext>
                  </a:extLst>
                </a:gridCol>
                <a:gridCol w="1089785">
                  <a:extLst>
                    <a:ext uri="{9D8B030D-6E8A-4147-A177-3AD203B41FA5}">
                      <a16:colId xmlns:a16="http://schemas.microsoft.com/office/drawing/2014/main" val="20004"/>
                    </a:ext>
                  </a:extLst>
                </a:gridCol>
                <a:gridCol w="1865592">
                  <a:extLst>
                    <a:ext uri="{9D8B030D-6E8A-4147-A177-3AD203B41FA5}">
                      <a16:colId xmlns:a16="http://schemas.microsoft.com/office/drawing/2014/main" val="20005"/>
                    </a:ext>
                  </a:extLst>
                </a:gridCol>
                <a:gridCol w="1324175">
                  <a:extLst>
                    <a:ext uri="{9D8B030D-6E8A-4147-A177-3AD203B41FA5}">
                      <a16:colId xmlns:a16="http://schemas.microsoft.com/office/drawing/2014/main" val="20006"/>
                    </a:ext>
                  </a:extLst>
                </a:gridCol>
                <a:gridCol w="786809">
                  <a:extLst>
                    <a:ext uri="{9D8B030D-6E8A-4147-A177-3AD203B41FA5}">
                      <a16:colId xmlns:a16="http://schemas.microsoft.com/office/drawing/2014/main" val="20007"/>
                    </a:ext>
                  </a:extLst>
                </a:gridCol>
              </a:tblGrid>
              <a:tr h="894897">
                <a:tc>
                  <a:txBody>
                    <a:bodyPr/>
                    <a:lstStyle/>
                    <a:p>
                      <a:pPr>
                        <a:lnSpc>
                          <a:spcPct val="115000"/>
                        </a:lnSpc>
                      </a:pPr>
                      <a:r>
                        <a:rPr lang="en-US" sz="2000" b="1">
                          <a:effectLst/>
                          <a:latin typeface="Arial" panose="020B0604020202020204" pitchFamily="34" charset="0"/>
                          <a:cs typeface="Arial" panose="020B0604020202020204" pitchFamily="34" charset="0"/>
                        </a:rPr>
                        <a:t>Test Result Options</a:t>
                      </a:r>
                      <a:endParaRPr lang="en-US" sz="2000">
                        <a:effectLst/>
                        <a:latin typeface="Arial" panose="020B0604020202020204" pitchFamily="34" charset="0"/>
                        <a:cs typeface="Arial" panose="020B0604020202020204" pitchFamily="34"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600"/>
                        </a:spcAft>
                      </a:pPr>
                      <a:r>
                        <a:rPr lang="en-US" sz="2000" b="1">
                          <a:effectLst/>
                          <a:latin typeface="Arial" panose="020B0604020202020204" pitchFamily="34" charset="0"/>
                          <a:ea typeface="Calibri" panose="020F0502020204030204" pitchFamily="34" charset="0"/>
                          <a:cs typeface="Arial" panose="020B0604020202020204" pitchFamily="34" charset="0"/>
                        </a:rPr>
                        <a:t>Positive</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600"/>
                        </a:spcAft>
                      </a:pPr>
                      <a:r>
                        <a:rPr lang="en-US" sz="2000" b="1">
                          <a:effectLst/>
                          <a:latin typeface="Arial" panose="020B0604020202020204" pitchFamily="34" charset="0"/>
                          <a:ea typeface="Calibri" panose="020F0502020204030204" pitchFamily="34" charset="0"/>
                          <a:cs typeface="Arial" panose="020B0604020202020204" pitchFamily="34" charset="0"/>
                        </a:rPr>
                        <a:t>Negative</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600"/>
                        </a:spcAft>
                      </a:pPr>
                      <a:r>
                        <a:rPr lang="en-US" sz="2000" b="1">
                          <a:effectLst/>
                          <a:latin typeface="Arial" panose="020B0604020202020204" pitchFamily="34" charset="0"/>
                          <a:ea typeface="Calibri" panose="020F0502020204030204" pitchFamily="34" charset="0"/>
                          <a:cs typeface="Arial" panose="020B0604020202020204" pitchFamily="34" charset="0"/>
                        </a:rPr>
                        <a:t>Pending</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600"/>
                        </a:spcAft>
                      </a:pPr>
                      <a:r>
                        <a:rPr lang="en-US" sz="2000" b="1">
                          <a:effectLst/>
                          <a:latin typeface="Arial" panose="020B0604020202020204" pitchFamily="34" charset="0"/>
                          <a:ea typeface="Calibri" panose="020F0502020204030204" pitchFamily="34" charset="0"/>
                          <a:cs typeface="Arial" panose="020B0604020202020204" pitchFamily="34" charset="0"/>
                        </a:rPr>
                        <a:t>Not Done</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600"/>
                        </a:spcAft>
                      </a:pPr>
                      <a:r>
                        <a:rPr lang="en-US" sz="2000" b="1">
                          <a:effectLst/>
                          <a:latin typeface="Arial" panose="020B0604020202020204" pitchFamily="34" charset="0"/>
                          <a:ea typeface="Calibri" panose="020F0502020204030204" pitchFamily="34" charset="0"/>
                          <a:cs typeface="Arial" panose="020B0604020202020204" pitchFamily="34" charset="0"/>
                        </a:rPr>
                        <a:t>Indeterminate</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600"/>
                        </a:spcAft>
                      </a:pPr>
                      <a:r>
                        <a:rPr lang="en-US" sz="2000" b="1">
                          <a:effectLst/>
                          <a:latin typeface="Arial" panose="020B0604020202020204" pitchFamily="34" charset="0"/>
                          <a:ea typeface="Calibri" panose="020F0502020204030204" pitchFamily="34" charset="0"/>
                          <a:cs typeface="Arial" panose="020B0604020202020204" pitchFamily="34" charset="0"/>
                        </a:rPr>
                        <a:t>Unknown</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600"/>
                        </a:spcAft>
                      </a:pPr>
                      <a:r>
                        <a:rPr lang="en-US" sz="2000" b="1">
                          <a:effectLst/>
                          <a:latin typeface="Arial" panose="020B0604020202020204" pitchFamily="34" charset="0"/>
                          <a:ea typeface="Calibri" panose="020F0502020204030204" pitchFamily="34" charset="0"/>
                          <a:cs typeface="Arial" panose="020B0604020202020204" pitchFamily="34" charset="0"/>
                        </a:rPr>
                        <a:t>N/A</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447448">
                <a:tc>
                  <a:txBody>
                    <a:bodyPr/>
                    <a:lstStyle/>
                    <a:p>
                      <a:pPr>
                        <a:lnSpc>
                          <a:spcPct val="115000"/>
                        </a:lnSpc>
                      </a:pPr>
                      <a:r>
                        <a:rPr lang="en-US" sz="2000" b="1">
                          <a:effectLst/>
                          <a:latin typeface="Arial" panose="020B0604020202020204" pitchFamily="34" charset="0"/>
                          <a:cs typeface="Arial" panose="020B0604020202020204" pitchFamily="34" charset="0"/>
                        </a:rPr>
                        <a:t>Current</a:t>
                      </a:r>
                      <a:endParaRPr lang="en-US" sz="2000">
                        <a:effectLst/>
                        <a:latin typeface="Arial" panose="020B0604020202020204" pitchFamily="34" charset="0"/>
                        <a:cs typeface="Arial" panose="020B0604020202020204" pitchFamily="34"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 </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 </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 </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 </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 </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 </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 </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01641">
                <a:tc>
                  <a:txBody>
                    <a:bodyPr/>
                    <a:lstStyle/>
                    <a:p>
                      <a:pPr>
                        <a:lnSpc>
                          <a:spcPct val="115000"/>
                        </a:lnSpc>
                      </a:pPr>
                      <a:r>
                        <a:rPr lang="en-US" sz="2000">
                          <a:effectLst/>
                          <a:latin typeface="Arial" panose="020B0604020202020204" pitchFamily="34" charset="0"/>
                          <a:cs typeface="Arial" panose="020B0604020202020204" pitchFamily="34" charset="0"/>
                        </a:rPr>
                        <a:t>Donor Net</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X</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X</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X</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X</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X</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X</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 </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18780">
                <a:tc>
                  <a:txBody>
                    <a:bodyPr/>
                    <a:lstStyle/>
                    <a:p>
                      <a:pPr>
                        <a:lnSpc>
                          <a:spcPct val="115000"/>
                        </a:lnSpc>
                      </a:pPr>
                      <a:r>
                        <a:rPr lang="en-US" sz="2000">
                          <a:effectLst/>
                          <a:latin typeface="Arial" panose="020B0604020202020204" pitchFamily="34" charset="0"/>
                          <a:cs typeface="Arial" panose="020B0604020202020204" pitchFamily="34" charset="0"/>
                        </a:rPr>
                        <a:t>Extra Vessel Label</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X</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X</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X</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 </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 </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 </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X</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18780">
                <a:tc>
                  <a:txBody>
                    <a:bodyPr/>
                    <a:lstStyle/>
                    <a:p>
                      <a:pPr>
                        <a:lnSpc>
                          <a:spcPct val="115000"/>
                        </a:lnSpc>
                      </a:pPr>
                      <a:r>
                        <a:rPr lang="en-US" sz="2000" b="1">
                          <a:effectLst/>
                          <a:latin typeface="Arial" panose="020B0604020202020204" pitchFamily="34" charset="0"/>
                          <a:cs typeface="Arial" panose="020B0604020202020204" pitchFamily="34" charset="0"/>
                        </a:rPr>
                        <a:t>Proposed</a:t>
                      </a:r>
                      <a:endParaRPr lang="en-US" sz="2000">
                        <a:effectLst/>
                        <a:latin typeface="Arial" panose="020B0604020202020204" pitchFamily="34" charset="0"/>
                        <a:cs typeface="Arial" panose="020B0604020202020204" pitchFamily="34"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 </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 </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 </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 </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 </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 </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 </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18780">
                <a:tc>
                  <a:txBody>
                    <a:bodyPr/>
                    <a:lstStyle/>
                    <a:p>
                      <a:pPr>
                        <a:lnSpc>
                          <a:spcPct val="115000"/>
                        </a:lnSpc>
                      </a:pPr>
                      <a:r>
                        <a:rPr lang="en-US" sz="2000">
                          <a:effectLst/>
                          <a:latin typeface="Arial" panose="020B0604020202020204" pitchFamily="34" charset="0"/>
                          <a:cs typeface="Arial" panose="020B0604020202020204" pitchFamily="34" charset="0"/>
                        </a:rPr>
                        <a:t>Donor Net</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X</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X</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X</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X</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X</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 </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 </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18780">
                <a:tc>
                  <a:txBody>
                    <a:bodyPr/>
                    <a:lstStyle/>
                    <a:p>
                      <a:pPr>
                        <a:lnSpc>
                          <a:spcPct val="115000"/>
                        </a:lnSpc>
                      </a:pPr>
                      <a:r>
                        <a:rPr lang="en-US" sz="2000">
                          <a:effectLst/>
                          <a:latin typeface="Arial" panose="020B0604020202020204" pitchFamily="34" charset="0"/>
                          <a:cs typeface="Arial" panose="020B0604020202020204" pitchFamily="34" charset="0"/>
                        </a:rPr>
                        <a:t>Extra Vessel Label</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X</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X</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X</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X</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X</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a:effectLst/>
                          <a:latin typeface="Arial" panose="020B0604020202020204" pitchFamily="34" charset="0"/>
                          <a:ea typeface="Calibri" panose="020F0502020204030204" pitchFamily="34" charset="0"/>
                          <a:cs typeface="Arial" panose="020B0604020202020204" pitchFamily="34" charset="0"/>
                        </a:rPr>
                        <a:t> </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2000" dirty="0">
                          <a:effectLst/>
                          <a:latin typeface="Arial" panose="020B0604020202020204" pitchFamily="34" charset="0"/>
                          <a:ea typeface="Calibri" panose="020F0502020204030204" pitchFamily="34" charset="0"/>
                          <a:cs typeface="Arial" panose="020B0604020202020204" pitchFamily="34" charset="0"/>
                        </a:rPr>
                        <a:t> </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3" name="Title 2"/>
          <p:cNvSpPr>
            <a:spLocks noGrp="1"/>
          </p:cNvSpPr>
          <p:nvPr>
            <p:ph type="title"/>
          </p:nvPr>
        </p:nvSpPr>
        <p:spPr>
          <a:xfrm>
            <a:off x="404794" y="473437"/>
            <a:ext cx="11651769" cy="850932"/>
          </a:xfrm>
        </p:spPr>
        <p:txBody>
          <a:bodyPr/>
          <a:lstStyle/>
          <a:p>
            <a:r>
              <a:rPr lang="en-US" sz="3600" dirty="0"/>
              <a:t>Comparison of Current and Proposed Test Result Options in DonorNet and Extra Vessels Label</a:t>
            </a:r>
          </a:p>
        </p:txBody>
      </p:sp>
      <p:sp>
        <p:nvSpPr>
          <p:cNvPr id="4" name="Slide Number Placeholder 3"/>
          <p:cNvSpPr>
            <a:spLocks noGrp="1"/>
          </p:cNvSpPr>
          <p:nvPr>
            <p:ph type="sldNum" sz="quarter" idx="4"/>
          </p:nvPr>
        </p:nvSpPr>
        <p:spPr/>
        <p:txBody>
          <a:bodyPr/>
          <a:lstStyle/>
          <a:p>
            <a:fld id="{AFEF8753-48E3-DC43-B5AB-733E5321FD2E}" type="slidenum">
              <a:rPr lang="en-US" smtClean="0"/>
              <a:pPr/>
              <a:t>15</a:t>
            </a:fld>
            <a:endParaRPr lang="en-US" dirty="0"/>
          </a:p>
        </p:txBody>
      </p:sp>
    </p:spTree>
    <p:extLst>
      <p:ext uri="{BB962C8B-B14F-4D97-AF65-F5344CB8AC3E}">
        <p14:creationId xmlns:p14="http://schemas.microsoft.com/office/powerpoint/2010/main" val="310051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17"/>
          <p:cNvSpPr>
            <a:spLocks noGrp="1"/>
          </p:cNvSpPr>
          <p:nvPr>
            <p:ph idx="1"/>
          </p:nvPr>
        </p:nvSpPr>
        <p:spPr>
          <a:xfrm>
            <a:off x="303085" y="1460361"/>
            <a:ext cx="11394917" cy="4405247"/>
          </a:xfrm>
        </p:spPr>
        <p:txBody>
          <a:bodyPr/>
          <a:lstStyle/>
          <a:p>
            <a:r>
              <a:rPr lang="en-US" dirty="0"/>
              <a:t>§121.2   Definitions</a:t>
            </a:r>
            <a:r>
              <a:rPr lang="en-US" dirty="0" smtClean="0"/>
              <a:t>.</a:t>
            </a:r>
          </a:p>
          <a:p>
            <a:r>
              <a:rPr lang="en-US" dirty="0"/>
              <a:t>Organ means a human kidney, liver, heart, lung, pancreas, intestine (including the esophagus, stomach, small and/or large intestine, or any portion of the gastrointestinal tract) or vascularized composite allograft (defined in this section). Blood vessels recovered from an organ donor during the recovery of such organ(s) are considered part of an organ with which they are procured for purposes of this part if the vessels are intended for use in organ transplantation and labeled “For use in organ transplantation only.”</a:t>
            </a:r>
          </a:p>
        </p:txBody>
      </p:sp>
      <p:sp>
        <p:nvSpPr>
          <p:cNvPr id="17" name="Title 16"/>
          <p:cNvSpPr>
            <a:spLocks noGrp="1"/>
          </p:cNvSpPr>
          <p:nvPr>
            <p:ph type="title"/>
          </p:nvPr>
        </p:nvSpPr>
        <p:spPr>
          <a:xfrm>
            <a:off x="152647" y="609429"/>
            <a:ext cx="12036178" cy="850932"/>
          </a:xfrm>
        </p:spPr>
        <p:txBody>
          <a:bodyPr/>
          <a:lstStyle/>
          <a:p>
            <a:r>
              <a:rPr lang="en-US" sz="3600" dirty="0" smtClean="0"/>
              <a:t>Final Rule: Title 42: Public Health</a:t>
            </a:r>
            <a:r>
              <a:rPr lang="en-US" sz="4000" dirty="0" smtClean="0"/>
              <a:t/>
            </a:r>
            <a:br>
              <a:rPr lang="en-US" sz="4000" dirty="0" smtClean="0"/>
            </a:br>
            <a:r>
              <a:rPr lang="en-US" sz="3600" dirty="0"/>
              <a:t>Part </a:t>
            </a:r>
            <a:r>
              <a:rPr lang="en-US" sz="3600" dirty="0" smtClean="0"/>
              <a:t>121-Organ Procurement and Transplantation Network</a:t>
            </a:r>
            <a:r>
              <a:rPr lang="en-US" dirty="0"/>
              <a:t/>
            </a:r>
            <a:br>
              <a:rPr lang="en-US" dirty="0"/>
            </a:br>
            <a:endParaRPr lang="en-US" dirty="0"/>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
        <p:nvSpPr>
          <p:cNvPr id="10" name="Rectangle 9"/>
          <p:cNvSpPr/>
          <p:nvPr/>
        </p:nvSpPr>
        <p:spPr>
          <a:xfrm>
            <a:off x="544624" y="5659447"/>
            <a:ext cx="10215937" cy="923330"/>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hlinkClick r:id="rId3"/>
              </a:rPr>
              <a:t>https://</a:t>
            </a:r>
            <a:r>
              <a:rPr kumimoji="0" lang="en-US" sz="1800" b="0" i="0" u="none" strike="noStrike" kern="1200" cap="none" spc="0" normalizeH="0" baseline="0" noProof="0" dirty="0" smtClean="0">
                <a:ln>
                  <a:noFill/>
                </a:ln>
                <a:solidFill>
                  <a:srgbClr val="000000"/>
                </a:solidFill>
                <a:effectLst/>
                <a:uLnTx/>
                <a:uFillTx/>
                <a:latin typeface="Calibri"/>
                <a:ea typeface="+mn-ea"/>
                <a:cs typeface="+mn-cs"/>
                <a:hlinkClick r:id="rId3"/>
              </a:rPr>
              <a:t>www.ecfr.gov/cgi-bin/text-idx?SID=bb60e0a7222f4086a88c31211cac77d1&amp;mc=true&amp;node=pt42.1.121&amp;rgn=div5#se42.1.121_12</a:t>
            </a:r>
            <a:endParaRPr kumimoji="0" lang="en-US" sz="1800" b="0" i="0" u="none" strike="noStrike" kern="1200" cap="none" spc="0" normalizeH="0" baseline="0" noProof="0" dirty="0" smtClean="0">
              <a:ln>
                <a:noFill/>
              </a:ln>
              <a:solidFill>
                <a:srgbClr val="000000"/>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936267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17"/>
          <p:cNvSpPr>
            <a:spLocks noGrp="1"/>
          </p:cNvSpPr>
          <p:nvPr>
            <p:ph idx="1"/>
          </p:nvPr>
        </p:nvSpPr>
        <p:spPr>
          <a:xfrm>
            <a:off x="303085" y="1844658"/>
            <a:ext cx="11394917" cy="4405247"/>
          </a:xfrm>
        </p:spPr>
        <p:txBody>
          <a:bodyPr>
            <a:normAutofit/>
          </a:bodyPr>
          <a:lstStyle/>
          <a:p>
            <a:r>
              <a:rPr lang="en-US" dirty="0" smtClean="0"/>
              <a:t>§</a:t>
            </a:r>
            <a:r>
              <a:rPr lang="en-US" dirty="0"/>
              <a:t>121.7   Identification of organ </a:t>
            </a:r>
            <a:r>
              <a:rPr lang="en-US" dirty="0" smtClean="0"/>
              <a:t>recipient.</a:t>
            </a:r>
          </a:p>
          <a:p>
            <a:r>
              <a:rPr lang="en-US" dirty="0"/>
              <a:t>(e) Blood vessels considered part of an organ. A blood vessel that is considered part of an organ under this part shall be subject to the allocation requirements and policies pertaining to the organ with which the blood vessel is procured until and unless the transplant center receiving the organ determines that the blood vessel is not needed for the transplantation of that organ</a:t>
            </a:r>
            <a:r>
              <a:rPr lang="en-US" dirty="0" smtClean="0"/>
              <a:t>.</a:t>
            </a:r>
          </a:p>
          <a:p>
            <a:endParaRPr lang="en-US" dirty="0" smtClean="0"/>
          </a:p>
        </p:txBody>
      </p:sp>
      <p:sp>
        <p:nvSpPr>
          <p:cNvPr id="17" name="Title 16"/>
          <p:cNvSpPr>
            <a:spLocks noGrp="1"/>
          </p:cNvSpPr>
          <p:nvPr>
            <p:ph type="title"/>
          </p:nvPr>
        </p:nvSpPr>
        <p:spPr>
          <a:xfrm>
            <a:off x="152647" y="609429"/>
            <a:ext cx="12036178" cy="850932"/>
          </a:xfrm>
        </p:spPr>
        <p:txBody>
          <a:bodyPr/>
          <a:lstStyle/>
          <a:p>
            <a:r>
              <a:rPr lang="en-US" sz="3600" dirty="0" smtClean="0"/>
              <a:t>Final Rule: Title 42: Public Health</a:t>
            </a:r>
            <a:r>
              <a:rPr lang="en-US" sz="4000" dirty="0" smtClean="0"/>
              <a:t/>
            </a:r>
            <a:br>
              <a:rPr lang="en-US" sz="4000" dirty="0" smtClean="0"/>
            </a:br>
            <a:r>
              <a:rPr lang="en-US" sz="3600" dirty="0"/>
              <a:t>Part </a:t>
            </a:r>
            <a:r>
              <a:rPr lang="en-US" sz="3600" dirty="0" smtClean="0"/>
              <a:t>121-Organ Procurement and Transplantation Network</a:t>
            </a:r>
            <a:r>
              <a:rPr lang="en-US" dirty="0"/>
              <a:t/>
            </a:r>
            <a:br>
              <a:rPr lang="en-US" dirty="0"/>
            </a:br>
            <a:endParaRPr lang="en-US" dirty="0"/>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
        <p:nvSpPr>
          <p:cNvPr id="10" name="Rectangle 9"/>
          <p:cNvSpPr/>
          <p:nvPr/>
        </p:nvSpPr>
        <p:spPr>
          <a:xfrm>
            <a:off x="544624" y="5659447"/>
            <a:ext cx="10215937" cy="923330"/>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hlinkClick r:id="rId3"/>
              </a:rPr>
              <a:t>https://</a:t>
            </a:r>
            <a:r>
              <a:rPr kumimoji="0" lang="en-US" sz="1800" b="0" i="0" u="none" strike="noStrike" kern="1200" cap="none" spc="0" normalizeH="0" baseline="0" noProof="0" dirty="0" smtClean="0">
                <a:ln>
                  <a:noFill/>
                </a:ln>
                <a:solidFill>
                  <a:srgbClr val="000000"/>
                </a:solidFill>
                <a:effectLst/>
                <a:uLnTx/>
                <a:uFillTx/>
                <a:latin typeface="Calibri"/>
                <a:ea typeface="+mn-ea"/>
                <a:cs typeface="+mn-cs"/>
                <a:hlinkClick r:id="rId3"/>
              </a:rPr>
              <a:t>www.ecfr.gov/cgi-bin/text-idx?SID=bb60e0a7222f4086a88c31211cac77d1&amp;mc=true&amp;node=pt42.1.121&amp;rgn=div5#se42.1.121_12</a:t>
            </a:r>
            <a:endParaRPr kumimoji="0" lang="en-US" sz="1800" b="0" i="0" u="none" strike="noStrike" kern="1200" cap="none" spc="0" normalizeH="0" baseline="0" noProof="0" dirty="0" smtClean="0">
              <a:ln>
                <a:noFill/>
              </a:ln>
              <a:solidFill>
                <a:srgbClr val="000000"/>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4252191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349371"/>
            <a:ext cx="11408426" cy="4404100"/>
          </a:xfrm>
        </p:spPr>
        <p:txBody>
          <a:bodyPr>
            <a:normAutofit/>
          </a:bodyPr>
          <a:lstStyle/>
          <a:p>
            <a:r>
              <a:rPr lang="en-US" i="1" dirty="0" smtClean="0"/>
              <a:t>OPTN Policy 2.6.B </a:t>
            </a:r>
            <a:r>
              <a:rPr lang="en-US" i="1" dirty="0"/>
              <a:t>Deceased Donor Blood Subtype </a:t>
            </a:r>
            <a:r>
              <a:rPr lang="en-US" i="1" dirty="0" smtClean="0"/>
              <a:t>Determination </a:t>
            </a:r>
            <a:r>
              <a:rPr lang="en-US" dirty="0" smtClean="0"/>
              <a:t>Can only use for allocation when no conflicting subtyping results</a:t>
            </a:r>
          </a:p>
          <a:p>
            <a:r>
              <a:rPr lang="en-US" dirty="0" smtClean="0"/>
              <a:t>Conflicting </a:t>
            </a:r>
            <a:r>
              <a:rPr lang="en-US" dirty="0"/>
              <a:t>results include those from transplant hospital or another lab if reported to the OPO prior to or during allocation</a:t>
            </a:r>
            <a:endParaRPr lang="en-US" dirty="0" smtClean="0"/>
          </a:p>
          <a:p>
            <a:r>
              <a:rPr lang="en-US" dirty="0" smtClean="0"/>
              <a:t>Committee is looking into providing clarification for OPOs</a:t>
            </a:r>
          </a:p>
        </p:txBody>
      </p:sp>
      <p:sp>
        <p:nvSpPr>
          <p:cNvPr id="3" name="Title 2"/>
          <p:cNvSpPr>
            <a:spLocks noGrp="1"/>
          </p:cNvSpPr>
          <p:nvPr>
            <p:ph type="title"/>
          </p:nvPr>
        </p:nvSpPr>
        <p:spPr/>
        <p:txBody>
          <a:bodyPr/>
          <a:lstStyle/>
          <a:p>
            <a:r>
              <a:rPr lang="en-US" dirty="0" smtClean="0"/>
              <a:t>Subtyping</a:t>
            </a:r>
            <a:endParaRPr lang="en-US" dirty="0"/>
          </a:p>
        </p:txBody>
      </p:sp>
      <p:sp>
        <p:nvSpPr>
          <p:cNvPr id="4" name="Slide Number Placeholder 3"/>
          <p:cNvSpPr>
            <a:spLocks noGrp="1"/>
          </p:cNvSpPr>
          <p:nvPr>
            <p:ph type="sldNum" sz="quarter" idx="4"/>
          </p:nvPr>
        </p:nvSpPr>
        <p:spPr/>
        <p:txBody>
          <a:bodyPr/>
          <a:lstStyle/>
          <a:p>
            <a:pPr defTabSz="914126">
              <a:defRPr/>
            </a:pPr>
            <a:fld id="{AFEF8753-48E3-DC43-B5AB-733E5321FD2E}" type="slidenum">
              <a:rPr lang="en-US">
                <a:solidFill>
                  <a:srgbClr val="000000">
                    <a:tint val="75000"/>
                  </a:srgbClr>
                </a:solidFill>
              </a:rPr>
              <a:pPr defTabSz="914126">
                <a:defRPr/>
              </a:pPr>
              <a:t>2</a:t>
            </a:fld>
            <a:endParaRPr lang="en-US" dirty="0">
              <a:solidFill>
                <a:srgbClr val="000000">
                  <a:tint val="75000"/>
                </a:srgbClr>
              </a:solidFill>
            </a:endParaRPr>
          </a:p>
        </p:txBody>
      </p:sp>
    </p:spTree>
    <p:extLst>
      <p:ext uri="{BB962C8B-B14F-4D97-AF65-F5344CB8AC3E}">
        <p14:creationId xmlns:p14="http://schemas.microsoft.com/office/powerpoint/2010/main" val="3997125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
        <p:nvSpPr>
          <p:cNvPr id="5" name="Title 1"/>
          <p:cNvSpPr>
            <a:spLocks noGrp="1"/>
          </p:cNvSpPr>
          <p:nvPr>
            <p:ph type="ctrTitle"/>
          </p:nvPr>
        </p:nvSpPr>
        <p:spPr>
          <a:xfrm>
            <a:off x="556540" y="1721629"/>
            <a:ext cx="11073631" cy="1619250"/>
          </a:xfrm>
        </p:spPr>
        <p:txBody>
          <a:bodyPr/>
          <a:lstStyle/>
          <a:p>
            <a:r>
              <a:rPr lang="en-US" sz="6000" dirty="0"/>
              <a:t>Extra Vessels: Reducing Reporting Burdens and Clarifying </a:t>
            </a:r>
            <a:r>
              <a:rPr lang="en-US" sz="6000" dirty="0" smtClean="0"/>
              <a:t>Policies</a:t>
            </a:r>
            <a:endParaRPr lang="en-US" sz="6000" dirty="0"/>
          </a:p>
        </p:txBody>
      </p:sp>
      <p:sp>
        <p:nvSpPr>
          <p:cNvPr id="6" name="Subtitle 2"/>
          <p:cNvSpPr>
            <a:spLocks noGrp="1"/>
          </p:cNvSpPr>
          <p:nvPr>
            <p:ph type="subTitle" idx="1"/>
          </p:nvPr>
        </p:nvSpPr>
        <p:spPr>
          <a:xfrm>
            <a:off x="556540" y="4482229"/>
            <a:ext cx="11073631" cy="753036"/>
          </a:xfrm>
        </p:spPr>
        <p:txBody>
          <a:bodyPr>
            <a:normAutofit/>
          </a:bodyPr>
          <a:lstStyle/>
          <a:p>
            <a:r>
              <a:rPr lang="en-US" sz="3600" dirty="0" smtClean="0"/>
              <a:t>Operations and Safety Committee </a:t>
            </a:r>
          </a:p>
        </p:txBody>
      </p:sp>
    </p:spTree>
    <p:extLst>
      <p:ext uri="{BB962C8B-B14F-4D97-AF65-F5344CB8AC3E}">
        <p14:creationId xmlns:p14="http://schemas.microsoft.com/office/powerpoint/2010/main" val="347087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smtClean="0"/>
              <a:t>What </a:t>
            </a:r>
            <a:r>
              <a:rPr lang="en-US" sz="4400" dirty="0"/>
              <a:t>p</a:t>
            </a:r>
            <a:r>
              <a:rPr lang="en-US" sz="4400" dirty="0" smtClean="0"/>
              <a:t>roblem will the proposal solve? </a:t>
            </a:r>
            <a:endParaRPr lang="en-US" sz="4400" dirty="0"/>
          </a:p>
        </p:txBody>
      </p:sp>
      <p:sp>
        <p:nvSpPr>
          <p:cNvPr id="6" name="Content Placeholder 7"/>
          <p:cNvSpPr>
            <a:spLocks noGrp="1"/>
          </p:cNvSpPr>
          <p:nvPr>
            <p:ph idx="1"/>
          </p:nvPr>
        </p:nvSpPr>
        <p:spPr>
          <a:xfrm>
            <a:off x="595431" y="1016000"/>
            <a:ext cx="11394917" cy="5725740"/>
          </a:xfrm>
        </p:spPr>
        <p:txBody>
          <a:bodyPr>
            <a:normAutofit fontScale="92500" lnSpcReduction="20000"/>
          </a:bodyPr>
          <a:lstStyle/>
          <a:p>
            <a:pPr marL="0" lvl="0" indent="0">
              <a:lnSpc>
                <a:spcPct val="110000"/>
              </a:lnSpc>
              <a:buNone/>
            </a:pPr>
            <a:r>
              <a:rPr lang="en-US" sz="2600" i="1" dirty="0" smtClean="0"/>
              <a:t>1. Modify Extra </a:t>
            </a:r>
            <a:r>
              <a:rPr lang="en-US" sz="2600" i="1" dirty="0"/>
              <a:t>V</a:t>
            </a:r>
            <a:r>
              <a:rPr lang="en-US" sz="2600" i="1" dirty="0" smtClean="0"/>
              <a:t>essel </a:t>
            </a:r>
            <a:r>
              <a:rPr lang="en-US" sz="2600" i="1" dirty="0"/>
              <a:t>S</a:t>
            </a:r>
            <a:r>
              <a:rPr lang="en-US" sz="2600" i="1" dirty="0" smtClean="0"/>
              <a:t>haring Requirements</a:t>
            </a:r>
          </a:p>
          <a:p>
            <a:pPr lvl="1">
              <a:lnSpc>
                <a:spcPct val="110000"/>
              </a:lnSpc>
              <a:spcBef>
                <a:spcPts val="2000"/>
              </a:spcBef>
            </a:pPr>
            <a:r>
              <a:rPr lang="en-US" sz="2600" dirty="0" smtClean="0">
                <a:solidFill>
                  <a:srgbClr val="001B37"/>
                </a:solidFill>
              </a:rPr>
              <a:t>Significant time to submit and review </a:t>
            </a:r>
            <a:r>
              <a:rPr lang="en-US" sz="2600" dirty="0" smtClean="0"/>
              <a:t>justification </a:t>
            </a:r>
            <a:r>
              <a:rPr lang="en-US" sz="2600" dirty="0" smtClean="0">
                <a:solidFill>
                  <a:srgbClr val="001B37"/>
                </a:solidFill>
              </a:rPr>
              <a:t>without value</a:t>
            </a:r>
            <a:endParaRPr lang="en-US" sz="2600" dirty="0">
              <a:solidFill>
                <a:srgbClr val="001B37"/>
              </a:solidFill>
            </a:endParaRPr>
          </a:p>
          <a:p>
            <a:pPr marL="0" lvl="0" indent="0">
              <a:lnSpc>
                <a:spcPct val="110000"/>
              </a:lnSpc>
              <a:buNone/>
            </a:pPr>
            <a:r>
              <a:rPr lang="en-US" sz="2600" i="1" dirty="0" smtClean="0">
                <a:solidFill>
                  <a:srgbClr val="001B37"/>
                </a:solidFill>
              </a:rPr>
              <a:t>2. Change </a:t>
            </a:r>
            <a:r>
              <a:rPr lang="en-US" sz="2600" i="1" dirty="0">
                <a:solidFill>
                  <a:srgbClr val="001B37"/>
                </a:solidFill>
              </a:rPr>
              <a:t>Extra Vessel Label Policy Requirements </a:t>
            </a:r>
            <a:r>
              <a:rPr lang="en-US" sz="2600" i="1" dirty="0" smtClean="0">
                <a:solidFill>
                  <a:srgbClr val="001B37"/>
                </a:solidFill>
              </a:rPr>
              <a:t>&amp; </a:t>
            </a:r>
            <a:r>
              <a:rPr lang="en-US" sz="2600" i="1" dirty="0">
                <a:solidFill>
                  <a:srgbClr val="001B37"/>
                </a:solidFill>
              </a:rPr>
              <a:t>Align DonorNet and </a:t>
            </a:r>
            <a:r>
              <a:rPr lang="en-US" sz="2600" i="1" dirty="0" smtClean="0">
                <a:solidFill>
                  <a:srgbClr val="001B37"/>
                </a:solidFill>
              </a:rPr>
              <a:t>Label </a:t>
            </a:r>
          </a:p>
          <a:p>
            <a:pPr lvl="1">
              <a:lnSpc>
                <a:spcPct val="110000"/>
              </a:lnSpc>
              <a:spcBef>
                <a:spcPts val="2000"/>
              </a:spcBef>
            </a:pPr>
            <a:r>
              <a:rPr lang="en-US" sz="2600" dirty="0" smtClean="0">
                <a:solidFill>
                  <a:srgbClr val="001B37"/>
                </a:solidFill>
              </a:rPr>
              <a:t>Not enough room to list all disease results on label</a:t>
            </a:r>
            <a:endParaRPr lang="en-US" sz="2600" strike="sngStrike" dirty="0" smtClean="0">
              <a:solidFill>
                <a:srgbClr val="001B37"/>
              </a:solidFill>
            </a:endParaRPr>
          </a:p>
          <a:p>
            <a:pPr lvl="1">
              <a:lnSpc>
                <a:spcPct val="110000"/>
              </a:lnSpc>
              <a:spcBef>
                <a:spcPts val="2000"/>
              </a:spcBef>
            </a:pPr>
            <a:r>
              <a:rPr lang="en-US" sz="2600" dirty="0" smtClean="0">
                <a:solidFill>
                  <a:srgbClr val="001B37"/>
                </a:solidFill>
              </a:rPr>
              <a:t>OPOs cannot import results that aren’t in DonorNet</a:t>
            </a:r>
          </a:p>
          <a:p>
            <a:pPr lvl="1">
              <a:lnSpc>
                <a:spcPct val="110000"/>
              </a:lnSpc>
              <a:spcBef>
                <a:spcPts val="2000"/>
              </a:spcBef>
            </a:pPr>
            <a:r>
              <a:rPr lang="en-US" sz="2600" dirty="0" smtClean="0">
                <a:solidFill>
                  <a:srgbClr val="001B37"/>
                </a:solidFill>
              </a:rPr>
              <a:t>Test names do not align with test result options</a:t>
            </a:r>
            <a:endParaRPr lang="en-US" sz="2600" dirty="0">
              <a:solidFill>
                <a:srgbClr val="001B37"/>
              </a:solidFill>
            </a:endParaRPr>
          </a:p>
          <a:p>
            <a:pPr marL="0" lvl="0" indent="0">
              <a:lnSpc>
                <a:spcPct val="110000"/>
              </a:lnSpc>
              <a:buNone/>
            </a:pPr>
            <a:r>
              <a:rPr lang="en-US" sz="2600" i="1" dirty="0" smtClean="0">
                <a:solidFill>
                  <a:srgbClr val="001B37"/>
                </a:solidFill>
              </a:rPr>
              <a:t>3. Align </a:t>
            </a:r>
            <a:r>
              <a:rPr lang="en-US" sz="2600" i="1" dirty="0">
                <a:solidFill>
                  <a:srgbClr val="001B37"/>
                </a:solidFill>
              </a:rPr>
              <a:t>OPTN Extra Vessel Policies with Final </a:t>
            </a:r>
            <a:r>
              <a:rPr lang="en-US" sz="2600" i="1" dirty="0" smtClean="0">
                <a:solidFill>
                  <a:srgbClr val="001B37"/>
                </a:solidFill>
              </a:rPr>
              <a:t>Rule</a:t>
            </a:r>
          </a:p>
          <a:p>
            <a:pPr lvl="1">
              <a:lnSpc>
                <a:spcPct val="110000"/>
              </a:lnSpc>
              <a:spcBef>
                <a:spcPts val="2000"/>
              </a:spcBef>
            </a:pPr>
            <a:r>
              <a:rPr lang="en-US" sz="2600" dirty="0" smtClean="0">
                <a:solidFill>
                  <a:srgbClr val="001B37"/>
                </a:solidFill>
              </a:rPr>
              <a:t>Final Rule states vessels (includes extra vessels) are considered part of organ and subject to organ allocation rules and policies</a:t>
            </a:r>
          </a:p>
          <a:p>
            <a:pPr lvl="1">
              <a:lnSpc>
                <a:spcPct val="110000"/>
              </a:lnSpc>
              <a:spcBef>
                <a:spcPts val="2000"/>
              </a:spcBef>
            </a:pPr>
            <a:r>
              <a:rPr lang="en-US" sz="2600" dirty="0" smtClean="0">
                <a:solidFill>
                  <a:srgbClr val="001B37"/>
                </a:solidFill>
              </a:rPr>
              <a:t>Many OPTN policy references need edits to meet </a:t>
            </a:r>
            <a:r>
              <a:rPr lang="en-US" sz="2600" dirty="0" smtClean="0"/>
              <a:t>this </a:t>
            </a:r>
            <a:r>
              <a:rPr lang="en-US" sz="2600" dirty="0" smtClean="0">
                <a:solidFill>
                  <a:srgbClr val="001B37"/>
                </a:solidFill>
              </a:rPr>
              <a:t>logic</a:t>
            </a:r>
          </a:p>
        </p:txBody>
      </p:sp>
    </p:spTree>
    <p:extLst>
      <p:ext uri="{BB962C8B-B14F-4D97-AF65-F5344CB8AC3E}">
        <p14:creationId xmlns:p14="http://schemas.microsoft.com/office/powerpoint/2010/main" val="4066752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202108"/>
            <a:ext cx="11394917" cy="5392912"/>
          </a:xfrm>
        </p:spPr>
        <p:txBody>
          <a:bodyPr>
            <a:normAutofit fontScale="85000" lnSpcReduction="10000"/>
          </a:bodyPr>
          <a:lstStyle/>
          <a:p>
            <a:pPr marL="0" indent="0">
              <a:buNone/>
              <a:defRPr/>
            </a:pPr>
            <a:r>
              <a:rPr lang="en-US" i="1" dirty="0" smtClean="0"/>
              <a:t>1. Change </a:t>
            </a:r>
            <a:r>
              <a:rPr lang="en-US" i="1" dirty="0"/>
              <a:t>Extra Vessel Sharing Requirements</a:t>
            </a:r>
          </a:p>
          <a:p>
            <a:pPr>
              <a:defRPr/>
            </a:pPr>
            <a:r>
              <a:rPr lang="en-US" altLang="en-US" dirty="0" smtClean="0">
                <a:latin typeface="Arial" panose="020B0604020202020204" pitchFamily="34" charset="0"/>
                <a:cs typeface="Arial" panose="020B0604020202020204" pitchFamily="34" charset="0"/>
              </a:rPr>
              <a:t>Remove MPSC justification requirement </a:t>
            </a:r>
          </a:p>
          <a:p>
            <a:pPr>
              <a:defRPr/>
            </a:pPr>
            <a:r>
              <a:rPr lang="en-US" altLang="en-US" dirty="0" smtClean="0">
                <a:latin typeface="Arial" panose="020B0604020202020204" pitchFamily="34" charset="0"/>
                <a:cs typeface="Arial" panose="020B0604020202020204" pitchFamily="34" charset="0"/>
              </a:rPr>
              <a:t>Require TIEDI reporting of sending extra vessels within 7 days </a:t>
            </a:r>
          </a:p>
          <a:p>
            <a:pPr marL="0" indent="0">
              <a:buNone/>
              <a:defRPr/>
            </a:pPr>
            <a:r>
              <a:rPr lang="en-US" altLang="en-US" i="1" dirty="0" smtClean="0">
                <a:latin typeface="Arial" panose="020B0604020202020204" pitchFamily="34" charset="0"/>
                <a:cs typeface="Arial" panose="020B0604020202020204" pitchFamily="34" charset="0"/>
              </a:rPr>
              <a:t>2. Change </a:t>
            </a:r>
            <a:r>
              <a:rPr lang="en-US" altLang="en-US" i="1" dirty="0">
                <a:latin typeface="Arial" panose="020B0604020202020204" pitchFamily="34" charset="0"/>
                <a:cs typeface="Arial" panose="020B0604020202020204" pitchFamily="34" charset="0"/>
              </a:rPr>
              <a:t>Extra Vessel Label Policy Requirements and Align DonorNet and Extra Vessels Label </a:t>
            </a:r>
          </a:p>
          <a:p>
            <a:pPr>
              <a:defRPr/>
            </a:pPr>
            <a:r>
              <a:rPr lang="en-US" altLang="en-US" dirty="0" smtClean="0">
                <a:latin typeface="Arial" panose="020B0604020202020204" pitchFamily="34" charset="0"/>
                <a:cs typeface="Arial" panose="020B0604020202020204" pitchFamily="34" charset="0"/>
              </a:rPr>
              <a:t>Change label requirements from “all” infectious diseases to HIV, HBV, and HCV </a:t>
            </a:r>
          </a:p>
          <a:p>
            <a:pPr>
              <a:defRPr/>
            </a:pPr>
            <a:r>
              <a:rPr lang="en-US" altLang="en-US" dirty="0" smtClean="0">
                <a:latin typeface="Arial" panose="020B0604020202020204" pitchFamily="34" charset="0"/>
                <a:cs typeface="Arial" panose="020B0604020202020204" pitchFamily="34" charset="0"/>
              </a:rPr>
              <a:t>Add TransNet barcode scan to access all DonorNet infectious disease results</a:t>
            </a:r>
          </a:p>
          <a:p>
            <a:pPr>
              <a:defRPr/>
            </a:pPr>
            <a:r>
              <a:rPr lang="en-US" altLang="en-US" dirty="0" smtClean="0">
                <a:latin typeface="Arial" panose="020B0604020202020204" pitchFamily="34" charset="0"/>
                <a:cs typeface="Arial" panose="020B0604020202020204" pitchFamily="34" charset="0"/>
              </a:rPr>
              <a:t>Remove “unknown” test result option in DonorNet</a:t>
            </a:r>
          </a:p>
          <a:p>
            <a:pPr>
              <a:defRPr/>
            </a:pPr>
            <a:r>
              <a:rPr lang="en-US" altLang="en-US" dirty="0" smtClean="0">
                <a:latin typeface="Arial" panose="020B0604020202020204" pitchFamily="34" charset="0"/>
                <a:cs typeface="Arial" panose="020B0604020202020204" pitchFamily="34" charset="0"/>
              </a:rPr>
              <a:t>Revise physical polyplastic label to have same test result options as DonorNet</a:t>
            </a:r>
          </a:p>
          <a:p>
            <a:pPr>
              <a:defRPr/>
            </a:pPr>
            <a:endParaRPr lang="en-US" altLang="en-US" dirty="0" smtClean="0">
              <a:latin typeface="Arial" panose="020B0604020202020204" pitchFamily="34" charset="0"/>
              <a:cs typeface="Arial" panose="020B0604020202020204" pitchFamily="34" charset="0"/>
            </a:endParaRPr>
          </a:p>
          <a:p>
            <a:pPr>
              <a:defRPr/>
            </a:pPr>
            <a:endParaRPr lang="en-US" alt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5279" y="254284"/>
            <a:ext cx="11651769" cy="850932"/>
          </a:xfrm>
        </p:spPr>
        <p:txBody>
          <a:bodyPr/>
          <a:lstStyle/>
          <a:p>
            <a:r>
              <a:rPr lang="en-US" sz="4400" dirty="0" smtClean="0"/>
              <a:t>What are the proposed solutions?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Tree>
    <p:extLst>
      <p:ext uri="{BB962C8B-B14F-4D97-AF65-F5344CB8AC3E}">
        <p14:creationId xmlns:p14="http://schemas.microsoft.com/office/powerpoint/2010/main" val="1974143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
        <p:nvSpPr>
          <p:cNvPr id="5" name="Title 2"/>
          <p:cNvSpPr>
            <a:spLocks noGrp="1"/>
          </p:cNvSpPr>
          <p:nvPr>
            <p:ph type="title"/>
          </p:nvPr>
        </p:nvSpPr>
        <p:spPr/>
        <p:txBody>
          <a:bodyPr/>
          <a:lstStyle/>
          <a:p>
            <a:r>
              <a:rPr lang="en-US" sz="4400" dirty="0" smtClean="0"/>
              <a:t>What are the proposed solutions?</a:t>
            </a:r>
            <a:endParaRPr lang="en-US" sz="4400" dirty="0"/>
          </a:p>
        </p:txBody>
      </p:sp>
      <p:sp>
        <p:nvSpPr>
          <p:cNvPr id="6" name="Content Placeholder 7"/>
          <p:cNvSpPr>
            <a:spLocks noGrp="1"/>
          </p:cNvSpPr>
          <p:nvPr>
            <p:ph idx="1"/>
          </p:nvPr>
        </p:nvSpPr>
        <p:spPr>
          <a:xfrm>
            <a:off x="385278" y="1172308"/>
            <a:ext cx="11394917" cy="5569432"/>
          </a:xfrm>
        </p:spPr>
        <p:txBody>
          <a:bodyPr>
            <a:normAutofit fontScale="92500" lnSpcReduction="10000"/>
          </a:bodyPr>
          <a:lstStyle/>
          <a:p>
            <a:pPr marL="0" lvl="0" indent="0">
              <a:lnSpc>
                <a:spcPct val="110000"/>
              </a:lnSpc>
              <a:buNone/>
            </a:pPr>
            <a:r>
              <a:rPr lang="en-US" sz="2600" i="1" dirty="0" smtClean="0">
                <a:solidFill>
                  <a:srgbClr val="001B37"/>
                </a:solidFill>
              </a:rPr>
              <a:t>3. Align </a:t>
            </a:r>
            <a:r>
              <a:rPr lang="en-US" sz="2600" i="1" dirty="0">
                <a:solidFill>
                  <a:srgbClr val="001B37"/>
                </a:solidFill>
              </a:rPr>
              <a:t>OPTN Extra Vessel Policies with Final </a:t>
            </a:r>
            <a:r>
              <a:rPr lang="en-US" sz="2600" i="1" dirty="0" smtClean="0">
                <a:solidFill>
                  <a:srgbClr val="001B37"/>
                </a:solidFill>
              </a:rPr>
              <a:t>Rule</a:t>
            </a:r>
          </a:p>
          <a:p>
            <a:pPr lvl="1">
              <a:lnSpc>
                <a:spcPct val="110000"/>
              </a:lnSpc>
              <a:spcBef>
                <a:spcPts val="2000"/>
              </a:spcBef>
            </a:pPr>
            <a:r>
              <a:rPr lang="en-US" sz="2600" dirty="0" smtClean="0">
                <a:solidFill>
                  <a:srgbClr val="001B37"/>
                </a:solidFill>
              </a:rPr>
              <a:t>Add extra vessels exceptions or modifications where needed</a:t>
            </a:r>
          </a:p>
          <a:p>
            <a:pPr lvl="1">
              <a:lnSpc>
                <a:spcPct val="110000"/>
              </a:lnSpc>
              <a:spcBef>
                <a:spcPts val="2000"/>
              </a:spcBef>
            </a:pPr>
            <a:r>
              <a:rPr lang="en-US" sz="2600" dirty="0" smtClean="0">
                <a:solidFill>
                  <a:srgbClr val="001B37"/>
                </a:solidFill>
              </a:rPr>
              <a:t>Remove extra vessels citation where already covered-requirement still applies!</a:t>
            </a:r>
          </a:p>
          <a:p>
            <a:pPr lvl="1">
              <a:lnSpc>
                <a:spcPct val="110000"/>
              </a:lnSpc>
              <a:spcBef>
                <a:spcPts val="2000"/>
              </a:spcBef>
            </a:pPr>
            <a:r>
              <a:rPr lang="en-US" sz="2600" dirty="0" smtClean="0">
                <a:solidFill>
                  <a:srgbClr val="001B37"/>
                </a:solidFill>
              </a:rPr>
              <a:t>Examples of substantive areas:</a:t>
            </a:r>
          </a:p>
          <a:p>
            <a:pPr lvl="2">
              <a:lnSpc>
                <a:spcPct val="110000"/>
              </a:lnSpc>
              <a:spcBef>
                <a:spcPts val="2000"/>
              </a:spcBef>
            </a:pPr>
            <a:r>
              <a:rPr lang="en-US" sz="2600" dirty="0" smtClean="0">
                <a:solidFill>
                  <a:srgbClr val="001B37"/>
                </a:solidFill>
              </a:rPr>
              <a:t>PHS increased </a:t>
            </a:r>
            <a:r>
              <a:rPr lang="en-US" sz="2600" dirty="0">
                <a:solidFill>
                  <a:srgbClr val="001B37"/>
                </a:solidFill>
              </a:rPr>
              <a:t>r</a:t>
            </a:r>
            <a:r>
              <a:rPr lang="en-US" sz="2600" dirty="0" smtClean="0">
                <a:solidFill>
                  <a:srgbClr val="001B37"/>
                </a:solidFill>
              </a:rPr>
              <a:t>isk informed consent required in secondary recipient but can inform after surgery in emergent situations </a:t>
            </a:r>
          </a:p>
          <a:p>
            <a:pPr lvl="2">
              <a:lnSpc>
                <a:spcPct val="110000"/>
              </a:lnSpc>
              <a:spcBef>
                <a:spcPts val="2000"/>
              </a:spcBef>
            </a:pPr>
            <a:r>
              <a:rPr lang="en-US" sz="2600" dirty="0" smtClean="0">
                <a:solidFill>
                  <a:srgbClr val="001B37"/>
                </a:solidFill>
              </a:rPr>
              <a:t>Change verification requirements (secondary recipient or modification) to verify HIV, HBV, and HCV </a:t>
            </a:r>
            <a:r>
              <a:rPr lang="en-US" sz="2600" dirty="0" smtClean="0"/>
              <a:t>instead of </a:t>
            </a:r>
            <a:r>
              <a:rPr lang="en-US" sz="2600" dirty="0" smtClean="0">
                <a:solidFill>
                  <a:srgbClr val="001B37"/>
                </a:solidFill>
              </a:rPr>
              <a:t>“all”</a:t>
            </a:r>
          </a:p>
          <a:p>
            <a:pPr lvl="2">
              <a:lnSpc>
                <a:spcPct val="110000"/>
              </a:lnSpc>
              <a:spcBef>
                <a:spcPts val="2000"/>
              </a:spcBef>
            </a:pPr>
            <a:r>
              <a:rPr lang="en-US" sz="2600" dirty="0" smtClean="0">
                <a:solidFill>
                  <a:srgbClr val="001B37"/>
                </a:solidFill>
              </a:rPr>
              <a:t>Extra vessels can be used in emergencies without HIV screening but must complete testing before storage or other actions</a:t>
            </a:r>
          </a:p>
        </p:txBody>
      </p:sp>
    </p:spTree>
    <p:extLst>
      <p:ext uri="{BB962C8B-B14F-4D97-AF65-F5344CB8AC3E}">
        <p14:creationId xmlns:p14="http://schemas.microsoft.com/office/powerpoint/2010/main" val="3819774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5278" y="300822"/>
            <a:ext cx="11651769" cy="850932"/>
          </a:xfrm>
        </p:spPr>
        <p:txBody>
          <a:bodyPr/>
          <a:lstStyle/>
          <a:p>
            <a:r>
              <a:rPr lang="en-US" sz="4400" dirty="0" smtClean="0"/>
              <a:t>Supporting Evidence:</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
        <p:nvSpPr>
          <p:cNvPr id="2" name="Content Placeholder 1"/>
          <p:cNvSpPr>
            <a:spLocks noGrp="1"/>
          </p:cNvSpPr>
          <p:nvPr>
            <p:ph idx="1"/>
          </p:nvPr>
        </p:nvSpPr>
        <p:spPr>
          <a:xfrm>
            <a:off x="385278" y="1348828"/>
            <a:ext cx="11394917" cy="5027787"/>
          </a:xfrm>
        </p:spPr>
        <p:txBody>
          <a:bodyPr>
            <a:normAutofit fontScale="85000" lnSpcReduction="20000"/>
          </a:bodyPr>
          <a:lstStyle/>
          <a:p>
            <a:pPr marL="0" lvl="0" indent="0">
              <a:buClr>
                <a:srgbClr val="0FA0E4"/>
              </a:buClr>
              <a:buNone/>
              <a:defRPr/>
            </a:pPr>
            <a:r>
              <a:rPr lang="en-US" sz="2400" i="1" dirty="0" smtClean="0"/>
              <a:t>1. Change </a:t>
            </a:r>
            <a:r>
              <a:rPr lang="en-US" sz="2400" i="1" dirty="0"/>
              <a:t>Extra Vessel Sharing Requirements</a:t>
            </a:r>
          </a:p>
          <a:p>
            <a:r>
              <a:rPr lang="en-US" sz="2400" dirty="0" smtClean="0"/>
              <a:t>2016-2017: 157 justifications submitted and reviewed with no policy violations</a:t>
            </a:r>
          </a:p>
          <a:p>
            <a:r>
              <a:rPr lang="en-US" sz="2400" dirty="0" smtClean="0"/>
              <a:t>98% of extra vessels dispositions already reported in TIEDI</a:t>
            </a:r>
          </a:p>
          <a:p>
            <a:pPr marL="0" indent="0">
              <a:buNone/>
            </a:pPr>
            <a:r>
              <a:rPr lang="en-US" altLang="en-US" sz="2400" i="1" dirty="0" smtClean="0">
                <a:latin typeface="Arial" panose="020B0604020202020204" pitchFamily="34" charset="0"/>
                <a:cs typeface="Arial" panose="020B0604020202020204" pitchFamily="34" charset="0"/>
              </a:rPr>
              <a:t>2. Change </a:t>
            </a:r>
            <a:r>
              <a:rPr lang="en-US" altLang="en-US" sz="2400" i="1" dirty="0">
                <a:latin typeface="Arial" panose="020B0604020202020204" pitchFamily="34" charset="0"/>
                <a:cs typeface="Arial" panose="020B0604020202020204" pitchFamily="34" charset="0"/>
              </a:rPr>
              <a:t>Extra Vessel Label Policy Requirements and Align DonorNet and Extra Vessels Label </a:t>
            </a:r>
            <a:endParaRPr lang="en-US" altLang="en-US" sz="2400" i="1"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en-US" altLang="en-US" sz="2400" dirty="0" smtClean="0">
                <a:latin typeface="Arial" panose="020B0604020202020204" pitchFamily="34" charset="0"/>
                <a:cs typeface="Arial" panose="020B0604020202020204" pitchFamily="34" charset="0"/>
              </a:rPr>
              <a:t>HIV, HBV, and HCV impact extra vessels storage </a:t>
            </a:r>
          </a:p>
          <a:p>
            <a:pPr>
              <a:buFont typeface="Wingdings" panose="05000000000000000000" pitchFamily="2" charset="2"/>
              <a:buChar char="§"/>
            </a:pPr>
            <a:r>
              <a:rPr lang="en-US" altLang="en-US" sz="2400" dirty="0" smtClean="0">
                <a:latin typeface="Arial" panose="020B0604020202020204" pitchFamily="34" charset="0"/>
                <a:cs typeface="Arial" panose="020B0604020202020204" pitchFamily="34" charset="0"/>
              </a:rPr>
              <a:t>11% of EBV and 7-15% of Other results pending at labeling</a:t>
            </a:r>
          </a:p>
          <a:p>
            <a:pPr>
              <a:buFont typeface="Wingdings" panose="05000000000000000000" pitchFamily="2" charset="2"/>
              <a:buChar char="§"/>
            </a:pPr>
            <a:r>
              <a:rPr lang="en-US" altLang="en-US" sz="2400" dirty="0" smtClean="0">
                <a:latin typeface="Arial" panose="020B0604020202020204" pitchFamily="34" charset="0"/>
                <a:cs typeface="Arial" panose="020B0604020202020204" pitchFamily="34" charset="0"/>
              </a:rPr>
              <a:t>Unknown only used in 10 cases-can be removed. N/A on label confusing</a:t>
            </a:r>
          </a:p>
          <a:p>
            <a:pPr>
              <a:buFont typeface="Wingdings" panose="05000000000000000000" pitchFamily="2" charset="2"/>
              <a:buChar char="§"/>
            </a:pPr>
            <a:r>
              <a:rPr lang="en-US" altLang="en-US" sz="2400" dirty="0" smtClean="0">
                <a:latin typeface="Arial" panose="020B0604020202020204" pitchFamily="34" charset="0"/>
                <a:cs typeface="Arial" panose="020B0604020202020204" pitchFamily="34" charset="0"/>
              </a:rPr>
              <a:t>Allows flexibility for future changes and barcode scanning for most UTD results</a:t>
            </a:r>
          </a:p>
          <a:p>
            <a:pPr marL="0" indent="0">
              <a:buNone/>
            </a:pPr>
            <a:r>
              <a:rPr lang="en-US" altLang="en-US" sz="2400" dirty="0" smtClean="0">
                <a:latin typeface="Arial" panose="020B0604020202020204" pitchFamily="34" charset="0"/>
                <a:cs typeface="Arial" panose="020B0604020202020204" pitchFamily="34" charset="0"/>
              </a:rPr>
              <a:t>3. </a:t>
            </a:r>
            <a:r>
              <a:rPr lang="en-US" altLang="en-US" sz="2400" i="1" dirty="0" smtClean="0">
                <a:latin typeface="Arial" panose="020B0604020202020204" pitchFamily="34" charset="0"/>
                <a:cs typeface="Arial" panose="020B0604020202020204" pitchFamily="34" charset="0"/>
              </a:rPr>
              <a:t>Align </a:t>
            </a:r>
            <a:r>
              <a:rPr lang="en-US" altLang="en-US" sz="2400" i="1" dirty="0">
                <a:latin typeface="Arial" panose="020B0604020202020204" pitchFamily="34" charset="0"/>
                <a:cs typeface="Arial" panose="020B0604020202020204" pitchFamily="34" charset="0"/>
              </a:rPr>
              <a:t>OPTN Extra Vessel Policies with Final </a:t>
            </a:r>
            <a:r>
              <a:rPr lang="en-US" altLang="en-US" sz="2400" i="1" dirty="0" smtClean="0">
                <a:latin typeface="Arial" panose="020B0604020202020204" pitchFamily="34" charset="0"/>
                <a:cs typeface="Arial" panose="020B0604020202020204" pitchFamily="34" charset="0"/>
              </a:rPr>
              <a:t>Rule</a:t>
            </a:r>
          </a:p>
          <a:p>
            <a:pPr>
              <a:buFont typeface="Wingdings" panose="05000000000000000000" pitchFamily="2" charset="2"/>
              <a:buChar char="§"/>
            </a:pPr>
            <a:r>
              <a:rPr lang="en-US" altLang="en-US" sz="2400" dirty="0" smtClean="0">
                <a:latin typeface="Arial" panose="020B0604020202020204" pitchFamily="34" charset="0"/>
                <a:cs typeface="Arial" panose="020B0604020202020204" pitchFamily="34" charset="0"/>
              </a:rPr>
              <a:t>Staff found that half of </a:t>
            </a:r>
            <a:r>
              <a:rPr lang="en-US" altLang="en-US" sz="2400" dirty="0">
                <a:latin typeface="Arial" panose="020B0604020202020204" pitchFamily="34" charset="0"/>
                <a:cs typeface="Arial" panose="020B0604020202020204" pitchFamily="34" charset="0"/>
              </a:rPr>
              <a:t>policies </a:t>
            </a:r>
            <a:r>
              <a:rPr lang="en-US" altLang="en-US" sz="2400" dirty="0" smtClean="0">
                <a:latin typeface="Arial" panose="020B0604020202020204" pitchFamily="34" charset="0"/>
                <a:cs typeface="Arial" panose="020B0604020202020204" pitchFamily="34" charset="0"/>
              </a:rPr>
              <a:t>analyzed need some change </a:t>
            </a:r>
          </a:p>
          <a:p>
            <a:pPr marL="0" indent="0">
              <a:buNone/>
            </a:pPr>
            <a:endParaRPr lang="en-US" altLang="en-US" sz="2400" i="1" dirty="0">
              <a:latin typeface="Arial" panose="020B0604020202020204" pitchFamily="34" charset="0"/>
              <a:cs typeface="Arial" panose="020B0604020202020204" pitchFamily="34" charset="0"/>
            </a:endParaRPr>
          </a:p>
          <a:p>
            <a:pPr>
              <a:buFont typeface="Wingdings" panose="05000000000000000000" pitchFamily="2" charset="2"/>
              <a:buChar char="§"/>
            </a:pPr>
            <a:endParaRPr lang="en-US" altLang="en-US" sz="2400" i="1"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US" altLang="en-US" sz="2400" i="1" dirty="0">
              <a:latin typeface="Arial" panose="020B0604020202020204" pitchFamily="34" charset="0"/>
              <a:cs typeface="Arial" panose="020B0604020202020204" pitchFamily="34" charset="0"/>
            </a:endParaRPr>
          </a:p>
          <a:p>
            <a:endParaRPr lang="en-US" sz="2400" dirty="0" smtClean="0"/>
          </a:p>
          <a:p>
            <a:endParaRPr lang="en-US" sz="2400" dirty="0"/>
          </a:p>
        </p:txBody>
      </p:sp>
    </p:spTree>
    <p:extLst>
      <p:ext uri="{BB962C8B-B14F-4D97-AF65-F5344CB8AC3E}">
        <p14:creationId xmlns:p14="http://schemas.microsoft.com/office/powerpoint/2010/main" val="965774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348828"/>
            <a:ext cx="11394917" cy="4819960"/>
          </a:xfrm>
        </p:spPr>
        <p:txBody>
          <a:bodyPr>
            <a:normAutofit/>
          </a:bodyPr>
          <a:lstStyle/>
          <a:p>
            <a:r>
              <a:rPr lang="en-US" sz="2400" b="1" dirty="0"/>
              <a:t>Transplant Hospitals</a:t>
            </a:r>
          </a:p>
          <a:p>
            <a:r>
              <a:rPr lang="en-US" sz="2400" dirty="0" smtClean="0"/>
              <a:t>Will have overall reduced burden</a:t>
            </a:r>
          </a:p>
          <a:p>
            <a:r>
              <a:rPr lang="en-US" sz="2400" dirty="0" smtClean="0"/>
              <a:t>Receivers of extra vessels no longer submit justification </a:t>
            </a:r>
          </a:p>
          <a:p>
            <a:r>
              <a:rPr lang="en-US" sz="2400" dirty="0" smtClean="0"/>
              <a:t>Senders of extra vessels must report  in TIEDI within seven days</a:t>
            </a:r>
          </a:p>
          <a:p>
            <a:r>
              <a:rPr lang="en-US" sz="2400" dirty="0" smtClean="0"/>
              <a:t>Educate staff  that organ policies apply to extra vessels</a:t>
            </a:r>
          </a:p>
          <a:p>
            <a:r>
              <a:rPr lang="en-US" sz="2400" dirty="0" smtClean="0"/>
              <a:t>Train extra vessels users how to read new extra vessels label and scan for additional results</a:t>
            </a:r>
          </a:p>
          <a:p>
            <a:pPr marL="0" indent="0">
              <a:buNone/>
            </a:pPr>
            <a:endParaRPr lang="en-US" sz="2400" dirty="0" smtClean="0"/>
          </a:p>
          <a:p>
            <a:endParaRPr lang="en-US" sz="2400" dirty="0"/>
          </a:p>
        </p:txBody>
      </p:sp>
      <p:sp>
        <p:nvSpPr>
          <p:cNvPr id="3" name="Title 2"/>
          <p:cNvSpPr>
            <a:spLocks noGrp="1"/>
          </p:cNvSpPr>
          <p:nvPr>
            <p:ph type="title"/>
          </p:nvPr>
        </p:nvSpPr>
        <p:spPr>
          <a:xfrm>
            <a:off x="385279" y="221626"/>
            <a:ext cx="11651769" cy="850932"/>
          </a:xfrm>
        </p:spPr>
        <p:txBody>
          <a:bodyPr/>
          <a:lstStyle/>
          <a:p>
            <a:r>
              <a:rPr lang="en-US" sz="4400" dirty="0" smtClean="0"/>
              <a:t>How will </a:t>
            </a:r>
            <a:r>
              <a:rPr lang="en-US" sz="4400" dirty="0"/>
              <a:t>m</a:t>
            </a:r>
            <a:r>
              <a:rPr lang="en-US" sz="4400" dirty="0" smtClean="0"/>
              <a:t>embers </a:t>
            </a:r>
            <a:r>
              <a:rPr lang="en-US" sz="4400" dirty="0"/>
              <a:t>i</a:t>
            </a:r>
            <a:r>
              <a:rPr lang="en-US" sz="4400" dirty="0" smtClean="0"/>
              <a:t>mplement </a:t>
            </a:r>
            <a:r>
              <a:rPr lang="en-US" sz="4400" dirty="0"/>
              <a:t>t</a:t>
            </a:r>
            <a:r>
              <a:rPr lang="en-US" sz="4400" dirty="0" smtClean="0"/>
              <a:t>his </a:t>
            </a:r>
            <a:r>
              <a:rPr lang="en-US" sz="4400" dirty="0"/>
              <a:t>p</a:t>
            </a:r>
            <a:r>
              <a:rPr lang="en-US" sz="4400" dirty="0" smtClean="0"/>
              <a:t>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8</a:t>
            </a:fld>
            <a:endParaRPr lang="en-US" dirty="0"/>
          </a:p>
        </p:txBody>
      </p:sp>
    </p:spTree>
    <p:extLst>
      <p:ext uri="{BB962C8B-B14F-4D97-AF65-F5344CB8AC3E}">
        <p14:creationId xmlns:p14="http://schemas.microsoft.com/office/powerpoint/2010/main" val="3398556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348828"/>
            <a:ext cx="11394917" cy="4819960"/>
          </a:xfrm>
        </p:spPr>
        <p:txBody>
          <a:bodyPr>
            <a:normAutofit/>
          </a:bodyPr>
          <a:lstStyle/>
          <a:p>
            <a:r>
              <a:rPr lang="en-US" sz="2400" b="1" dirty="0" smtClean="0"/>
              <a:t>OPOs</a:t>
            </a:r>
            <a:endParaRPr lang="en-US" sz="2400" b="1" dirty="0"/>
          </a:p>
          <a:p>
            <a:r>
              <a:rPr lang="en-US" sz="2400" dirty="0" smtClean="0"/>
              <a:t>Train staff on how to complete and place TransNet labels on revised extra vessels labels </a:t>
            </a:r>
          </a:p>
          <a:p>
            <a:pPr lvl="0">
              <a:buClr>
                <a:srgbClr val="0FA0E4"/>
              </a:buClr>
            </a:pPr>
            <a:r>
              <a:rPr lang="en-US" sz="2400" dirty="0" smtClean="0"/>
              <a:t>Purchase </a:t>
            </a:r>
            <a:r>
              <a:rPr lang="en-US" sz="2400" dirty="0"/>
              <a:t>and use the revised extra vessels </a:t>
            </a:r>
            <a:r>
              <a:rPr lang="en-US" sz="2400" dirty="0" smtClean="0"/>
              <a:t>labels</a:t>
            </a:r>
          </a:p>
          <a:p>
            <a:pPr lvl="0">
              <a:buClr>
                <a:srgbClr val="0FA0E4"/>
              </a:buClr>
            </a:pPr>
            <a:r>
              <a:rPr lang="en-US" sz="2400" dirty="0" smtClean="0"/>
              <a:t>Educate </a:t>
            </a:r>
            <a:r>
              <a:rPr lang="en-US" sz="2400" dirty="0"/>
              <a:t>staff organ policies apply to extra vessels</a:t>
            </a:r>
          </a:p>
          <a:p>
            <a:endParaRPr lang="en-US" sz="2400" dirty="0" smtClean="0"/>
          </a:p>
          <a:p>
            <a:endParaRPr lang="en-US" sz="2400" dirty="0"/>
          </a:p>
        </p:txBody>
      </p:sp>
      <p:sp>
        <p:nvSpPr>
          <p:cNvPr id="3" name="Title 2"/>
          <p:cNvSpPr>
            <a:spLocks noGrp="1"/>
          </p:cNvSpPr>
          <p:nvPr>
            <p:ph type="title"/>
          </p:nvPr>
        </p:nvSpPr>
        <p:spPr>
          <a:xfrm>
            <a:off x="385279" y="221626"/>
            <a:ext cx="11651769" cy="850932"/>
          </a:xfrm>
        </p:spPr>
        <p:txBody>
          <a:bodyPr/>
          <a:lstStyle/>
          <a:p>
            <a:r>
              <a:rPr lang="en-US" sz="4400" dirty="0" smtClean="0"/>
              <a:t>How will </a:t>
            </a:r>
            <a:r>
              <a:rPr lang="en-US" sz="4400" dirty="0"/>
              <a:t>m</a:t>
            </a:r>
            <a:r>
              <a:rPr lang="en-US" sz="4400" dirty="0" smtClean="0"/>
              <a:t>embers </a:t>
            </a:r>
            <a:r>
              <a:rPr lang="en-US" sz="4400" dirty="0"/>
              <a:t>i</a:t>
            </a:r>
            <a:r>
              <a:rPr lang="en-US" sz="4400" dirty="0" smtClean="0"/>
              <a:t>mplement </a:t>
            </a:r>
            <a:r>
              <a:rPr lang="en-US" sz="4400" dirty="0"/>
              <a:t>t</a:t>
            </a:r>
            <a:r>
              <a:rPr lang="en-US" sz="4400" dirty="0" smtClean="0"/>
              <a:t>his </a:t>
            </a:r>
            <a:r>
              <a:rPr lang="en-US" sz="4400" dirty="0"/>
              <a:t>p</a:t>
            </a:r>
            <a:r>
              <a:rPr lang="en-US" sz="4400" dirty="0" smtClean="0"/>
              <a:t>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9</a:t>
            </a:fld>
            <a:endParaRPr lang="en-US" dirty="0"/>
          </a:p>
        </p:txBody>
      </p:sp>
    </p:spTree>
    <p:extLst>
      <p:ext uri="{BB962C8B-B14F-4D97-AF65-F5344CB8AC3E}">
        <p14:creationId xmlns:p14="http://schemas.microsoft.com/office/powerpoint/2010/main" val="22472148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B4DD36-3E77-48C1-BD50-FF15F831F4D8}">
  <ds:schemaRef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purl.org/dc/dcmitype/"/>
    <ds:schemaRef ds:uri="http://purl.org/dc/elements/1.1/"/>
    <ds:schemaRef ds:uri="http://schemas.openxmlformats.org/package/2006/metadata/core-properties"/>
    <ds:schemaRef ds:uri="eb91da90-ef78-48fa-8294-c2e3b9c4157a"/>
    <ds:schemaRef ds:uri="http://purl.org/dc/terms/"/>
  </ds:schemaRefs>
</ds:datastoreItem>
</file>

<file path=customXml/itemProps2.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3.xml><?xml version="1.0" encoding="utf-8"?>
<ds:datastoreItem xmlns:ds="http://schemas.openxmlformats.org/officeDocument/2006/customXml" ds:itemID="{B9CD14F2-7CAE-4D33-9F2F-26BF894ADA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2597</TotalTime>
  <Words>2824</Words>
  <Application>Microsoft Office PowerPoint</Application>
  <PresentationFormat>Custom</PresentationFormat>
  <Paragraphs>258</Paragraphs>
  <Slides>17</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Myriad Pro</vt:lpstr>
      <vt:lpstr>Wingdings</vt:lpstr>
      <vt:lpstr>Expo</vt:lpstr>
      <vt:lpstr>Operations and Safety Committee Update</vt:lpstr>
      <vt:lpstr>Subtyping</vt:lpstr>
      <vt:lpstr>Extra Vessels: Reducing Reporting Burdens and Clarifying Policies</vt:lpstr>
      <vt:lpstr>What problem will the proposal solve? </vt:lpstr>
      <vt:lpstr>What are the proposed solutions?</vt:lpstr>
      <vt:lpstr>What are the proposed solutions?</vt:lpstr>
      <vt:lpstr>Supporting Evidence:</vt:lpstr>
      <vt:lpstr>How will members implement this proposal?</vt:lpstr>
      <vt:lpstr>How will members implement this proposal?</vt:lpstr>
      <vt:lpstr>Specific Feedback </vt:lpstr>
      <vt:lpstr>How will the OPTN implement this proposal?</vt:lpstr>
      <vt:lpstr>Questions?</vt:lpstr>
      <vt:lpstr>Extra Slides</vt:lpstr>
      <vt:lpstr>Proposed DRAFT Extra Vessels Polyplastic and TransNet Labels</vt:lpstr>
      <vt:lpstr>Comparison of Current and Proposed Test Result Options in DonorNet and Extra Vessels Label</vt:lpstr>
      <vt:lpstr>Final Rule: Title 42: Public Health Part 121-Organ Procurement and Transplantation Network </vt:lpstr>
      <vt:lpstr>Final Rule: Title 42: Public Health Part 121-Organ Procurement and Transplantation Network </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 Vessels: Reducing Reporting Burdens and Clarifying Policies</dc:title>
  <dc:creator>Kevin Smolen</dc:creator>
  <cp:lastModifiedBy>Jill L. Finnie</cp:lastModifiedBy>
  <cp:revision>185</cp:revision>
  <dcterms:created xsi:type="dcterms:W3CDTF">2010-09-17T15:26:33Z</dcterms:created>
  <dcterms:modified xsi:type="dcterms:W3CDTF">2018-03-06T16:41:43Z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4b5e162d-cc3d-4aa8-86d4-27de9de93b0a</vt:lpwstr>
  </property>
  <property fmtid="{D5CDD505-2E9C-101B-9397-08002B2CF9AE}" pid="4" name="Committee">
    <vt:lpwstr>12;#Operations and Safety|1ad761e2-44b3-49be-a1a9-35bfa5efec01</vt:lpwstr>
  </property>
</Properties>
</file>