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4102" r:id="rId4"/>
  </p:sldMasterIdLst>
  <p:notesMasterIdLst>
    <p:notesMasterId r:id="rId31"/>
  </p:notesMasterIdLst>
  <p:handoutMasterIdLst>
    <p:handoutMasterId r:id="rId32"/>
  </p:handoutMasterIdLst>
  <p:sldIdLst>
    <p:sldId id="261" r:id="rId5"/>
    <p:sldId id="262" r:id="rId6"/>
    <p:sldId id="272" r:id="rId7"/>
    <p:sldId id="301" r:id="rId8"/>
    <p:sldId id="267" r:id="rId9"/>
    <p:sldId id="268" r:id="rId10"/>
    <p:sldId id="302" r:id="rId11"/>
    <p:sldId id="295" r:id="rId12"/>
    <p:sldId id="275" r:id="rId13"/>
    <p:sldId id="276" r:id="rId14"/>
    <p:sldId id="279" r:id="rId15"/>
    <p:sldId id="280" r:id="rId16"/>
    <p:sldId id="269" r:id="rId17"/>
    <p:sldId id="271" r:id="rId18"/>
    <p:sldId id="287" r:id="rId19"/>
    <p:sldId id="270" r:id="rId20"/>
    <p:sldId id="293" r:id="rId21"/>
    <p:sldId id="294" r:id="rId22"/>
    <p:sldId id="298" r:id="rId23"/>
    <p:sldId id="296" r:id="rId24"/>
    <p:sldId id="299" r:id="rId25"/>
    <p:sldId id="297" r:id="rId26"/>
    <p:sldId id="304" r:id="rId27"/>
    <p:sldId id="277" r:id="rId28"/>
    <p:sldId id="278" r:id="rId29"/>
    <p:sldId id="274" r:id="rId30"/>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3" clrIdx="0">
    <p:extLst>
      <p:ext uri="{19B8F6BF-5375-455C-9EA6-DF929625EA0E}">
        <p15:presenceInfo xmlns:p15="http://schemas.microsoft.com/office/powerpoint/2012/main" userId="S-1-5-21-3838001524-2532167733-2738084025-1549" providerId="AD"/>
      </p:ext>
    </p:extLst>
  </p:cmAuthor>
  <p:cmAuthor id="2" name="Michelle C. Wilson" initials="MCW" lastIdx="1" clrIdx="1">
    <p:extLst>
      <p:ext uri="{19B8F6BF-5375-455C-9EA6-DF929625EA0E}">
        <p15:presenceInfo xmlns:p15="http://schemas.microsoft.com/office/powerpoint/2012/main" userId="S-1-5-21-3838001524-2532167733-2738084025-154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3897" autoAdjust="0"/>
    <p:restoredTop sz="55735" autoAdjust="0"/>
  </p:normalViewPr>
  <p:slideViewPr>
    <p:cSldViewPr snapToGrid="0" snapToObjects="1">
      <p:cViewPr varScale="1">
        <p:scale>
          <a:sx n="55" d="100"/>
          <a:sy n="55" d="100"/>
        </p:scale>
        <p:origin x="1356" y="66"/>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46" d="100"/>
          <a:sy n="46" d="100"/>
        </p:scale>
        <p:origin x="2556"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2/13/2018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2/13/2018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3101175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Given these complications, we looked at approved heart-policy to figure out how to clarify our intent and provide very precise language for OPOs to follow. As best as possible, we wanted to be consistent with the principles we followed when we made those changes to heart-lung policy, which means, in short, that if the OPO follows the heart match, the heart will always pull the lungs. But, if an OPO follows the lung match, the lungs will pull the heart unless there is an urgent heart candidate within a certain geographical distance that needs the heart.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For these changes, we really focused on the lung side of heart-lung allocation, to figure out how urgent a heart candidate must be to pull the heart before a heart-lung candidate, and how far away from the donor that heart candidate can be. </a:t>
            </a:r>
            <a:r>
              <a:rPr lang="en-US" sz="1200" kern="1200" dirty="0" smtClean="0">
                <a:solidFill>
                  <a:schemeClr val="tx1"/>
                </a:solidFill>
                <a:effectLst/>
                <a:latin typeface="+mn-lt"/>
                <a:ea typeface="+mn-ea"/>
                <a:cs typeface="+mn-cs"/>
              </a:rPr>
              <a:t>We reviewed data comparing the death rates of HL candidates to heart alone and lung alone by heart status and LAS.  We also reviewed previous TSAM results examining the death rates of heart candidates in the approved no yet implemented HR policy.</a:t>
            </a:r>
            <a:r>
              <a:rPr lang="en-US" sz="1200" kern="1200" baseline="0" dirty="0" smtClean="0">
                <a:solidFill>
                  <a:schemeClr val="tx1"/>
                </a:solidFill>
                <a:effectLst/>
                <a:latin typeface="+mn-lt"/>
                <a:ea typeface="+mn-ea"/>
                <a:cs typeface="+mn-cs"/>
              </a:rPr>
              <a:t> Here, we can see that a</a:t>
            </a:r>
            <a:r>
              <a:rPr lang="en-US" sz="1200" kern="1200" dirty="0" smtClean="0">
                <a:solidFill>
                  <a:schemeClr val="tx1"/>
                </a:solidFill>
                <a:effectLst/>
                <a:latin typeface="+mn-lt"/>
                <a:ea typeface="+mn-ea"/>
                <a:cs typeface="+mn-cs"/>
              </a:rPr>
              <a:t>s a heart-lung candidate’s LAS increases, so does the death rate.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After reviewing these data, we propose granting priority to heart or heart-lung candidates in heart classifications 1-4 for heart-lung offers prior to allocating heart-lungs to lung or heart-lung candidates in lung classifications 1-12 for offers from adult donors. We also include a similar construct for allocation of heart-lungs from pediatric</a:t>
            </a:r>
            <a:r>
              <a:rPr lang="en-US" sz="1200" kern="1200" baseline="0" dirty="0" smtClean="0">
                <a:solidFill>
                  <a:schemeClr val="tx1"/>
                </a:solidFill>
                <a:effectLst/>
                <a:latin typeface="+mn-lt"/>
                <a:ea typeface="+mn-ea"/>
                <a:cs typeface="+mn-cs"/>
              </a:rPr>
              <a:t> donors in the proposal. </a:t>
            </a: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10</a:t>
            </a:fld>
            <a:endParaRPr lang="en-US"/>
          </a:p>
        </p:txBody>
      </p:sp>
    </p:spTree>
    <p:extLst>
      <p:ext uri="{BB962C8B-B14F-4D97-AF65-F5344CB8AC3E}">
        <p14:creationId xmlns:p14="http://schemas.microsoft.com/office/powerpoint/2010/main" val="3366156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final </a:t>
            </a:r>
            <a:r>
              <a:rPr lang="en-US" strike="noStrike" baseline="0" dirty="0" smtClean="0"/>
              <a:t>problem</a:t>
            </a:r>
            <a:r>
              <a:rPr lang="en-US" baseline="0" dirty="0" smtClean="0"/>
              <a:t> is that current sensitization policy for lung candidates allows all transplant programs and the OPO in the DSA agree to allow the OPO to offer lungs out of sequence to a candidate they’ve agreed is highly sensitized. The removal of DSA-first sharing means that if this policy were to stay as written, not everyone with the potential to be “skipped” would have the opportunity to agree to it.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11</a:t>
            </a:fld>
            <a:endParaRPr lang="en-US"/>
          </a:p>
        </p:txBody>
      </p:sp>
    </p:spTree>
    <p:extLst>
      <p:ext uri="{BB962C8B-B14F-4D97-AF65-F5344CB8AC3E}">
        <p14:creationId xmlns:p14="http://schemas.microsoft.com/office/powerpoint/2010/main" val="2802449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Committee considered multiple options, including allowing all</a:t>
            </a:r>
            <a:r>
              <a:rPr lang="en-US" baseline="0" dirty="0" smtClean="0"/>
              <a:t> parties within any area in which the candidate could be in zone A to agree, allow for sensitized candidates to apply to the LRB for an exception, or just striking the policy altogether. Ultimately, the Committee decided to propose striking it altogether, because it is rarely, if ever used. However, we want to hear from you about what you think is the best option.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12</a:t>
            </a:fld>
            <a:endParaRPr lang="en-US"/>
          </a:p>
        </p:txBody>
      </p:sp>
    </p:spTree>
    <p:extLst>
      <p:ext uri="{BB962C8B-B14F-4D97-AF65-F5344CB8AC3E}">
        <p14:creationId xmlns:p14="http://schemas.microsoft.com/office/powerpoint/2010/main" val="4009432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Transplant programs may see an increase</a:t>
            </a:r>
            <a:r>
              <a:rPr lang="en-US" baseline="0" dirty="0" smtClean="0"/>
              <a:t> in costs associated with broader sharing. We also want to remind transplant programs to continue to register heart-lung candidates on all 3 waitlists (heart, heart-lung, and lung).</a:t>
            </a:r>
          </a:p>
          <a:p>
            <a:endParaRPr lang="en-US" baseline="0" dirty="0" smtClean="0"/>
          </a:p>
          <a:p>
            <a:r>
              <a:rPr lang="en-US" baseline="0" dirty="0" smtClean="0"/>
              <a:t>OPOs may also see an increase in costs associated with broader sharing. Heart-lung allocation should be clearer for OPOs, but again we want to remind OPOs to generate a batch in which the heart and lung matches are generated simultaneously any time the OPO is trying to allocate heart-lung blocs.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13</a:t>
            </a:fld>
            <a:endParaRPr lang="en-US"/>
          </a:p>
        </p:txBody>
      </p:sp>
    </p:spTree>
    <p:extLst>
      <p:ext uri="{BB962C8B-B14F-4D97-AF65-F5344CB8AC3E}">
        <p14:creationId xmlns:p14="http://schemas.microsoft.com/office/powerpoint/2010/main" val="3626766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will consider all feedback during from public comment to determine what recommendation to bring to the Board in June. If we determine that the 250 NM interim policy is preferable, we would recommend that the Board make it a permanent policy. If, however, we determine we need more time to develop the best solution, we may instead recommend that the Board permit us to explore other solutions. We will also make recommendations to the Board about whether to adopt the proposed changes to heart-lung policy and sensitization policy.</a:t>
            </a:r>
          </a:p>
          <a:p>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14</a:t>
            </a:fld>
            <a:endParaRPr lang="en-US"/>
          </a:p>
        </p:txBody>
      </p:sp>
    </p:spTree>
    <p:extLst>
      <p:ext uri="{BB962C8B-B14F-4D97-AF65-F5344CB8AC3E}">
        <p14:creationId xmlns:p14="http://schemas.microsoft.com/office/powerpoint/2010/main" val="7568962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15</a:t>
            </a:fld>
            <a:endParaRPr lang="en-US"/>
          </a:p>
        </p:txBody>
      </p:sp>
    </p:spTree>
    <p:extLst>
      <p:ext uri="{BB962C8B-B14F-4D97-AF65-F5344CB8AC3E}">
        <p14:creationId xmlns:p14="http://schemas.microsoft.com/office/powerpoint/2010/main" val="3032482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16</a:t>
            </a:fld>
            <a:endParaRPr lang="en-US"/>
          </a:p>
        </p:txBody>
      </p:sp>
    </p:spTree>
    <p:extLst>
      <p:ext uri="{BB962C8B-B14F-4D97-AF65-F5344CB8AC3E}">
        <p14:creationId xmlns:p14="http://schemas.microsoft.com/office/powerpoint/2010/main" val="1506647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250 NM simulation showed lower transplant rates in diagnosis group A candidates, similar rates in diagnosis group B and C candidates, and increased rates in diagnosis D candidates compared with the DSA simulation. Waitlist mortality rates,</a:t>
            </a:r>
            <a:r>
              <a:rPr lang="en-US" sz="1200" kern="1200" baseline="0" dirty="0" smtClean="0">
                <a:solidFill>
                  <a:schemeClr val="tx1"/>
                </a:solidFill>
                <a:effectLst/>
                <a:latin typeface="+mn-lt"/>
                <a:ea typeface="+mn-ea"/>
                <a:cs typeface="+mn-cs"/>
              </a:rPr>
              <a:t> shown here,</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posttransplant</a:t>
            </a:r>
            <a:r>
              <a:rPr lang="en-US" sz="1200" kern="1200" dirty="0" smtClean="0">
                <a:solidFill>
                  <a:schemeClr val="tx1"/>
                </a:solidFill>
                <a:effectLst/>
                <a:latin typeface="+mn-lt"/>
                <a:ea typeface="+mn-ea"/>
                <a:cs typeface="+mn-cs"/>
              </a:rPr>
              <a:t> mortality rates were similar.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500 NM simulation showed even lower transplant rates for group A candidates and even higher rates for group D candidates, as larger numbers of high-LAS candidates received priority. </a:t>
            </a:r>
            <a:r>
              <a:rPr lang="en-US" sz="1200" kern="1200" dirty="0" err="1" smtClean="0">
                <a:solidFill>
                  <a:schemeClr val="tx1"/>
                </a:solidFill>
                <a:effectLst/>
                <a:latin typeface="+mn-lt"/>
                <a:ea typeface="+mn-ea"/>
                <a:cs typeface="+mn-cs"/>
              </a:rPr>
              <a:t>Posttransplant</a:t>
            </a:r>
            <a:r>
              <a:rPr lang="en-US" sz="1200" kern="1200" dirty="0" smtClean="0">
                <a:solidFill>
                  <a:schemeClr val="tx1"/>
                </a:solidFill>
                <a:effectLst/>
                <a:latin typeface="+mn-lt"/>
                <a:ea typeface="+mn-ea"/>
                <a:cs typeface="+mn-cs"/>
              </a:rPr>
              <a:t> mortality rates were similar.</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Changes in transplant and waitlist mortality rates can be explained in part by differences in LAS by diagnosis group. Diagnosis group A had the lowest and group D the highest median LAS (last reported LAS per candidate). When allocating to a wider geographic area primarily by LAS, the organs will be offered to the most severely ill patients, who fall largely into diagnosis group D.</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18</a:t>
            </a:fld>
            <a:endParaRPr lang="en-US"/>
          </a:p>
        </p:txBody>
      </p:sp>
    </p:spTree>
    <p:extLst>
      <p:ext uri="{BB962C8B-B14F-4D97-AF65-F5344CB8AC3E}">
        <p14:creationId xmlns:p14="http://schemas.microsoft.com/office/powerpoint/2010/main" val="3448284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Compared with the DSA simulation, the 250 NM simulation showed lower transplant rates at centers performing 36-75 transplants in 2 years, higher rates at centers performing more than 100 transplants, and similar rates otherwise. </a:t>
            </a:r>
            <a:r>
              <a:rPr lang="en-US" sz="1200" b="1" kern="1200" dirty="0" smtClean="0">
                <a:solidFill>
                  <a:schemeClr val="tx1"/>
                </a:solidFill>
                <a:effectLst/>
                <a:latin typeface="+mn-lt"/>
                <a:ea typeface="+mn-ea"/>
                <a:cs typeface="+mn-cs"/>
              </a:rPr>
              <a:t>Waitlist mortality rates were similar within volume groups</a:t>
            </a:r>
            <a:r>
              <a:rPr lang="en-US" sz="1200" kern="1200" dirty="0" smtClean="0">
                <a:solidFill>
                  <a:schemeClr val="tx1"/>
                </a:solidFill>
                <a:effectLst/>
                <a:latin typeface="+mn-lt"/>
                <a:ea typeface="+mn-ea"/>
                <a:cs typeface="+mn-cs"/>
              </a:rPr>
              <a:t>, as were </a:t>
            </a:r>
            <a:r>
              <a:rPr lang="en-US" sz="1200" kern="1200" dirty="0" err="1" smtClean="0">
                <a:solidFill>
                  <a:schemeClr val="tx1"/>
                </a:solidFill>
                <a:effectLst/>
                <a:latin typeface="+mn-lt"/>
                <a:ea typeface="+mn-ea"/>
                <a:cs typeface="+mn-cs"/>
              </a:rPr>
              <a:t>posttransplant</a:t>
            </a:r>
            <a:r>
              <a:rPr lang="en-US" sz="1200" kern="1200" dirty="0" smtClean="0">
                <a:solidFill>
                  <a:schemeClr val="tx1"/>
                </a:solidFill>
                <a:effectLst/>
                <a:latin typeface="+mn-lt"/>
                <a:ea typeface="+mn-ea"/>
                <a:cs typeface="+mn-cs"/>
              </a:rPr>
              <a:t> mortality rates (Figure 29).</a:t>
            </a:r>
          </a:p>
          <a:p>
            <a:r>
              <a:rPr lang="en-US" sz="1200" kern="1200" dirty="0" smtClean="0">
                <a:solidFill>
                  <a:schemeClr val="tx1"/>
                </a:solidFill>
                <a:effectLst/>
                <a:latin typeface="+mn-lt"/>
                <a:ea typeface="+mn-ea"/>
                <a:cs typeface="+mn-cs"/>
              </a:rPr>
              <a:t>In the 500 NM simulation, transplant rates were even lower at centers performing 36-75 transplants, even higher at centers performing more than 100 transplants, and similar otherwise. </a:t>
            </a:r>
            <a:r>
              <a:rPr lang="en-US" sz="1200" b="1" kern="1200" dirty="0" smtClean="0">
                <a:solidFill>
                  <a:schemeClr val="tx1"/>
                </a:solidFill>
                <a:effectLst/>
                <a:latin typeface="+mn-lt"/>
                <a:ea typeface="+mn-ea"/>
                <a:cs typeface="+mn-cs"/>
              </a:rPr>
              <a:t>Point estimates for waitlist mortality rates declined for all groups, and the ranges of simulation failed to overlap (suggesting real difference) among centers performing 36-75 and &gt; 100 transplants. </a:t>
            </a:r>
            <a:r>
              <a:rPr lang="en-US" sz="1200" b="0" kern="1200" dirty="0" smtClean="0">
                <a:solidFill>
                  <a:schemeClr val="tx1"/>
                </a:solidFill>
                <a:effectLst/>
                <a:latin typeface="+mn-lt"/>
                <a:ea typeface="+mn-ea"/>
                <a:cs typeface="+mn-cs"/>
              </a:rPr>
              <a:t>Average number of waitlist deaths also declined in those groups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Posttransplant</a:t>
            </a:r>
            <a:r>
              <a:rPr lang="en-US" sz="1200" kern="1200" dirty="0" smtClean="0">
                <a:solidFill>
                  <a:schemeClr val="tx1"/>
                </a:solidFill>
                <a:effectLst/>
                <a:latin typeface="+mn-lt"/>
                <a:ea typeface="+mn-ea"/>
                <a:cs typeface="+mn-cs"/>
              </a:rPr>
              <a:t> mortality rates were similar.</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19</a:t>
            </a:fld>
            <a:endParaRPr lang="en-US"/>
          </a:p>
        </p:txBody>
      </p:sp>
    </p:spTree>
    <p:extLst>
      <p:ext uri="{BB962C8B-B14F-4D97-AF65-F5344CB8AC3E}">
        <p14:creationId xmlns:p14="http://schemas.microsoft.com/office/powerpoint/2010/main" val="1871973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we stratify</a:t>
            </a:r>
            <a:r>
              <a:rPr lang="en-US" sz="1200" kern="1200" baseline="0" dirty="0" smtClean="0">
                <a:solidFill>
                  <a:schemeClr val="tx1"/>
                </a:solidFill>
                <a:effectLst/>
                <a:latin typeface="+mn-lt"/>
                <a:ea typeface="+mn-ea"/>
                <a:cs typeface="+mn-cs"/>
              </a:rPr>
              <a:t> the TSAM results by region, we see here that waitlist mortality rates are not anticipated to increase in any region.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In the 250 nautical mile simulation, p</a:t>
            </a:r>
            <a:r>
              <a:rPr lang="en-US" sz="1200" kern="1200" dirty="0" smtClean="0">
                <a:solidFill>
                  <a:schemeClr val="tx1"/>
                </a:solidFill>
                <a:effectLst/>
                <a:latin typeface="+mn-lt"/>
                <a:ea typeface="+mn-ea"/>
                <a:cs typeface="+mn-cs"/>
              </a:rPr>
              <a:t>oint estimates for waitlist mortality rates tended to decline but overlapped the range of the DSA simulation’s rates.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500 nautical mile simulation, waitlist mortality rates did not increase in any region; declined in regions 2, 3, 4, 9, and 10; and remained similar in regions 1, 5, 6, 7, 8 and 11, compared with the DSA simulation.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**If someone asks about Region</a:t>
            </a:r>
            <a:r>
              <a:rPr lang="en-US" sz="1200" b="1" kern="1200" baseline="0" dirty="0" smtClean="0">
                <a:solidFill>
                  <a:schemeClr val="tx1"/>
                </a:solidFill>
                <a:effectLst/>
                <a:latin typeface="+mn-lt"/>
                <a:ea typeface="+mn-ea"/>
                <a:cs typeface="+mn-cs"/>
              </a:rPr>
              <a:t> 3 looking like it increased a little for 250 NM: look at the counts. The counts show there isn’t really a significant increase.</a:t>
            </a:r>
            <a:endParaRPr lang="en-US" sz="1200" b="1"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EXTRA INFO ABOUT REGIONAL IMPACT BY OTHER METRICS:</a:t>
            </a:r>
          </a:p>
          <a:p>
            <a:r>
              <a:rPr lang="en-US" sz="1200" kern="1200" dirty="0" smtClean="0">
                <a:solidFill>
                  <a:schemeClr val="tx1"/>
                </a:solidFill>
                <a:effectLst/>
                <a:latin typeface="+mn-lt"/>
                <a:ea typeface="+mn-ea"/>
                <a:cs typeface="+mn-cs"/>
              </a:rPr>
              <a:t>Compared with the DSA simulation, the 250 NM simulation showed similar transplant rates in most OPTN regions, although rates declined in region 2 and increased considerably in region 9 (Figure 8). The 500 NM simulation showed even higher transplant rates for region 9 and lower transplant rates for regions 8 and 11 compared with the DSA simulation. These regions had the highest transplant rates of all regions in the DSA simulation. </a:t>
            </a:r>
            <a:r>
              <a:rPr lang="en-US" sz="1200" kern="1200" dirty="0" err="1" smtClean="0">
                <a:solidFill>
                  <a:schemeClr val="tx1"/>
                </a:solidFill>
                <a:effectLst/>
                <a:latin typeface="+mn-lt"/>
                <a:ea typeface="+mn-ea"/>
                <a:cs typeface="+mn-cs"/>
              </a:rPr>
              <a:t>Posttransplant</a:t>
            </a:r>
            <a:r>
              <a:rPr lang="en-US" sz="1200" kern="1200" dirty="0" smtClean="0">
                <a:solidFill>
                  <a:schemeClr val="tx1"/>
                </a:solidFill>
                <a:effectLst/>
                <a:latin typeface="+mn-lt"/>
                <a:ea typeface="+mn-ea"/>
                <a:cs typeface="+mn-cs"/>
              </a:rPr>
              <a:t> mortality rates were similar across regions and simulations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20</a:t>
            </a:fld>
            <a:endParaRPr lang="en-US"/>
          </a:p>
        </p:txBody>
      </p:sp>
    </p:spTree>
    <p:extLst>
      <p:ext uri="{BB962C8B-B14F-4D97-AF65-F5344CB8AC3E}">
        <p14:creationId xmlns:p14="http://schemas.microsoft.com/office/powerpoint/2010/main" val="2098129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This proposal addresses three problems:</a:t>
            </a:r>
            <a:r>
              <a:rPr lang="en-US" sz="1200" b="0" kern="1200" baseline="0" dirty="0" smtClean="0">
                <a:solidFill>
                  <a:schemeClr val="tx1"/>
                </a:solidFill>
                <a:effectLst/>
                <a:latin typeface="+mn-lt"/>
                <a:ea typeface="+mn-ea"/>
                <a:cs typeface="+mn-cs"/>
              </a:rPr>
              <a:t> </a:t>
            </a:r>
            <a:endParaRPr lang="en-US" sz="1200" kern="1200" baseline="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228600" indent="-228600">
              <a:buAutoNum type="arabicPeriod"/>
            </a:pPr>
            <a:r>
              <a:rPr lang="en-US" sz="1200" kern="1200" dirty="0" smtClean="0">
                <a:solidFill>
                  <a:schemeClr val="tx1"/>
                </a:solidFill>
                <a:effectLst/>
                <a:latin typeface="+mn-lt"/>
                <a:ea typeface="+mn-ea"/>
                <a:cs typeface="+mn-cs"/>
              </a:rPr>
              <a:t>Using</a:t>
            </a:r>
            <a:r>
              <a:rPr lang="en-US" sz="1200" kern="1200" baseline="0" dirty="0" smtClean="0">
                <a:solidFill>
                  <a:schemeClr val="tx1"/>
                </a:solidFill>
                <a:effectLst/>
                <a:latin typeface="+mn-lt"/>
                <a:ea typeface="+mn-ea"/>
                <a:cs typeface="+mn-cs"/>
              </a:rPr>
              <a:t> the DSA </a:t>
            </a:r>
            <a:r>
              <a:rPr lang="en-US" sz="1200" kern="1200" dirty="0" smtClean="0">
                <a:solidFill>
                  <a:schemeClr val="tx1"/>
                </a:solidFill>
                <a:effectLst/>
                <a:latin typeface="+mn-lt"/>
                <a:ea typeface="+mn-ea"/>
                <a:cs typeface="+mn-cs"/>
              </a:rPr>
              <a:t>as a unit of distribution in lung allocation may not be consistent with the OPTN Final Rule. </a:t>
            </a:r>
          </a:p>
          <a:p>
            <a:pPr marL="228600" indent="-228600">
              <a:buAutoNum type="arabicPeriod"/>
            </a:pPr>
            <a:r>
              <a:rPr lang="en-US" sz="1200" kern="1200" dirty="0" smtClean="0">
                <a:solidFill>
                  <a:schemeClr val="tx1"/>
                </a:solidFill>
                <a:effectLst/>
                <a:latin typeface="+mn-lt"/>
                <a:ea typeface="+mn-ea"/>
                <a:cs typeface="+mn-cs"/>
              </a:rPr>
              <a:t>But, removing the DSA complicates heart-lung allocation policy that has not yet been implemented and </a:t>
            </a:r>
          </a:p>
          <a:p>
            <a:pPr marL="228600" indent="-228600">
              <a:buAutoNum type="arabicPeriod"/>
            </a:pPr>
            <a:r>
              <a:rPr lang="en-US" sz="1200" kern="1200" dirty="0" smtClean="0">
                <a:solidFill>
                  <a:schemeClr val="tx1"/>
                </a:solidFill>
                <a:effectLst/>
                <a:latin typeface="+mn-lt"/>
                <a:ea typeface="+mn-ea"/>
                <a:cs typeface="+mn-cs"/>
              </a:rPr>
              <a:t>it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makes current policy for sensitized lung candidates impractical.</a:t>
            </a:r>
          </a:p>
          <a:p>
            <a:endParaRPr lang="en-US" dirty="0" smtClean="0"/>
          </a:p>
          <a:p>
            <a:r>
              <a:rPr lang="en-US" dirty="0" smtClean="0"/>
              <a:t>I’ll explain each problem and our proposed solutions on</a:t>
            </a:r>
            <a:r>
              <a:rPr lang="en-US" baseline="0" dirty="0" smtClean="0"/>
              <a:t> the following slides.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3487548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will be a shift in the range at which transplants are occurring</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21</a:t>
            </a:fld>
            <a:endParaRPr lang="en-US"/>
          </a:p>
        </p:txBody>
      </p:sp>
    </p:spTree>
    <p:extLst>
      <p:ext uri="{BB962C8B-B14F-4D97-AF65-F5344CB8AC3E}">
        <p14:creationId xmlns:p14="http://schemas.microsoft.com/office/powerpoint/2010/main" val="15933167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you can see here, transplant rates may change.</a:t>
            </a:r>
            <a:r>
              <a:rPr lang="en-US" sz="1200" kern="1200" baseline="0" dirty="0" smtClean="0">
                <a:solidFill>
                  <a:schemeClr val="tx1"/>
                </a:solidFill>
                <a:effectLst/>
                <a:latin typeface="+mn-lt"/>
                <a:ea typeface="+mn-ea"/>
                <a:cs typeface="+mn-cs"/>
              </a:rPr>
              <a:t> However, the waitlist</a:t>
            </a:r>
            <a:r>
              <a:rPr lang="en-US" sz="1200" kern="1200" dirty="0" smtClean="0">
                <a:solidFill>
                  <a:schemeClr val="tx1"/>
                </a:solidFill>
                <a:effectLst/>
                <a:latin typeface="+mn-lt"/>
                <a:ea typeface="+mn-ea"/>
                <a:cs typeface="+mn-cs"/>
              </a:rPr>
              <a:t> mortality rates decrease across all size</a:t>
            </a:r>
            <a:r>
              <a:rPr lang="en-US" sz="1200" kern="1200" baseline="0" dirty="0" smtClean="0">
                <a:solidFill>
                  <a:schemeClr val="tx1"/>
                </a:solidFill>
                <a:effectLst/>
                <a:latin typeface="+mn-lt"/>
                <a:ea typeface="+mn-ea"/>
                <a:cs typeface="+mn-cs"/>
              </a:rPr>
              <a:t> programs</a:t>
            </a:r>
            <a:r>
              <a:rPr lang="en-US" sz="1200" kern="1200" dirty="0" smtClean="0">
                <a:solidFill>
                  <a:schemeClr val="tx1"/>
                </a:solidFill>
                <a:effectLst/>
                <a:latin typeface="+mn-lt"/>
                <a:ea typeface="+mn-ea"/>
                <a:cs typeface="+mn-cs"/>
              </a:rPr>
              <a:t> and the transplant rate does not decrease significantly at the smaller programs</a:t>
            </a:r>
            <a:r>
              <a:rPr lang="en-US" sz="1200" kern="1200" baseline="0" dirty="0" smtClean="0">
                <a:solidFill>
                  <a:schemeClr val="tx1"/>
                </a:solidFill>
                <a:effectLst/>
                <a:latin typeface="+mn-lt"/>
                <a:ea typeface="+mn-ea"/>
                <a:cs typeface="+mn-cs"/>
              </a:rPr>
              <a:t> </a:t>
            </a:r>
            <a:r>
              <a:rPr lang="en-US" sz="1200" b="1" kern="1200" baseline="0" dirty="0" smtClean="0">
                <a:solidFill>
                  <a:schemeClr val="tx1"/>
                </a:solidFill>
                <a:effectLst/>
                <a:latin typeface="+mn-lt"/>
                <a:ea typeface="+mn-ea"/>
                <a:cs typeface="+mn-cs"/>
              </a:rPr>
              <a:t>(See extra slides for WL mortality rates and counts by center volume).</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22</a:t>
            </a:fld>
            <a:endParaRPr lang="en-US"/>
          </a:p>
        </p:txBody>
      </p:sp>
    </p:spTree>
    <p:extLst>
      <p:ext uri="{BB962C8B-B14F-4D97-AF65-F5344CB8AC3E}">
        <p14:creationId xmlns:p14="http://schemas.microsoft.com/office/powerpoint/2010/main" val="25730339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Comparison</a:t>
            </a:r>
            <a:r>
              <a:rPr lang="en-US" baseline="0" dirty="0" smtClean="0"/>
              <a:t> of adult heart allocation classifications vs. adult lung allocation classifications to illustrate proposed heart-lung policy if necessary.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23</a:t>
            </a:fld>
            <a:endParaRPr lang="en-US"/>
          </a:p>
        </p:txBody>
      </p:sp>
    </p:spTree>
    <p:extLst>
      <p:ext uri="{BB962C8B-B14F-4D97-AF65-F5344CB8AC3E}">
        <p14:creationId xmlns:p14="http://schemas.microsoft.com/office/powerpoint/2010/main" val="30962053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reviewed data comparing the death rates of HL candidates to heart alone and lung alone by heart status and LAS.  We also reviewed previous TSAM results examining the death rates of heart candidates in the approved no yet implemented HR policy.</a:t>
            </a:r>
            <a:r>
              <a:rPr lang="en-US" sz="1200" kern="1200" baseline="0" dirty="0" smtClean="0">
                <a:solidFill>
                  <a:schemeClr val="tx1"/>
                </a:solidFill>
                <a:effectLst/>
                <a:latin typeface="+mn-lt"/>
                <a:ea typeface="+mn-ea"/>
                <a:cs typeface="+mn-cs"/>
              </a:rPr>
              <a:t> Here, we can see that a</a:t>
            </a:r>
            <a:r>
              <a:rPr lang="en-US" sz="1200" kern="1200" dirty="0" smtClean="0">
                <a:solidFill>
                  <a:schemeClr val="tx1"/>
                </a:solidFill>
                <a:effectLst/>
                <a:latin typeface="+mn-lt"/>
                <a:ea typeface="+mn-ea"/>
                <a:cs typeface="+mn-cs"/>
              </a:rPr>
              <a:t>s a heart-lung candidate’s LAS increases, so does the death rate.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Extra if you want to discuss the details: </a:t>
            </a:r>
            <a:r>
              <a:rPr lang="en-US" sz="1200" kern="1200" dirty="0" smtClean="0">
                <a:solidFill>
                  <a:schemeClr val="tx1"/>
                </a:solidFill>
                <a:effectLst/>
                <a:latin typeface="+mn-lt"/>
                <a:ea typeface="+mn-ea"/>
                <a:cs typeface="+mn-cs"/>
              </a:rPr>
              <a:t>The mean death rate for heart-lung candidates with an LAS greater than 50 is 122.07, for heart-lung candidates with an LAS between 35-50 is 31.24, and for candidates with an LAS 0-35 is 7.08.</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24</a:t>
            </a:fld>
            <a:endParaRPr lang="en-US"/>
          </a:p>
        </p:txBody>
      </p:sp>
    </p:spTree>
    <p:extLst>
      <p:ext uri="{BB962C8B-B14F-4D97-AF65-F5344CB8AC3E}">
        <p14:creationId xmlns:p14="http://schemas.microsoft.com/office/powerpoint/2010/main" val="5225194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sz="1200" kern="1200" dirty="0" smtClean="0">
                <a:solidFill>
                  <a:schemeClr val="tx1"/>
                </a:solidFill>
                <a:effectLst/>
                <a:latin typeface="+mn-lt"/>
                <a:ea typeface="+mn-ea"/>
                <a:cs typeface="+mn-cs"/>
              </a:rPr>
              <a:t>Looking at heart alone candidates,</a:t>
            </a:r>
            <a:r>
              <a:rPr lang="en-US" sz="1200" kern="1200" baseline="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he projected waiting list mortality rates for candidates in the new system appropriately decreases by tier. The mortality rate is drastically higher for candidates in tier 1, so the figure shows two panels side by side: the waiting list mortality rates for all 7 tiers (7 being inactive), while the second panel only shows the waiting list mortality rates for tiers 2-7.</a:t>
            </a:r>
          </a:p>
          <a:p>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heart candidates projected to qualify for tier/status 2 in the new adult heart allocation system have a waitlist mortality rate close to 30 per 100 patient years, while the candidates that would qualify for status 3 demonstrate a projected waitlist mortality rate much lower; closer to 15.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Pediatric status 1A candidates and adult status 1 or 2 candidates are most likely to demonstrate an urgency justifying a priority higher than heart-lung candidates.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However, based on relative waitlist mortality, that priority should not extend to adult status 3 or pediatric status 1B heart candidates (the way it does in</a:t>
            </a:r>
            <a:r>
              <a:rPr lang="en-US" sz="1200" kern="1200" baseline="0" dirty="0" smtClean="0">
                <a:solidFill>
                  <a:schemeClr val="tx1"/>
                </a:solidFill>
                <a:effectLst/>
                <a:latin typeface="+mn-lt"/>
                <a:ea typeface="+mn-ea"/>
                <a:cs typeface="+mn-cs"/>
              </a:rPr>
              <a:t> currently approved heart-lung policy)</a:t>
            </a:r>
            <a:r>
              <a:rPr lang="en-US" sz="1200" kern="1200" dirty="0" smtClean="0">
                <a:solidFill>
                  <a:schemeClr val="tx1"/>
                </a:solidFill>
                <a:effectLst/>
                <a:latin typeface="+mn-lt"/>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this reason, we propose granting priority to heart or heart-lung candidates in heart classifications 1-4 for heart-lung offers prior to allocating heart-lungs to lung or heart-lung candidates in lung classifications 1-10 for offers from adult donors. We also include a similar construct for allocation of heart-lungs from pediatric</a:t>
            </a:r>
            <a:r>
              <a:rPr lang="en-US" sz="1200" kern="1200" baseline="0" dirty="0" smtClean="0">
                <a:solidFill>
                  <a:schemeClr val="tx1"/>
                </a:solidFill>
                <a:effectLst/>
                <a:latin typeface="+mn-lt"/>
                <a:ea typeface="+mn-ea"/>
                <a:cs typeface="+mn-cs"/>
              </a:rPr>
              <a:t> donors in the proposal. </a:t>
            </a: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25</a:t>
            </a:fld>
            <a:endParaRPr lang="en-US"/>
          </a:p>
        </p:txBody>
      </p:sp>
    </p:spTree>
    <p:extLst>
      <p:ext uri="{BB962C8B-B14F-4D97-AF65-F5344CB8AC3E}">
        <p14:creationId xmlns:p14="http://schemas.microsoft.com/office/powerpoint/2010/main" val="39830791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Even though the Executive Committee</a:t>
            </a:r>
            <a:r>
              <a:rPr lang="en-US" baseline="0" dirty="0" smtClean="0"/>
              <a:t> change was made on an emergency basis, it did evaluate OPTN data that supported distributing lungs to a 250 nautical mile circle around the donor hospital. </a:t>
            </a:r>
            <a:r>
              <a:rPr lang="en-US" sz="1200" kern="1200" baseline="0" dirty="0" smtClean="0">
                <a:solidFill>
                  <a:schemeClr val="tx1"/>
                </a:solidFill>
                <a:effectLst/>
                <a:latin typeface="+mn-lt"/>
                <a:ea typeface="+mn-ea"/>
                <a:cs typeface="+mn-cs"/>
              </a:rPr>
              <a:t>The average distance between donor hospital and transplant center for lung transplants is less than 250NM for most DSAs.</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26</a:t>
            </a:fld>
            <a:endParaRPr lang="en-US"/>
          </a:p>
        </p:txBody>
      </p:sp>
    </p:spTree>
    <p:extLst>
      <p:ext uri="{BB962C8B-B14F-4D97-AF65-F5344CB8AC3E}">
        <p14:creationId xmlns:p14="http://schemas.microsoft.com/office/powerpoint/2010/main" val="295096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first problem is that the DSA as a unit of distribution in lung allocation policy may not be consistent with the Final Rule.</a:t>
            </a:r>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1793060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Earlier</a:t>
            </a:r>
            <a:r>
              <a:rPr lang="en-US" baseline="0" dirty="0" smtClean="0"/>
              <a:t> you</a:t>
            </a:r>
            <a:r>
              <a:rPr lang="en-US" dirty="0" smtClean="0"/>
              <a:t> heard</a:t>
            </a:r>
            <a:r>
              <a:rPr lang="en-US" baseline="0" dirty="0" smtClean="0"/>
              <a:t> about the emergency changes to lung allocation policy that the Executive Committee implemented in November. I’m going to briefly again review the background of that emergency action, and the proposal that is now out for public comment as a result of that change. </a:t>
            </a:r>
          </a:p>
          <a:p>
            <a:endParaRPr lang="en-US" baseline="0" dirty="0" smtClean="0"/>
          </a:p>
          <a:p>
            <a:r>
              <a:rPr lang="en-US" baseline="0" dirty="0" smtClean="0"/>
              <a:t>On November 16, a candidate submitted a “critical comment” to the Secretary of Health and Human Services requesting that the Secretary set aside lung allocation policy that distributed lungs to all candidates in the DSA before distributing lungs to Zone A (which at the time was a 500 NM circle around the donor hospital). The Final Rule spells out the Secretary’s obligations in the event of a critical comment. In this case, the Secretary followed the process by ordering the OPTN to review current policy to determine whether the use of DSA in lung allocation policy is consistent with the Final Rule, and whether distributing to a 500 NM circle was more consistent with the Final Rule than distributing first to the DSA. </a:t>
            </a:r>
          </a:p>
          <a:p>
            <a:endParaRPr lang="en-US" baseline="0" dirty="0" smtClean="0"/>
          </a:p>
          <a:p>
            <a:r>
              <a:rPr lang="en-US" baseline="0" dirty="0" smtClean="0"/>
              <a:t>The Executive Committee consulted the Thoracic Committee when considering the Secretary’s questions. We advised that making such a change without ample time to study the effects was not preferable. </a:t>
            </a:r>
          </a:p>
          <a:p>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However, the Final Rule requires the OPTN to weigh multiple factors in developing allocation policy, including geographic considerations. While the Executive Committee determined that it is permissible to consider the benefits of distributing organs more geographically proximate to the donor, the DSA is not an appropriate substitute for geographic proximity because DSAs are not consistent in terms of size, shape, and population. Allocation policies need to be rationally determined, consistently applied, and must not create inequities in access to transplant. The Executive Committee found that DSAs as used in lung allocation policy are not rational or consistent, and result </a:t>
            </a:r>
            <a:r>
              <a:rPr lang="en-US" b="0" baseline="0" dirty="0" smtClean="0"/>
              <a:t>in </a:t>
            </a:r>
            <a:r>
              <a:rPr lang="en-US" baseline="0" dirty="0" smtClean="0"/>
              <a:t>inequities. </a:t>
            </a:r>
          </a:p>
          <a:p>
            <a:endParaRPr lang="en-US" baseline="0" dirty="0" smtClean="0"/>
          </a:p>
          <a:p>
            <a:r>
              <a:rPr lang="en-US" baseline="0" dirty="0" smtClean="0"/>
              <a:t>And, answering the Secretary’s second question, it determined that distributing to a larger but consistently shaped geographic unit is more consistent with the Final Rule. </a:t>
            </a:r>
          </a:p>
          <a:p>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3195790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Without the time to perform detailed analyses regarding the impact of distributing lungs more broadly, such as the impact on cold ischemic times or costs and risks associated with more travel, the Executive Committee was hesitant to adopt a policy distributing lungs initially to all candidates within 500 nautical miles of the donor. It reviewed OPTN data that showed that most lungs are transplanted within 250 nautical miles of the donor. So, on November 24, 2017 the Executive Committee, with HRSA’s permission, immediately changed policy to distribute lungs to a 250 NM zone before distributing to a 500 NM zone. </a:t>
            </a:r>
            <a:endParaRPr lang="en-US" dirty="0" smtClean="0"/>
          </a:p>
          <a:p>
            <a:r>
              <a:rPr lang="en-US" baseline="0" dirty="0" smtClean="0"/>
              <a:t> </a:t>
            </a:r>
          </a:p>
          <a:p>
            <a:r>
              <a:rPr lang="en-US" baseline="0" dirty="0" smtClean="0"/>
              <a:t>Because these changes were adopted on an emergency basis, they will only be in effect for 1 year (until Nov 24, 2018) unless the Board takes action to either make the changes permanent, to modify them, or to terminate them. The Thoracic Committee is also required to retrospectively distribute the change for public comment.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3647991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After the change, we requested thoracic simulation allocation modeling (TSAM) from the SRTR to compare the potential effect of distributing to the DSA first as compared with a 250 nautical mile zone first and compared to a 500 nautical mile zone first. </a:t>
            </a:r>
          </a:p>
          <a:p>
            <a:endParaRPr lang="en-US" baseline="0" dirty="0" smtClean="0"/>
          </a:p>
          <a:p>
            <a:r>
              <a:rPr lang="en-US" baseline="0" dirty="0" smtClean="0"/>
              <a:t>On this slide and the following slides, </a:t>
            </a:r>
            <a:r>
              <a:rPr lang="en-US" sz="1200" kern="1200" baseline="0" dirty="0" smtClean="0">
                <a:solidFill>
                  <a:schemeClr val="tx1"/>
                </a:solidFill>
                <a:effectLst/>
                <a:latin typeface="+mn-lt"/>
                <a:ea typeface="+mn-ea"/>
                <a:cs typeface="+mn-cs"/>
              </a:rPr>
              <a:t>g</a:t>
            </a:r>
            <a:r>
              <a:rPr lang="en-US" sz="1200" kern="1200" dirty="0" smtClean="0">
                <a:solidFill>
                  <a:schemeClr val="tx1"/>
                </a:solidFill>
                <a:effectLst/>
                <a:latin typeface="+mn-lt"/>
                <a:ea typeface="+mn-ea"/>
                <a:cs typeface="+mn-cs"/>
              </a:rPr>
              <a:t>raphs from simulations plot the average, minimum and maximum values of the data across 10 repetitions of the simulation.</a:t>
            </a:r>
            <a:endParaRPr lang="en-US" baseline="0" dirty="0" smtClean="0"/>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Overall, the DSA and 250 NM waitlist mortality rates were similar; the ranges (minimum to maximum) of these two simulations overlapped. When comparing DSA and 500 NM simulations, however, more differences emerged. As shown on</a:t>
            </a:r>
            <a:r>
              <a:rPr lang="en-US" sz="1200" kern="1200" baseline="0" dirty="0" smtClean="0">
                <a:solidFill>
                  <a:schemeClr val="tx1"/>
                </a:solidFill>
                <a:effectLst/>
                <a:latin typeface="+mn-lt"/>
                <a:ea typeface="+mn-ea"/>
                <a:cs typeface="+mn-cs"/>
              </a:rPr>
              <a:t> this slide</a:t>
            </a:r>
            <a:r>
              <a:rPr lang="en-US" sz="1200" kern="1200" dirty="0" smtClean="0">
                <a:solidFill>
                  <a:schemeClr val="tx1"/>
                </a:solidFill>
                <a:effectLst/>
                <a:latin typeface="+mn-lt"/>
                <a:ea typeface="+mn-ea"/>
                <a:cs typeface="+mn-cs"/>
              </a:rPr>
              <a:t>, deaths per 100 patient years on the waitlist declined to a greater degree at 500 NM compared to 250 NM or DSA.</a:t>
            </a:r>
          </a:p>
          <a:p>
            <a:endParaRPr lang="en-US" b="1"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3508571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Overall, transplant rates in the DSA and 250 NM simulations differed slightly or not at all; however, in the 500 NM simulation average rate declined, but remained within the range of the simulation. Importantly, the transplant rates for candidates with LAS scores greater than or equal to 40 increased in both the 250 NM and 500 NM simulations.</a:t>
            </a:r>
            <a:r>
              <a:rPr lang="en-US" dirty="0" smtClean="0">
                <a:effectLst/>
              </a:rPr>
              <a:t> </a:t>
            </a: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These simulations suggest that candidates that are more urgent, as demonstrated by higher LAS, are being prioritized for transplant in both of the modeled broader distribution simulations.</a:t>
            </a:r>
            <a:r>
              <a:rPr lang="en-US" baseline="0" dirty="0" smtClean="0"/>
              <a:t> </a:t>
            </a:r>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2115654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r>
              <a:rPr lang="en-US" sz="1200" kern="1200" dirty="0" smtClean="0">
                <a:solidFill>
                  <a:schemeClr val="tx1"/>
                </a:solidFill>
                <a:effectLst/>
                <a:latin typeface="+mn-lt"/>
                <a:ea typeface="+mn-ea"/>
                <a:cs typeface="+mn-cs"/>
              </a:rPr>
              <a:t>If more urgent candidates are being transplanted, it is important to examine whether these transplants are successful (as measured by increased post-transplant mortality). A system that shifts deaths on the waitlist to death post-transplant is one that results in only a minimal benefit to the transplant population. The TSAM demonstrates that overall one-year post-transplant mortality rates are not impacted dramatically by any of the modeled distances. </a:t>
            </a:r>
          </a:p>
          <a:p>
            <a:endParaRPr lang="en-US" sz="1200" kern="1200" baseline="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stratified by diagnosis group, and when stratified by region, post-transplant mortality rates within a diagnosis group continued to be similar across all simulations.</a:t>
            </a:r>
          </a:p>
          <a:p>
            <a:endParaRPr lang="en-US" baseline="0" dirty="0" smtClean="0"/>
          </a:p>
          <a:p>
            <a:r>
              <a:rPr lang="en-US" sz="1200" kern="1200" dirty="0" smtClean="0">
                <a:solidFill>
                  <a:schemeClr val="tx1"/>
                </a:solidFill>
                <a:effectLst/>
                <a:latin typeface="+mn-lt"/>
                <a:ea typeface="+mn-ea"/>
                <a:cs typeface="+mn-cs"/>
              </a:rPr>
              <a:t>In summary, the TSAM suggests that distributing adult donor lungs to all candidates within 250 NM of the donor hospital will result in an effect that is similar to distributing first to the DSA. This suggests that the Executive Committee’s change is unlikely to result in any immediate or alarming unintended impact. However, in order to realize the benefits of broader distribution, the TSAM suggests that it may be preferable to distribute first to a distance beyond 250 NM, since patients with higher LAS scores will have a greater opportunity to receive a lung transplant.</a:t>
            </a:r>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a:p>
        </p:txBody>
      </p:sp>
    </p:spTree>
    <p:extLst>
      <p:ext uri="{BB962C8B-B14F-4D97-AF65-F5344CB8AC3E}">
        <p14:creationId xmlns:p14="http://schemas.microsoft.com/office/powerpoint/2010/main" val="3611691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removal of the DSA impacted other parts of lung policy: heart-lung allocation and policy for sensitized candidates. </a:t>
            </a:r>
          </a:p>
          <a:p>
            <a:endParaRPr lang="en-US" baseline="0" dirty="0" smtClean="0"/>
          </a:p>
          <a:p>
            <a:r>
              <a:rPr lang="en-US" baseline="0" dirty="0" smtClean="0"/>
              <a:t>Current heart-lung allocation policy is vague and therefore difficult for OPOs to consistently follow.  Because it’s vague, we tried to clarify it with the changes to adult heart allocation policy. However, that approved heart-lung allocation policy explicitly mentions the DSA. It also heavily relies on the distances for sharing hearts and for sharing lungs to be equal, which is no longer the case with the 250 nautical mile sharing. And, putting aside the changes to geographic sharing, the approved heart-lung policy will still be difficult for OPOs to follow, because it inadvertently suggests that the OPO must skip over certain heart candidates. </a:t>
            </a:r>
          </a:p>
          <a:p>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a:p>
        </p:txBody>
      </p:sp>
    </p:spTree>
    <p:extLst>
      <p:ext uri="{BB962C8B-B14F-4D97-AF65-F5344CB8AC3E}">
        <p14:creationId xmlns:p14="http://schemas.microsoft.com/office/powerpoint/2010/main" val="3258773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kevichan@med.umich.ed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Liz.robbins@unos.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smtClean="0"/>
              <a:t>Modifications to the Distribution of Deceased Donor Lungs</a:t>
            </a:r>
            <a:endParaRPr lang="en-US" sz="6000" dirty="0"/>
          </a:p>
        </p:txBody>
      </p:sp>
      <p:sp>
        <p:nvSpPr>
          <p:cNvPr id="6" name="Subtitle 2"/>
          <p:cNvSpPr>
            <a:spLocks noGrp="1"/>
          </p:cNvSpPr>
          <p:nvPr>
            <p:ph type="subTitle" idx="1"/>
          </p:nvPr>
        </p:nvSpPr>
        <p:spPr>
          <a:xfrm>
            <a:off x="556540" y="3643492"/>
            <a:ext cx="11073631" cy="753036"/>
          </a:xfrm>
        </p:spPr>
        <p:txBody>
          <a:bodyPr>
            <a:normAutofit/>
          </a:bodyPr>
          <a:lstStyle/>
          <a:p>
            <a:r>
              <a:rPr lang="en-US" sz="3600" dirty="0" smtClean="0"/>
              <a:t>Thoracic Organ Transplantation Committee</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defRPr/>
            </a:pPr>
            <a:r>
              <a:rPr lang="en-US" altLang="en-US" sz="3600" dirty="0" smtClean="0">
                <a:latin typeface="Arial" panose="020B0604020202020204" pitchFamily="34" charset="0"/>
                <a:cs typeface="Arial" panose="020B0604020202020204" pitchFamily="34" charset="0"/>
              </a:rPr>
              <a:t>Make policy more explicit </a:t>
            </a:r>
          </a:p>
          <a:p>
            <a:pPr lvl="1">
              <a:defRPr/>
            </a:pPr>
            <a:r>
              <a:rPr lang="en-US" altLang="en-US" sz="2800" dirty="0" smtClean="0">
                <a:latin typeface="Arial" panose="020B0604020202020204" pitchFamily="34" charset="0"/>
                <a:cs typeface="Arial" panose="020B0604020202020204" pitchFamily="34" charset="0"/>
              </a:rPr>
              <a:t>If heart match, lungs follow the heart</a:t>
            </a:r>
          </a:p>
          <a:p>
            <a:pPr lvl="1">
              <a:defRPr/>
            </a:pPr>
            <a:r>
              <a:rPr lang="en-US" altLang="en-US" sz="2800" dirty="0" smtClean="0">
                <a:latin typeface="Arial" panose="020B0604020202020204" pitchFamily="34" charset="0"/>
                <a:cs typeface="Arial" panose="020B0604020202020204" pitchFamily="34" charset="0"/>
              </a:rPr>
              <a:t>If lung match, heart follows the lung in lung classification 1-12 unless there is a heart candidate in heart classification 1-4</a:t>
            </a:r>
          </a:p>
          <a:p>
            <a:pPr>
              <a:defRPr/>
            </a:pPr>
            <a:r>
              <a:rPr lang="en-US" altLang="en-US" sz="3600" dirty="0" smtClean="0">
                <a:latin typeface="Arial" panose="020B0604020202020204" pitchFamily="34" charset="0"/>
                <a:cs typeface="Arial" panose="020B0604020202020204" pitchFamily="34" charset="0"/>
              </a:rPr>
              <a:t>Adopt similar model for allocation of heart-lungs from pediatric donors</a:t>
            </a:r>
            <a:endParaRPr lang="en-US" altLang="en-US" sz="36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spTree>
    <p:extLst>
      <p:ext uri="{BB962C8B-B14F-4D97-AF65-F5344CB8AC3E}">
        <p14:creationId xmlns:p14="http://schemas.microsoft.com/office/powerpoint/2010/main" val="2322446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6540" y="2736047"/>
            <a:ext cx="11073631" cy="1619250"/>
          </a:xfrm>
        </p:spPr>
        <p:txBody>
          <a:bodyPr/>
          <a:lstStyle/>
          <a:p>
            <a:pPr algn="l"/>
            <a:r>
              <a:rPr lang="en-US" dirty="0" smtClean="0"/>
              <a:t>3. Removing DSA </a:t>
            </a:r>
            <a:r>
              <a:rPr lang="en-US" dirty="0"/>
              <a:t>makes current policy for sensitized lung candidates impractical </a:t>
            </a:r>
            <a:br>
              <a:rPr lang="en-US" dirty="0"/>
            </a:br>
            <a:r>
              <a:rPr lang="en-US" dirty="0"/>
              <a:t/>
            </a:r>
            <a:br>
              <a:rPr lang="en-US" dirty="0"/>
            </a:b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11</a:t>
            </a:fld>
            <a:endParaRPr lang="en-US" dirty="0"/>
          </a:p>
        </p:txBody>
      </p:sp>
    </p:spTree>
    <p:extLst>
      <p:ext uri="{BB962C8B-B14F-4D97-AF65-F5344CB8AC3E}">
        <p14:creationId xmlns:p14="http://schemas.microsoft.com/office/powerpoint/2010/main" val="3997111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defRPr/>
            </a:pPr>
            <a:r>
              <a:rPr lang="en-US" altLang="en-US" sz="3600" dirty="0" smtClean="0">
                <a:latin typeface="Arial" panose="020B0604020202020204" pitchFamily="34" charset="0"/>
                <a:cs typeface="Arial" panose="020B0604020202020204" pitchFamily="34" charset="0"/>
              </a:rPr>
              <a:t>Remove current policy for sensitized lung candidates</a:t>
            </a:r>
          </a:p>
          <a:p>
            <a:pPr lvl="1">
              <a:defRPr/>
            </a:pPr>
            <a:r>
              <a:rPr lang="en-US" altLang="en-US" sz="2800" dirty="0" smtClean="0">
                <a:latin typeface="Arial" panose="020B0604020202020204" pitchFamily="34" charset="0"/>
                <a:cs typeface="Arial" panose="020B0604020202020204" pitchFamily="34" charset="0"/>
              </a:rPr>
              <a:t>Current policy rarely, if ever, used </a:t>
            </a:r>
          </a:p>
          <a:p>
            <a:pPr lvl="1">
              <a:defRPr/>
            </a:pPr>
            <a:r>
              <a:rPr lang="en-US" altLang="en-US" sz="2800" dirty="0" smtClean="0">
                <a:latin typeface="Arial" panose="020B0604020202020204" pitchFamily="34" charset="0"/>
                <a:cs typeface="Arial" panose="020B0604020202020204" pitchFamily="34" charset="0"/>
              </a:rPr>
              <a:t>No definition of sensitization for lung candidates</a:t>
            </a:r>
            <a:endParaRPr lang="en-US" altLang="en-US" sz="36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12</a:t>
            </a:fld>
            <a:endParaRPr lang="en-US" dirty="0"/>
          </a:p>
        </p:txBody>
      </p:sp>
    </p:spTree>
    <p:extLst>
      <p:ext uri="{BB962C8B-B14F-4D97-AF65-F5344CB8AC3E}">
        <p14:creationId xmlns:p14="http://schemas.microsoft.com/office/powerpoint/2010/main" val="40086928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dirty="0" smtClean="0">
                <a:latin typeface="Arial" panose="020B0604020202020204" pitchFamily="34" charset="0"/>
                <a:cs typeface="Arial" panose="020B0604020202020204" pitchFamily="34" charset="0"/>
              </a:rPr>
              <a:t>Transplant Programs</a:t>
            </a:r>
          </a:p>
          <a:p>
            <a:pPr lvl="1"/>
            <a:r>
              <a:rPr lang="en-US" altLang="en-US" dirty="0" smtClean="0">
                <a:latin typeface="Arial" panose="020B0604020202020204" pitchFamily="34" charset="0"/>
                <a:cs typeface="Arial" panose="020B0604020202020204" pitchFamily="34" charset="0"/>
              </a:rPr>
              <a:t>Potential impact on program costs due to increased fly-outs associated with broader distribution</a:t>
            </a:r>
          </a:p>
          <a:p>
            <a:pPr lvl="1"/>
            <a:r>
              <a:rPr lang="en-US" altLang="en-US" dirty="0" smtClean="0">
                <a:latin typeface="Arial" panose="020B0604020202020204" pitchFamily="34" charset="0"/>
                <a:cs typeface="Arial" panose="020B0604020202020204" pitchFamily="34" charset="0"/>
              </a:rPr>
              <a:t>Continue to register heart-lung candidates on all three waitlists (heart, lung, and heart-lung) </a:t>
            </a:r>
          </a:p>
          <a:p>
            <a:r>
              <a:rPr lang="en-US" altLang="en-US" dirty="0" smtClean="0">
                <a:latin typeface="Arial" panose="020B0604020202020204" pitchFamily="34" charset="0"/>
                <a:cs typeface="Arial" panose="020B0604020202020204" pitchFamily="34" charset="0"/>
              </a:rPr>
              <a:t>OPOs</a:t>
            </a:r>
          </a:p>
          <a:p>
            <a:pPr lvl="1"/>
            <a:r>
              <a:rPr lang="en-US" altLang="en-US" dirty="0" smtClean="0">
                <a:latin typeface="Arial" panose="020B0604020202020204" pitchFamily="34" charset="0"/>
                <a:cs typeface="Arial" panose="020B0604020202020204" pitchFamily="34" charset="0"/>
              </a:rPr>
              <a:t>Potential impact on cost and practices </a:t>
            </a:r>
          </a:p>
          <a:p>
            <a:pPr lvl="1"/>
            <a:r>
              <a:rPr lang="en-US" altLang="en-US" dirty="0" smtClean="0">
                <a:latin typeface="Arial" panose="020B0604020202020204" pitchFamily="34" charset="0"/>
                <a:cs typeface="Arial" panose="020B0604020202020204" pitchFamily="34" charset="0"/>
              </a:rPr>
              <a:t>When allocating heart-lung generate heart and lung match runs simultaneously </a:t>
            </a:r>
            <a:endParaRPr lang="en-US" altLang="en-US" dirty="0">
              <a:latin typeface="Arial" panose="020B0604020202020204" pitchFamily="34" charset="0"/>
              <a:cs typeface="Arial" panose="020B0604020202020204" pitchFamily="34" charset="0"/>
            </a:endParaRPr>
          </a:p>
          <a:p>
            <a:r>
              <a:rPr lang="en-US" altLang="en-US" dirty="0" smtClean="0">
                <a:latin typeface="Arial" panose="020B0604020202020204" pitchFamily="34" charset="0"/>
                <a:cs typeface="Arial" panose="020B0604020202020204" pitchFamily="34" charset="0"/>
              </a:rPr>
              <a:t>Histocompatibility Labs</a:t>
            </a:r>
          </a:p>
          <a:p>
            <a:pPr lvl="1"/>
            <a:r>
              <a:rPr lang="en-US" altLang="en-US" dirty="0" smtClean="0">
                <a:latin typeface="Arial" panose="020B0604020202020204" pitchFamily="34" charset="0"/>
                <a:cs typeface="Arial" panose="020B0604020202020204" pitchFamily="34" charset="0"/>
              </a:rPr>
              <a:t>No impact</a:t>
            </a:r>
            <a:endParaRPr lang="en-US" altLang="en-US"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13</a:t>
            </a:fld>
            <a:endParaRPr lang="en-US" dirty="0"/>
          </a:p>
        </p:txBody>
      </p:sp>
    </p:spTree>
    <p:extLst>
      <p:ext uri="{BB962C8B-B14F-4D97-AF65-F5344CB8AC3E}">
        <p14:creationId xmlns:p14="http://schemas.microsoft.com/office/powerpoint/2010/main" val="3398556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Committee will consider public comment feedback</a:t>
            </a:r>
          </a:p>
          <a:p>
            <a:r>
              <a:rPr lang="en-US" dirty="0" smtClean="0"/>
              <a:t>In June, Committee will make recommendation to the Board regarding:</a:t>
            </a:r>
          </a:p>
          <a:p>
            <a:pPr lvl="1"/>
            <a:r>
              <a:rPr lang="en-US" dirty="0" smtClean="0"/>
              <a:t>Options for distributing lungs:</a:t>
            </a:r>
          </a:p>
          <a:p>
            <a:pPr lvl="2"/>
            <a:r>
              <a:rPr lang="en-US" dirty="0" smtClean="0"/>
              <a:t>Make interim (250 NM policy) permanent</a:t>
            </a:r>
          </a:p>
          <a:p>
            <a:pPr lvl="2"/>
            <a:r>
              <a:rPr lang="en-US" dirty="0" smtClean="0"/>
              <a:t>Allow the committee to consider other potential policy solutions </a:t>
            </a:r>
          </a:p>
          <a:p>
            <a:pPr lvl="1"/>
            <a:r>
              <a:rPr lang="en-US" dirty="0" smtClean="0"/>
              <a:t>Whether to adopt </a:t>
            </a:r>
            <a:r>
              <a:rPr lang="en-US" dirty="0"/>
              <a:t>h</a:t>
            </a:r>
            <a:r>
              <a:rPr lang="en-US" dirty="0" smtClean="0"/>
              <a:t>eart-lung policy changes</a:t>
            </a:r>
          </a:p>
          <a:p>
            <a:pPr lvl="1"/>
            <a:r>
              <a:rPr lang="en-US" dirty="0" smtClean="0"/>
              <a:t>Whether to adopt sensitization policy changes</a:t>
            </a:r>
          </a:p>
          <a:p>
            <a:pPr marL="0" indent="0">
              <a:buNone/>
            </a:pPr>
            <a:endParaRPr lang="en-US" dirty="0"/>
          </a:p>
        </p:txBody>
      </p:sp>
      <p:sp>
        <p:nvSpPr>
          <p:cNvPr id="3" name="Title 2"/>
          <p:cNvSpPr>
            <a:spLocks noGrp="1"/>
          </p:cNvSpPr>
          <p:nvPr>
            <p:ph type="title"/>
          </p:nvPr>
        </p:nvSpPr>
        <p:spPr/>
        <p:txBody>
          <a:bodyPr/>
          <a:lstStyle/>
          <a:p>
            <a:r>
              <a:rPr lang="en-US" sz="4400" dirty="0" smtClean="0"/>
              <a:t>Next Steps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14</a:t>
            </a:fld>
            <a:endParaRPr lang="en-US" dirty="0"/>
          </a:p>
        </p:txBody>
      </p:sp>
    </p:spTree>
    <p:extLst>
      <p:ext uri="{BB962C8B-B14F-4D97-AF65-F5344CB8AC3E}">
        <p14:creationId xmlns:p14="http://schemas.microsoft.com/office/powerpoint/2010/main" val="917916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581776"/>
            <a:ext cx="11394917" cy="5364884"/>
          </a:xfrm>
        </p:spPr>
        <p:txBody>
          <a:bodyPr>
            <a:normAutofit/>
          </a:bodyPr>
          <a:lstStyle/>
          <a:p>
            <a:pPr marL="0" lvl="0" indent="0">
              <a:buNone/>
            </a:pPr>
            <a:endParaRPr lang="en-US" dirty="0" smtClean="0"/>
          </a:p>
          <a:p>
            <a:pPr marL="514350" lvl="0" indent="-514350">
              <a:buFont typeface="+mj-lt"/>
              <a:buAutoNum type="arabicPeriod"/>
            </a:pPr>
            <a:r>
              <a:rPr lang="en-US" dirty="0" smtClean="0"/>
              <a:t>Is </a:t>
            </a:r>
            <a:r>
              <a:rPr lang="en-US" dirty="0"/>
              <a:t>250 nautical miles from the donor hospital the appropriate first zone of distribution for lungs procured from donors at least 18 years old? </a:t>
            </a:r>
            <a:endParaRPr lang="en-US" dirty="0" smtClean="0"/>
          </a:p>
          <a:p>
            <a:pPr lvl="2"/>
            <a:r>
              <a:rPr lang="en-US" dirty="0" smtClean="0"/>
              <a:t>Consider this policy and alternatives in light of the requirements of the Final Rule</a:t>
            </a:r>
            <a:endParaRPr lang="en-US" dirty="0"/>
          </a:p>
          <a:p>
            <a:pPr marL="514350" lvl="0" indent="-514350">
              <a:buFont typeface="+mj-lt"/>
              <a:buAutoNum type="arabicPeriod"/>
            </a:pPr>
            <a:r>
              <a:rPr lang="en-US" dirty="0"/>
              <a:t>Are the proposed changes to heart-lung allocation policy clear? </a:t>
            </a:r>
          </a:p>
          <a:p>
            <a:pPr marL="514350" lvl="0" indent="-514350">
              <a:buFont typeface="+mj-lt"/>
              <a:buAutoNum type="arabicPeriod"/>
            </a:pPr>
            <a:r>
              <a:rPr lang="en-US" dirty="0"/>
              <a:t>Which of the options the Committee considered for sensitized candidates do you prefer</a:t>
            </a:r>
            <a:r>
              <a:rPr lang="en-US" dirty="0" smtClean="0"/>
              <a:t>?</a:t>
            </a:r>
          </a:p>
          <a:p>
            <a:pPr lvl="3"/>
            <a:r>
              <a:rPr lang="en-US" dirty="0" smtClean="0"/>
              <a:t>Removing the policy altogether</a:t>
            </a:r>
          </a:p>
          <a:p>
            <a:pPr lvl="3"/>
            <a:r>
              <a:rPr lang="en-US" dirty="0" smtClean="0"/>
              <a:t>Allowing application to the LRB</a:t>
            </a:r>
          </a:p>
          <a:p>
            <a:pPr lvl="3"/>
            <a:r>
              <a:rPr lang="en-US" dirty="0" smtClean="0"/>
              <a:t>Allowing all parties in any Zone A in which candidate would appear to agree</a:t>
            </a:r>
            <a:endParaRPr lang="en-US" dirty="0"/>
          </a:p>
          <a:p>
            <a:pPr marL="514350" indent="-514350">
              <a:buFont typeface="+mj-lt"/>
              <a:buAutoNum type="arabicPeriod"/>
            </a:pPr>
            <a:endParaRPr lang="en-US" dirty="0"/>
          </a:p>
        </p:txBody>
      </p:sp>
      <p:sp>
        <p:nvSpPr>
          <p:cNvPr id="3" name="Title 2"/>
          <p:cNvSpPr>
            <a:spLocks noGrp="1"/>
          </p:cNvSpPr>
          <p:nvPr>
            <p:ph type="title"/>
          </p:nvPr>
        </p:nvSpPr>
        <p:spPr/>
        <p:txBody>
          <a:bodyPr/>
          <a:lstStyle/>
          <a:p>
            <a:r>
              <a:rPr lang="en-US" dirty="0" smtClean="0"/>
              <a:t>Is the Committee seeking feedback? </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15</a:t>
            </a:fld>
            <a:endParaRPr lang="en-US" dirty="0"/>
          </a:p>
        </p:txBody>
      </p:sp>
    </p:spTree>
    <p:extLst>
      <p:ext uri="{BB962C8B-B14F-4D97-AF65-F5344CB8AC3E}">
        <p14:creationId xmlns:p14="http://schemas.microsoft.com/office/powerpoint/2010/main" val="1319973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defRPr/>
            </a:pPr>
            <a:r>
              <a:rPr lang="en-US" dirty="0" smtClean="0">
                <a:latin typeface="Arial" panose="020B0604020202020204" pitchFamily="34" charset="0"/>
                <a:cs typeface="Arial" panose="020B0604020202020204" pitchFamily="34" charset="0"/>
              </a:rPr>
              <a:t>Kevin Chan, MD</a:t>
            </a:r>
          </a:p>
          <a:p>
            <a:pPr marL="0" indent="0">
              <a:spcBef>
                <a:spcPts val="0"/>
              </a:spcBef>
              <a:buNone/>
              <a:defRPr/>
            </a:pPr>
            <a:r>
              <a:rPr lang="en-US" dirty="0" smtClean="0">
                <a:latin typeface="Arial" panose="020B0604020202020204" pitchFamily="34" charset="0"/>
                <a:cs typeface="Arial" panose="020B0604020202020204" pitchFamily="34" charset="0"/>
              </a:rPr>
              <a:t>Committee </a:t>
            </a:r>
            <a:r>
              <a:rPr lang="en-US" dirty="0">
                <a:latin typeface="Arial" panose="020B0604020202020204" pitchFamily="34" charset="0"/>
                <a:cs typeface="Arial" panose="020B0604020202020204" pitchFamily="34" charset="0"/>
              </a:rPr>
              <a:t>Chair                                              </a:t>
            </a:r>
            <a:endParaRPr lang="en-US" dirty="0" smtClean="0">
              <a:latin typeface="Arial" panose="020B0604020202020204" pitchFamily="34" charset="0"/>
              <a:cs typeface="Arial" panose="020B0604020202020204" pitchFamily="34" charset="0"/>
            </a:endParaRPr>
          </a:p>
          <a:p>
            <a:pPr marL="0" indent="0">
              <a:spcBef>
                <a:spcPts val="0"/>
              </a:spcBef>
              <a:buNone/>
              <a:defRPr/>
            </a:pPr>
            <a:r>
              <a:rPr lang="en-US" dirty="0" smtClean="0">
                <a:latin typeface="Arial" panose="020B0604020202020204" pitchFamily="34" charset="0"/>
                <a:cs typeface="Arial" panose="020B0604020202020204" pitchFamily="34" charset="0"/>
                <a:hlinkClick r:id="rId3"/>
              </a:rPr>
              <a:t>kevichan@med.umich.edu</a:t>
            </a:r>
            <a:endParaRPr lang="en-US" dirty="0" smtClean="0">
              <a:latin typeface="Arial" panose="020B0604020202020204" pitchFamily="34" charset="0"/>
              <a:cs typeface="Arial" panose="020B0604020202020204" pitchFamily="34" charset="0"/>
            </a:endParaRPr>
          </a:p>
          <a:p>
            <a:pPr marL="0" indent="0">
              <a:spcBef>
                <a:spcPts val="0"/>
              </a:spcBef>
              <a:buNone/>
              <a:defRPr/>
            </a:pP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Liz Robbins Callahan, Esq.</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Policy Manager</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hlinkClick r:id="rId4"/>
              </a:rPr>
              <a:t>Liz.robbins@unos.org</a:t>
            </a:r>
            <a:endParaRPr lang="en-US" dirty="0" smtClean="0">
              <a:latin typeface="Arial" panose="020B0604020202020204" pitchFamily="34" charset="0"/>
              <a:cs typeface="Arial" panose="020B0604020202020204" pitchFamily="34" charset="0"/>
            </a:endParaRPr>
          </a:p>
          <a:p>
            <a:pPr marL="0" indent="0">
              <a:lnSpc>
                <a:spcPct val="110000"/>
              </a:lnSpc>
              <a:spcBef>
                <a:spcPts val="0"/>
              </a:spcBef>
              <a:buNone/>
              <a:defRPr/>
            </a:pPr>
            <a:endParaRPr lang="en-US"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16</a:t>
            </a:fld>
            <a:endParaRPr lang="en-US" dirty="0"/>
          </a:p>
        </p:txBody>
      </p:sp>
    </p:spTree>
    <p:extLst>
      <p:ext uri="{BB962C8B-B14F-4D97-AF65-F5344CB8AC3E}">
        <p14:creationId xmlns:p14="http://schemas.microsoft.com/office/powerpoint/2010/main" val="2805008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Extra Slides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17</a:t>
            </a:fld>
            <a:endParaRPr lang="en-US" dirty="0"/>
          </a:p>
        </p:txBody>
      </p:sp>
    </p:spTree>
    <p:extLst>
      <p:ext uri="{BB962C8B-B14F-4D97-AF65-F5344CB8AC3E}">
        <p14:creationId xmlns:p14="http://schemas.microsoft.com/office/powerpoint/2010/main" val="1613732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Supporting Evidence - TSAM</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18</a:t>
            </a:fld>
            <a:endParaRPr lang="en-US" dirty="0"/>
          </a:p>
        </p:txBody>
      </p:sp>
      <p:pic>
        <p:nvPicPr>
          <p:cNvPr id="7" name="Content Placeholder 6"/>
          <p:cNvPicPr>
            <a:picLocks noGrp="1" noChangeAspect="1"/>
          </p:cNvPicPr>
          <p:nvPr>
            <p:ph idx="1"/>
          </p:nvPr>
        </p:nvPicPr>
        <p:blipFill>
          <a:blip r:embed="rId3"/>
          <a:stretch>
            <a:fillRect/>
          </a:stretch>
        </p:blipFill>
        <p:spPr>
          <a:xfrm>
            <a:off x="-94200" y="1863791"/>
            <a:ext cx="12283025" cy="4512824"/>
          </a:xfrm>
          <a:prstGeom prst="rect">
            <a:avLst/>
          </a:prstGeom>
        </p:spPr>
      </p:pic>
      <p:sp>
        <p:nvSpPr>
          <p:cNvPr id="8" name="TextBox 7"/>
          <p:cNvSpPr txBox="1"/>
          <p:nvPr/>
        </p:nvSpPr>
        <p:spPr>
          <a:xfrm>
            <a:off x="2207941" y="1267833"/>
            <a:ext cx="9277815"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TSAM: Waitlist mortality rates and counts by diagnosis</a:t>
            </a:r>
            <a:endParaRPr lang="en-US" sz="2400" b="1" dirty="0">
              <a:latin typeface="Arial" panose="020B0604020202020204" pitchFamily="34" charset="0"/>
              <a:cs typeface="Arial" panose="020B0604020202020204" pitchFamily="34" charset="0"/>
            </a:endParaRPr>
          </a:p>
        </p:txBody>
      </p:sp>
      <p:sp>
        <p:nvSpPr>
          <p:cNvPr id="9" name="TextBox 8"/>
          <p:cNvSpPr txBox="1"/>
          <p:nvPr/>
        </p:nvSpPr>
        <p:spPr>
          <a:xfrm>
            <a:off x="9411627" y="6514573"/>
            <a:ext cx="2854712" cy="369332"/>
          </a:xfrm>
          <a:prstGeom prst="rect">
            <a:avLst/>
          </a:prstGeom>
          <a:noFill/>
        </p:spPr>
        <p:txBody>
          <a:bodyPr wrap="square" rtlCol="0">
            <a:spAutoFit/>
          </a:bodyPr>
          <a:lstStyle/>
          <a:p>
            <a:r>
              <a:rPr lang="en-US" dirty="0" smtClean="0"/>
              <a:t>NM=nautical mile</a:t>
            </a:r>
            <a:endParaRPr lang="en-US" dirty="0"/>
          </a:p>
        </p:txBody>
      </p:sp>
    </p:spTree>
    <p:extLst>
      <p:ext uri="{BB962C8B-B14F-4D97-AF65-F5344CB8AC3E}">
        <p14:creationId xmlns:p14="http://schemas.microsoft.com/office/powerpoint/2010/main" val="412514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41278" y="2213649"/>
            <a:ext cx="12102943" cy="4142543"/>
          </a:xfrm>
          <a:prstGeom prst="rect">
            <a:avLst/>
          </a:prstGeom>
        </p:spPr>
      </p:pic>
      <p:sp>
        <p:nvSpPr>
          <p:cNvPr id="3" name="Title 2"/>
          <p:cNvSpPr>
            <a:spLocks noGrp="1"/>
          </p:cNvSpPr>
          <p:nvPr>
            <p:ph type="title"/>
          </p:nvPr>
        </p:nvSpPr>
        <p:spPr/>
        <p:txBody>
          <a:bodyPr/>
          <a:lstStyle/>
          <a:p>
            <a:r>
              <a:rPr lang="en-US" dirty="0" smtClean="0"/>
              <a:t>Supporting Evidence - TSAM</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19</a:t>
            </a:fld>
            <a:endParaRPr lang="en-US" dirty="0"/>
          </a:p>
        </p:txBody>
      </p:sp>
      <p:sp>
        <p:nvSpPr>
          <p:cNvPr id="6" name="TextBox 5"/>
          <p:cNvSpPr txBox="1"/>
          <p:nvPr/>
        </p:nvSpPr>
        <p:spPr>
          <a:xfrm>
            <a:off x="1851104" y="1357041"/>
            <a:ext cx="9277815"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TSAM: Waitlist mortality rates and counts by center volume</a:t>
            </a:r>
            <a:endParaRPr lang="en-US" sz="2400" b="1" dirty="0">
              <a:latin typeface="Arial" panose="020B0604020202020204" pitchFamily="34" charset="0"/>
              <a:cs typeface="Arial" panose="020B0604020202020204" pitchFamily="34" charset="0"/>
            </a:endParaRPr>
          </a:p>
        </p:txBody>
      </p:sp>
      <p:sp>
        <p:nvSpPr>
          <p:cNvPr id="7" name="TextBox 6"/>
          <p:cNvSpPr txBox="1"/>
          <p:nvPr/>
        </p:nvSpPr>
        <p:spPr>
          <a:xfrm>
            <a:off x="9411627" y="6514573"/>
            <a:ext cx="2854712" cy="369332"/>
          </a:xfrm>
          <a:prstGeom prst="rect">
            <a:avLst/>
          </a:prstGeom>
          <a:noFill/>
        </p:spPr>
        <p:txBody>
          <a:bodyPr wrap="square" rtlCol="0">
            <a:spAutoFit/>
          </a:bodyPr>
          <a:lstStyle/>
          <a:p>
            <a:r>
              <a:rPr lang="en-US" dirty="0" smtClean="0"/>
              <a:t>NM=nautical mile</a:t>
            </a:r>
            <a:endParaRPr lang="en-US" dirty="0"/>
          </a:p>
        </p:txBody>
      </p:sp>
    </p:spTree>
    <p:extLst>
      <p:ext uri="{BB962C8B-B14F-4D97-AF65-F5344CB8AC3E}">
        <p14:creationId xmlns:p14="http://schemas.microsoft.com/office/powerpoint/2010/main" val="4188896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What problems will the proposal solve? </a:t>
            </a:r>
            <a:endParaRPr lang="en-US" sz="4400" dirty="0"/>
          </a:p>
        </p:txBody>
      </p:sp>
      <p:sp>
        <p:nvSpPr>
          <p:cNvPr id="6" name="Content Placeholder 7"/>
          <p:cNvSpPr>
            <a:spLocks noGrp="1"/>
          </p:cNvSpPr>
          <p:nvPr>
            <p:ph idx="1"/>
          </p:nvPr>
        </p:nvSpPr>
        <p:spPr>
          <a:xfrm>
            <a:off x="385278" y="1348828"/>
            <a:ext cx="11394917" cy="3826891"/>
          </a:xfrm>
        </p:spPr>
        <p:txBody>
          <a:bodyPr>
            <a:normAutofit/>
          </a:bodyPr>
          <a:lstStyle/>
          <a:p>
            <a:pPr marL="514350" lvl="0" indent="-514350">
              <a:buFont typeface="+mj-lt"/>
              <a:buAutoNum type="arabicPeriod"/>
            </a:pPr>
            <a:r>
              <a:rPr lang="en-US" sz="3200" dirty="0" smtClean="0"/>
              <a:t>DSA in </a:t>
            </a:r>
            <a:r>
              <a:rPr lang="en-US" sz="3200" dirty="0"/>
              <a:t>lung allocation </a:t>
            </a:r>
            <a:r>
              <a:rPr lang="en-US" sz="3200" dirty="0" smtClean="0"/>
              <a:t>may not be </a:t>
            </a:r>
            <a:r>
              <a:rPr lang="en-US" sz="3200" dirty="0"/>
              <a:t>consistent with </a:t>
            </a:r>
            <a:r>
              <a:rPr lang="en-US" sz="3200" dirty="0" smtClean="0"/>
              <a:t>OPTN </a:t>
            </a:r>
            <a:r>
              <a:rPr lang="en-US" sz="3200" dirty="0"/>
              <a:t>Final Rule</a:t>
            </a:r>
          </a:p>
          <a:p>
            <a:pPr marL="514350" lvl="0" indent="-514350">
              <a:buFont typeface="+mj-lt"/>
              <a:buAutoNum type="arabicPeriod"/>
            </a:pPr>
            <a:r>
              <a:rPr lang="en-US" sz="3200" dirty="0" smtClean="0"/>
              <a:t>Removing DSA complicates heart-lung </a:t>
            </a:r>
            <a:r>
              <a:rPr lang="en-US" sz="3200" dirty="0"/>
              <a:t>allocation </a:t>
            </a:r>
            <a:r>
              <a:rPr lang="en-US" sz="3200" dirty="0" smtClean="0"/>
              <a:t>policy</a:t>
            </a:r>
          </a:p>
          <a:p>
            <a:pPr marL="514350" lvl="0" indent="-514350">
              <a:buFont typeface="+mj-lt"/>
              <a:buAutoNum type="arabicPeriod"/>
            </a:pPr>
            <a:r>
              <a:rPr lang="en-US" sz="3200" dirty="0" smtClean="0"/>
              <a:t>Removing DSA makes </a:t>
            </a:r>
            <a:r>
              <a:rPr lang="en-US" sz="3200" dirty="0"/>
              <a:t>current policy for sensitized lung candidates impractical </a:t>
            </a:r>
          </a:p>
          <a:p>
            <a:pPr marL="514350" indent="-514350">
              <a:buFont typeface="+mj-lt"/>
              <a:buAutoNum type="arabicPeriod"/>
            </a:pPr>
            <a:endParaRPr lang="en-US"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128481" y="2006887"/>
            <a:ext cx="11964858" cy="4304700"/>
          </a:xfrm>
          <a:prstGeom prst="rect">
            <a:avLst/>
          </a:prstGeom>
        </p:spPr>
      </p:pic>
      <p:sp>
        <p:nvSpPr>
          <p:cNvPr id="3" name="Title 2"/>
          <p:cNvSpPr>
            <a:spLocks noGrp="1"/>
          </p:cNvSpPr>
          <p:nvPr>
            <p:ph type="title"/>
          </p:nvPr>
        </p:nvSpPr>
        <p:spPr/>
        <p:txBody>
          <a:bodyPr/>
          <a:lstStyle/>
          <a:p>
            <a:r>
              <a:rPr lang="en-US" dirty="0" smtClean="0"/>
              <a:t>Supporting Evidence - TSAM</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20</a:t>
            </a:fld>
            <a:endParaRPr lang="en-US" dirty="0"/>
          </a:p>
        </p:txBody>
      </p:sp>
      <p:sp>
        <p:nvSpPr>
          <p:cNvPr id="7" name="TextBox 6"/>
          <p:cNvSpPr txBox="1"/>
          <p:nvPr/>
        </p:nvSpPr>
        <p:spPr>
          <a:xfrm>
            <a:off x="1034321" y="1095267"/>
            <a:ext cx="9353863" cy="461665"/>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TSAM: Waitlist mortality rates and counts by OPTN Region</a:t>
            </a:r>
            <a:endParaRPr lang="en-US" sz="2400" b="1" dirty="0">
              <a:latin typeface="Arial" panose="020B0604020202020204" pitchFamily="34" charset="0"/>
              <a:cs typeface="Arial" panose="020B0604020202020204" pitchFamily="34" charset="0"/>
            </a:endParaRPr>
          </a:p>
        </p:txBody>
      </p:sp>
      <p:sp>
        <p:nvSpPr>
          <p:cNvPr id="8" name="TextBox 7"/>
          <p:cNvSpPr txBox="1"/>
          <p:nvPr/>
        </p:nvSpPr>
        <p:spPr>
          <a:xfrm>
            <a:off x="9411627" y="6514573"/>
            <a:ext cx="2854712" cy="369332"/>
          </a:xfrm>
          <a:prstGeom prst="rect">
            <a:avLst/>
          </a:prstGeom>
          <a:noFill/>
        </p:spPr>
        <p:txBody>
          <a:bodyPr wrap="square" rtlCol="0">
            <a:spAutoFit/>
          </a:bodyPr>
          <a:lstStyle/>
          <a:p>
            <a:r>
              <a:rPr lang="en-US" dirty="0" smtClean="0"/>
              <a:t>NM=nautical mile</a:t>
            </a:r>
            <a:endParaRPr lang="en-US" dirty="0"/>
          </a:p>
        </p:txBody>
      </p:sp>
    </p:spTree>
    <p:extLst>
      <p:ext uri="{BB962C8B-B14F-4D97-AF65-F5344CB8AC3E}">
        <p14:creationId xmlns:p14="http://schemas.microsoft.com/office/powerpoint/2010/main" val="24748773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44219" y="2274849"/>
            <a:ext cx="12097131" cy="3804559"/>
          </a:xfrm>
          <a:prstGeom prst="rect">
            <a:avLst/>
          </a:prstGeom>
        </p:spPr>
      </p:pic>
      <p:sp>
        <p:nvSpPr>
          <p:cNvPr id="3" name="Title 2"/>
          <p:cNvSpPr>
            <a:spLocks noGrp="1"/>
          </p:cNvSpPr>
          <p:nvPr>
            <p:ph type="title"/>
          </p:nvPr>
        </p:nvSpPr>
        <p:spPr/>
        <p:txBody>
          <a:bodyPr/>
          <a:lstStyle/>
          <a:p>
            <a:r>
              <a:rPr lang="en-US" dirty="0" smtClean="0"/>
              <a:t>Supporting Evidence - TSAM</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21</a:t>
            </a:fld>
            <a:endParaRPr lang="en-US" dirty="0"/>
          </a:p>
        </p:txBody>
      </p:sp>
      <p:sp>
        <p:nvSpPr>
          <p:cNvPr id="6" name="TextBox 5"/>
          <p:cNvSpPr txBox="1"/>
          <p:nvPr/>
        </p:nvSpPr>
        <p:spPr>
          <a:xfrm>
            <a:off x="1930442" y="1357041"/>
            <a:ext cx="9277815"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TSAM: Lung Transplant counts by distance</a:t>
            </a:r>
            <a:endParaRPr lang="en-US" sz="2400" b="1" dirty="0">
              <a:latin typeface="Arial" panose="020B0604020202020204" pitchFamily="34" charset="0"/>
              <a:cs typeface="Arial" panose="020B0604020202020204" pitchFamily="34" charset="0"/>
            </a:endParaRPr>
          </a:p>
        </p:txBody>
      </p:sp>
      <p:sp>
        <p:nvSpPr>
          <p:cNvPr id="7" name="TextBox 6"/>
          <p:cNvSpPr txBox="1"/>
          <p:nvPr/>
        </p:nvSpPr>
        <p:spPr>
          <a:xfrm>
            <a:off x="9411627" y="6514573"/>
            <a:ext cx="2854712" cy="369332"/>
          </a:xfrm>
          <a:prstGeom prst="rect">
            <a:avLst/>
          </a:prstGeom>
          <a:noFill/>
        </p:spPr>
        <p:txBody>
          <a:bodyPr wrap="square" rtlCol="0">
            <a:spAutoFit/>
          </a:bodyPr>
          <a:lstStyle/>
          <a:p>
            <a:r>
              <a:rPr lang="en-US" dirty="0" smtClean="0"/>
              <a:t>NM=nautical mile</a:t>
            </a:r>
            <a:endParaRPr lang="en-US" dirty="0"/>
          </a:p>
        </p:txBody>
      </p:sp>
    </p:spTree>
    <p:extLst>
      <p:ext uri="{BB962C8B-B14F-4D97-AF65-F5344CB8AC3E}">
        <p14:creationId xmlns:p14="http://schemas.microsoft.com/office/powerpoint/2010/main" val="1126185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49242" y="2118727"/>
            <a:ext cx="12197484" cy="4125951"/>
          </a:xfrm>
          <a:prstGeom prst="rect">
            <a:avLst/>
          </a:prstGeom>
        </p:spPr>
      </p:pic>
      <p:sp>
        <p:nvSpPr>
          <p:cNvPr id="3" name="Title 2"/>
          <p:cNvSpPr>
            <a:spLocks noGrp="1"/>
          </p:cNvSpPr>
          <p:nvPr>
            <p:ph type="title"/>
          </p:nvPr>
        </p:nvSpPr>
        <p:spPr/>
        <p:txBody>
          <a:bodyPr/>
          <a:lstStyle/>
          <a:p>
            <a:r>
              <a:rPr lang="en-US" dirty="0" smtClean="0"/>
              <a:t>Supporting Evidence - TSAM</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22</a:t>
            </a:fld>
            <a:endParaRPr lang="en-US" dirty="0"/>
          </a:p>
        </p:txBody>
      </p:sp>
      <p:sp>
        <p:nvSpPr>
          <p:cNvPr id="6" name="TextBox 5"/>
          <p:cNvSpPr txBox="1"/>
          <p:nvPr/>
        </p:nvSpPr>
        <p:spPr>
          <a:xfrm>
            <a:off x="1469037" y="1295986"/>
            <a:ext cx="8874176" cy="461665"/>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TSAM: Lung Transplant rates and counts by center volume</a:t>
            </a:r>
            <a:endParaRPr lang="en-US" sz="2400" b="1" dirty="0">
              <a:latin typeface="Arial" panose="020B0604020202020204" pitchFamily="34" charset="0"/>
              <a:cs typeface="Arial" panose="020B0604020202020204" pitchFamily="34" charset="0"/>
            </a:endParaRPr>
          </a:p>
        </p:txBody>
      </p:sp>
      <p:sp>
        <p:nvSpPr>
          <p:cNvPr id="7" name="TextBox 6"/>
          <p:cNvSpPr txBox="1"/>
          <p:nvPr/>
        </p:nvSpPr>
        <p:spPr>
          <a:xfrm>
            <a:off x="9411627" y="6514573"/>
            <a:ext cx="2854712" cy="369332"/>
          </a:xfrm>
          <a:prstGeom prst="rect">
            <a:avLst/>
          </a:prstGeom>
          <a:noFill/>
        </p:spPr>
        <p:txBody>
          <a:bodyPr wrap="square" rtlCol="0">
            <a:spAutoFit/>
          </a:bodyPr>
          <a:lstStyle/>
          <a:p>
            <a:r>
              <a:rPr lang="en-US" dirty="0" smtClean="0"/>
              <a:t>NM=nautical mile</a:t>
            </a:r>
            <a:endParaRPr lang="en-US" dirty="0"/>
          </a:p>
        </p:txBody>
      </p:sp>
    </p:spTree>
    <p:extLst>
      <p:ext uri="{BB962C8B-B14F-4D97-AF65-F5344CB8AC3E}">
        <p14:creationId xmlns:p14="http://schemas.microsoft.com/office/powerpoint/2010/main" val="891188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5795683" y="1074917"/>
          <a:ext cx="6266329" cy="5525823"/>
        </p:xfrm>
        <a:graphic>
          <a:graphicData uri="http://schemas.openxmlformats.org/drawingml/2006/table">
            <a:tbl>
              <a:tblPr firstRow="1" firstCol="1" bandRow="1"/>
              <a:tblGrid>
                <a:gridCol w="1008529">
                  <a:extLst>
                    <a:ext uri="{9D8B030D-6E8A-4147-A177-3AD203B41FA5}">
                      <a16:colId xmlns:a16="http://schemas.microsoft.com/office/drawing/2014/main" xmlns="" val="20000"/>
                    </a:ext>
                  </a:extLst>
                </a:gridCol>
                <a:gridCol w="1116106">
                  <a:extLst>
                    <a:ext uri="{9D8B030D-6E8A-4147-A177-3AD203B41FA5}">
                      <a16:colId xmlns:a16="http://schemas.microsoft.com/office/drawing/2014/main" xmlns="" val="20001"/>
                    </a:ext>
                  </a:extLst>
                </a:gridCol>
                <a:gridCol w="4141694">
                  <a:extLst>
                    <a:ext uri="{9D8B030D-6E8A-4147-A177-3AD203B41FA5}">
                      <a16:colId xmlns:a16="http://schemas.microsoft.com/office/drawing/2014/main" xmlns="" val="20002"/>
                    </a:ext>
                  </a:extLst>
                </a:gridCol>
              </a:tblGrid>
              <a:tr h="0">
                <a:tc>
                  <a:txBody>
                    <a:bodyPr/>
                    <a:lstStyle/>
                    <a:p>
                      <a:pPr marL="0" marR="0" indent="0" algn="ctr">
                        <a:spcBef>
                          <a:spcPts val="200"/>
                        </a:spcBef>
                        <a:spcAft>
                          <a:spcPts val="200"/>
                        </a:spcAft>
                      </a:pPr>
                      <a:r>
                        <a:rPr lang="en-US" sz="1050" b="1" dirty="0">
                          <a:solidFill>
                            <a:schemeClr val="bg1"/>
                          </a:solidFill>
                          <a:effectLst/>
                          <a:latin typeface="Arial" panose="020B0604020202020204" pitchFamily="34" charset="0"/>
                          <a:ea typeface="Cambria" panose="02040503050406030204" pitchFamily="18" charset="0"/>
                          <a:cs typeface="Arial" panose="020B0604020202020204" pitchFamily="34" charset="0"/>
                        </a:rPr>
                        <a:t>Classification</a:t>
                      </a:r>
                      <a:endParaRPr lang="en-US" sz="1050" dirty="0">
                        <a:solidFill>
                          <a:schemeClr val="bg1"/>
                        </a:solidFill>
                        <a:effectLst/>
                        <a:latin typeface="Arial" panose="020B0604020202020204" pitchFamily="34" charset="0"/>
                        <a:ea typeface="Cambria" panose="02040503050406030204" pitchFamily="18" charset="0"/>
                        <a:cs typeface="Arial" panose="020B0604020202020204" pitchFamily="34" charset="0"/>
                      </a:endParaRPr>
                    </a:p>
                  </a:txBody>
                  <a:tcPr marL="42274" marR="422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marL="0" marR="0" indent="0">
                        <a:spcBef>
                          <a:spcPts val="200"/>
                        </a:spcBef>
                        <a:spcAft>
                          <a:spcPts val="200"/>
                        </a:spcAft>
                      </a:pPr>
                      <a:r>
                        <a:rPr lang="en-US" sz="1050" b="1" dirty="0">
                          <a:solidFill>
                            <a:schemeClr val="bg1"/>
                          </a:solidFill>
                          <a:effectLst/>
                          <a:latin typeface="Arial" panose="020B0604020202020204" pitchFamily="34" charset="0"/>
                          <a:ea typeface="Cambria" panose="02040503050406030204" pitchFamily="18" charset="0"/>
                          <a:cs typeface="Arial" panose="020B0604020202020204" pitchFamily="34" charset="0"/>
                        </a:rPr>
                        <a:t>Candidates that are included within the:</a:t>
                      </a:r>
                      <a:endParaRPr lang="en-US" sz="1050" dirty="0">
                        <a:solidFill>
                          <a:schemeClr val="bg1"/>
                        </a:solidFill>
                        <a:effectLst/>
                        <a:latin typeface="Arial" panose="020B0604020202020204" pitchFamily="34" charset="0"/>
                        <a:ea typeface="Cambria" panose="02040503050406030204" pitchFamily="18" charset="0"/>
                        <a:cs typeface="Arial" panose="020B0604020202020204" pitchFamily="34" charset="0"/>
                      </a:endParaRP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marL="0" marR="0" indent="0">
                        <a:spcBef>
                          <a:spcPts val="200"/>
                        </a:spcBef>
                        <a:spcAft>
                          <a:spcPts val="200"/>
                        </a:spcAft>
                      </a:pPr>
                      <a:r>
                        <a:rPr lang="en-US" sz="1050" b="1" dirty="0">
                          <a:solidFill>
                            <a:schemeClr val="bg1"/>
                          </a:solidFill>
                          <a:effectLst/>
                          <a:latin typeface="Arial" panose="020B0604020202020204" pitchFamily="34" charset="0"/>
                          <a:ea typeface="Cambria" panose="02040503050406030204" pitchFamily="18" charset="0"/>
                          <a:cs typeface="Arial" panose="020B0604020202020204" pitchFamily="34" charset="0"/>
                        </a:rPr>
                        <a:t>And are:</a:t>
                      </a:r>
                      <a:endParaRPr lang="en-US" sz="1050" dirty="0">
                        <a:solidFill>
                          <a:schemeClr val="bg1"/>
                        </a:solidFill>
                        <a:effectLst/>
                        <a:latin typeface="Arial" panose="020B0604020202020204" pitchFamily="34" charset="0"/>
                        <a:ea typeface="Cambria" panose="02040503050406030204" pitchFamily="18" charset="0"/>
                        <a:cs typeface="Arial" panose="020B0604020202020204" pitchFamily="34" charset="0"/>
                      </a:endParaRP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extLst>
                  <a:ext uri="{0D108BD9-81ED-4DB2-BD59-A6C34878D82A}">
                    <a16:rowId xmlns:a16="http://schemas.microsoft.com/office/drawing/2014/main" xmlns="" val="10000"/>
                  </a:ext>
                </a:extLst>
              </a:tr>
              <a:tr h="244168">
                <a:tc>
                  <a:txBody>
                    <a:bodyPr/>
                    <a:lstStyle/>
                    <a:p>
                      <a:pPr marL="0" marR="0" indent="0" algn="ctr">
                        <a:spcBef>
                          <a:spcPts val="0"/>
                        </a:spcBef>
                        <a:spcAft>
                          <a:spcPts val="0"/>
                        </a:spcAft>
                      </a:pPr>
                      <a:r>
                        <a:rPr lang="en-US" sz="1050" b="1">
                          <a:solidFill>
                            <a:schemeClr val="tx1"/>
                          </a:solidFill>
                          <a:effectLst/>
                          <a:latin typeface="Arial" panose="020B0604020202020204" pitchFamily="34" charset="0"/>
                          <a:ea typeface="Cambria" panose="02040503050406030204" pitchFamily="18" charset="0"/>
                          <a:cs typeface="Arial" panose="020B0604020202020204" pitchFamily="34" charset="0"/>
                        </a:rPr>
                        <a:t>1</a:t>
                      </a:r>
                      <a:endPar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Zone A</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0" marR="0" indent="0">
                        <a:spcBef>
                          <a:spcPts val="0"/>
                        </a:spcBef>
                        <a:spcAft>
                          <a:spcPts val="0"/>
                        </a:spcAft>
                      </a:pP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At least 12 years old, blood type identical to the donor</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xmlns="" val="10001"/>
                  </a:ext>
                </a:extLst>
              </a:tr>
              <a:tr h="244168">
                <a:tc>
                  <a:txBody>
                    <a:bodyPr/>
                    <a:lstStyle/>
                    <a:p>
                      <a:pPr marL="0" marR="0" indent="0" algn="ctr">
                        <a:spcBef>
                          <a:spcPts val="0"/>
                        </a:spcBef>
                        <a:spcAft>
                          <a:spcPts val="0"/>
                        </a:spcAft>
                      </a:pPr>
                      <a:r>
                        <a:rPr lang="en-US" sz="1050" b="1">
                          <a:solidFill>
                            <a:schemeClr val="tx1"/>
                          </a:solidFill>
                          <a:effectLst/>
                          <a:latin typeface="Arial" panose="020B0604020202020204" pitchFamily="34" charset="0"/>
                          <a:ea typeface="Cambria" panose="02040503050406030204" pitchFamily="18" charset="0"/>
                          <a:cs typeface="Arial" panose="020B0604020202020204" pitchFamily="34" charset="0"/>
                        </a:rPr>
                        <a:t>2</a:t>
                      </a:r>
                      <a:endPar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Zone A</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At least 12 years old, blood type compatible with the donor</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xmlns="" val="10002"/>
                  </a:ext>
                </a:extLst>
              </a:tr>
              <a:tr h="925945">
                <a:tc>
                  <a:txBody>
                    <a:bodyPr/>
                    <a:lstStyle/>
                    <a:p>
                      <a:pPr marL="0" marR="0" indent="0" algn="ctr">
                        <a:spcBef>
                          <a:spcPts val="0"/>
                        </a:spcBef>
                        <a:spcAft>
                          <a:spcPts val="0"/>
                        </a:spcAft>
                      </a:pPr>
                      <a:r>
                        <a:rPr lang="en-US" sz="1050" b="1" dirty="0">
                          <a:solidFill>
                            <a:schemeClr val="tx1"/>
                          </a:solidFill>
                          <a:effectLst/>
                          <a:latin typeface="Arial" panose="020B0604020202020204" pitchFamily="34" charset="0"/>
                          <a:ea typeface="Cambria" panose="02040503050406030204" pitchFamily="18" charset="0"/>
                          <a:cs typeface="Arial" panose="020B0604020202020204" pitchFamily="34" charset="0"/>
                        </a:rPr>
                        <a:t>3</a:t>
                      </a:r>
                      <a:endPar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Zone A</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26670" marR="0" indent="0">
                        <a:spcBef>
                          <a:spcPts val="0"/>
                        </a:spcBef>
                        <a:spcAft>
                          <a:spcPts val="0"/>
                        </a:spcAft>
                      </a:pP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Priority 1 and </a:t>
                      </a:r>
                      <a:r>
                        <a:rPr lang="en-US" sz="1050" i="1" dirty="0">
                          <a:solidFill>
                            <a:schemeClr val="tx1"/>
                          </a:solidFill>
                          <a:effectLst/>
                          <a:latin typeface="Arial" panose="020B0604020202020204" pitchFamily="34" charset="0"/>
                          <a:ea typeface="Cambria" panose="02040503050406030204" pitchFamily="18" charset="0"/>
                          <a:cs typeface="Arial" panose="020B0604020202020204" pitchFamily="34" charset="0"/>
                        </a:rPr>
                        <a:t>one</a:t>
                      </a: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 of the following:</a:t>
                      </a:r>
                    </a:p>
                    <a:p>
                      <a:pPr marL="342900" marR="0" lvl="0" indent="-342900">
                        <a:spcBef>
                          <a:spcPts val="0"/>
                        </a:spcBef>
                        <a:spcAft>
                          <a:spcPts val="0"/>
                        </a:spcAft>
                        <a:buFont typeface="Symbol" panose="05050102010706020507" pitchFamily="18" charset="2"/>
                        <a:buChar char=""/>
                      </a:pP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Less than 12 years old and blood type identical to the donor</a:t>
                      </a:r>
                      <a:endParaRPr lang="en-US" sz="1050" dirty="0">
                        <a:solidFill>
                          <a:schemeClr val="tx1"/>
                        </a:solidFill>
                        <a:effectLst/>
                        <a:latin typeface="Arial" panose="020B060402020202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Less than 1 year old and blood type compatible with the donor</a:t>
                      </a:r>
                      <a:endParaRPr lang="en-US" sz="1050" dirty="0">
                        <a:solidFill>
                          <a:schemeClr val="tx1"/>
                        </a:solidFill>
                        <a:effectLst/>
                        <a:latin typeface="Arial" panose="020B060402020202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Less than 1 year old and eligible for intended blood group incompatible offers</a:t>
                      </a:r>
                      <a:endParaRPr lang="en-US" sz="1050" dirty="0">
                        <a:solidFill>
                          <a:schemeClr val="tx1"/>
                        </a:solidFill>
                        <a:effectLst/>
                        <a:latin typeface="Arial" panose="020B0604020202020204" pitchFamily="34" charset="0"/>
                        <a:cs typeface="Arial" panose="020B0604020202020204" pitchFamily="34" charset="0"/>
                      </a:endParaRP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xmlns="" val="10003"/>
                  </a:ext>
                </a:extLst>
              </a:tr>
              <a:tr h="685800">
                <a:tc>
                  <a:txBody>
                    <a:bodyPr/>
                    <a:lstStyle/>
                    <a:p>
                      <a:pPr marL="0" marR="0" indent="0" algn="ctr">
                        <a:spcBef>
                          <a:spcPts val="0"/>
                        </a:spcBef>
                        <a:spcAft>
                          <a:spcPts val="0"/>
                        </a:spcAft>
                      </a:pPr>
                      <a:r>
                        <a:rPr lang="en-US" sz="1050" b="1">
                          <a:solidFill>
                            <a:schemeClr val="tx1"/>
                          </a:solidFill>
                          <a:effectLst/>
                          <a:latin typeface="Arial" panose="020B0604020202020204" pitchFamily="34" charset="0"/>
                          <a:ea typeface="Cambria" panose="02040503050406030204" pitchFamily="18" charset="0"/>
                          <a:cs typeface="Arial" panose="020B0604020202020204" pitchFamily="34" charset="0"/>
                        </a:rPr>
                        <a:t>4</a:t>
                      </a:r>
                      <a:endPar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Zone A</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Priority 1 and </a:t>
                      </a:r>
                      <a:r>
                        <a:rPr lang="en-US" sz="1050" i="1">
                          <a:solidFill>
                            <a:schemeClr val="tx1"/>
                          </a:solidFill>
                          <a:effectLst/>
                          <a:latin typeface="Arial" panose="020B0604020202020204" pitchFamily="34" charset="0"/>
                          <a:ea typeface="Cambria" panose="02040503050406030204" pitchFamily="18" charset="0"/>
                          <a:cs typeface="Arial" panose="020B0604020202020204" pitchFamily="34" charset="0"/>
                        </a:rPr>
                        <a:t>one</a:t>
                      </a: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 of the following:</a:t>
                      </a:r>
                    </a:p>
                    <a:p>
                      <a:pPr marL="342900" marR="0" lvl="0" indent="-342900">
                        <a:spcBef>
                          <a:spcPts val="0"/>
                        </a:spcBef>
                        <a:spcAft>
                          <a:spcPts val="0"/>
                        </a:spcAft>
                        <a:buFont typeface="Symbol" panose="05050102010706020507" pitchFamily="18" charset="2"/>
                        <a:buChar char=""/>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At least 1 year old and blood type compatible with the donor</a:t>
                      </a:r>
                      <a:endParaRPr lang="en-US" sz="1050">
                        <a:solidFill>
                          <a:schemeClr val="tx1"/>
                        </a:solidFill>
                        <a:effectLst/>
                        <a:latin typeface="Arial" panose="020B060402020202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At least 1 year old and eligible for intended blood group incompatible offers</a:t>
                      </a:r>
                      <a:endParaRPr lang="en-US" sz="1050">
                        <a:solidFill>
                          <a:schemeClr val="tx1"/>
                        </a:solidFill>
                        <a:effectLst/>
                        <a:latin typeface="Arial" panose="020B0604020202020204" pitchFamily="34" charset="0"/>
                        <a:cs typeface="Arial" panose="020B0604020202020204" pitchFamily="34" charset="0"/>
                      </a:endParaRP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xmlns="" val="10004"/>
                  </a:ext>
                </a:extLst>
              </a:tr>
              <a:tr h="126535">
                <a:tc>
                  <a:txBody>
                    <a:bodyPr/>
                    <a:lstStyle/>
                    <a:p>
                      <a:pPr marL="0" marR="0" indent="0" algn="ctr">
                        <a:spcBef>
                          <a:spcPts val="0"/>
                        </a:spcBef>
                        <a:spcAft>
                          <a:spcPts val="0"/>
                        </a:spcAft>
                      </a:pPr>
                      <a:r>
                        <a:rPr lang="en-US" sz="1050" b="1">
                          <a:solidFill>
                            <a:schemeClr val="tx1"/>
                          </a:solidFill>
                          <a:effectLst/>
                          <a:latin typeface="Arial" panose="020B0604020202020204" pitchFamily="34" charset="0"/>
                          <a:ea typeface="Cambria" panose="02040503050406030204" pitchFamily="18" charset="0"/>
                          <a:cs typeface="Arial" panose="020B0604020202020204" pitchFamily="34" charset="0"/>
                        </a:rPr>
                        <a:t>5</a:t>
                      </a:r>
                      <a:endPar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Zone A</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Priority 2, blood type identical to the donor</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xmlns="" val="10005"/>
                  </a:ext>
                </a:extLst>
              </a:tr>
              <a:tr h="244168">
                <a:tc>
                  <a:txBody>
                    <a:bodyPr/>
                    <a:lstStyle/>
                    <a:p>
                      <a:pPr marL="0" marR="0" indent="0" algn="ctr">
                        <a:spcBef>
                          <a:spcPts val="0"/>
                        </a:spcBef>
                        <a:spcAft>
                          <a:spcPts val="0"/>
                        </a:spcAft>
                      </a:pPr>
                      <a:r>
                        <a:rPr lang="en-US" sz="1050" b="1">
                          <a:solidFill>
                            <a:schemeClr val="tx1"/>
                          </a:solidFill>
                          <a:effectLst/>
                          <a:latin typeface="Arial" panose="020B0604020202020204" pitchFamily="34" charset="0"/>
                          <a:ea typeface="Cambria" panose="02040503050406030204" pitchFamily="18" charset="0"/>
                          <a:cs typeface="Arial" panose="020B0604020202020204" pitchFamily="34" charset="0"/>
                        </a:rPr>
                        <a:t>6</a:t>
                      </a:r>
                      <a:endPar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Zone A</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Priority 2, blood type compatible with the donor</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xmlns="" val="10006"/>
                  </a:ext>
                </a:extLst>
              </a:tr>
              <a:tr h="244168">
                <a:tc>
                  <a:txBody>
                    <a:bodyPr/>
                    <a:lstStyle/>
                    <a:p>
                      <a:pPr marL="0" marR="0" indent="0" algn="ctr">
                        <a:spcBef>
                          <a:spcPts val="0"/>
                        </a:spcBef>
                        <a:spcAft>
                          <a:spcPts val="0"/>
                        </a:spcAft>
                      </a:pPr>
                      <a:r>
                        <a:rPr lang="en-US" sz="1050" b="1">
                          <a:solidFill>
                            <a:schemeClr val="tx1"/>
                          </a:solidFill>
                          <a:effectLst/>
                          <a:latin typeface="Arial" panose="020B0604020202020204" pitchFamily="34" charset="0"/>
                          <a:ea typeface="Cambria" panose="02040503050406030204" pitchFamily="18" charset="0"/>
                          <a:cs typeface="Arial" panose="020B0604020202020204" pitchFamily="34" charset="0"/>
                        </a:rPr>
                        <a:t>7</a:t>
                      </a:r>
                      <a:endPar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Zone B</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At least 12 years old, blood type identical to the donor</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44168">
                <a:tc>
                  <a:txBody>
                    <a:bodyPr/>
                    <a:lstStyle/>
                    <a:p>
                      <a:pPr marL="0" marR="0" indent="0" algn="ctr">
                        <a:spcBef>
                          <a:spcPts val="0"/>
                        </a:spcBef>
                        <a:spcAft>
                          <a:spcPts val="0"/>
                        </a:spcAft>
                      </a:pPr>
                      <a:r>
                        <a:rPr lang="en-US" sz="1050" b="1">
                          <a:solidFill>
                            <a:schemeClr val="tx1"/>
                          </a:solidFill>
                          <a:effectLst/>
                          <a:latin typeface="Arial" panose="020B0604020202020204" pitchFamily="34" charset="0"/>
                          <a:ea typeface="Cambria" panose="02040503050406030204" pitchFamily="18" charset="0"/>
                          <a:cs typeface="Arial" panose="020B0604020202020204" pitchFamily="34" charset="0"/>
                        </a:rPr>
                        <a:t>8</a:t>
                      </a:r>
                      <a:endPar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Zone B</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At least 12 years old, blood type compatible with the donor</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895935">
                <a:tc>
                  <a:txBody>
                    <a:bodyPr/>
                    <a:lstStyle/>
                    <a:p>
                      <a:pPr marL="0" marR="0" indent="0" algn="ctr">
                        <a:spcBef>
                          <a:spcPts val="0"/>
                        </a:spcBef>
                        <a:spcAft>
                          <a:spcPts val="0"/>
                        </a:spcAft>
                      </a:pPr>
                      <a:r>
                        <a:rPr lang="en-US" sz="1050" b="1">
                          <a:solidFill>
                            <a:schemeClr val="tx1"/>
                          </a:solidFill>
                          <a:effectLst/>
                          <a:latin typeface="Arial" panose="020B0604020202020204" pitchFamily="34" charset="0"/>
                          <a:ea typeface="Cambria" panose="02040503050406030204" pitchFamily="18" charset="0"/>
                          <a:cs typeface="Arial" panose="020B0604020202020204" pitchFamily="34" charset="0"/>
                        </a:rPr>
                        <a:t>9</a:t>
                      </a:r>
                      <a:endPar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spcBef>
                          <a:spcPts val="0"/>
                        </a:spcBef>
                        <a:spcAft>
                          <a:spcPts val="0"/>
                        </a:spcAft>
                      </a:pP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Zone B</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spcBef>
                          <a:spcPts val="0"/>
                        </a:spcBef>
                        <a:spcAft>
                          <a:spcPts val="0"/>
                        </a:spcAft>
                      </a:pP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Priority 1 and </a:t>
                      </a:r>
                      <a:r>
                        <a:rPr lang="en-US" sz="1050" i="1" dirty="0">
                          <a:solidFill>
                            <a:schemeClr val="tx1"/>
                          </a:solidFill>
                          <a:effectLst/>
                          <a:latin typeface="Arial" panose="020B0604020202020204" pitchFamily="34" charset="0"/>
                          <a:ea typeface="Cambria" panose="02040503050406030204" pitchFamily="18" charset="0"/>
                          <a:cs typeface="Arial" panose="020B0604020202020204" pitchFamily="34" charset="0"/>
                        </a:rPr>
                        <a:t>one</a:t>
                      </a: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 of the following:</a:t>
                      </a:r>
                    </a:p>
                    <a:p>
                      <a:pPr marL="342900" marR="0" lvl="0" indent="-342900">
                        <a:spcBef>
                          <a:spcPts val="0"/>
                        </a:spcBef>
                        <a:spcAft>
                          <a:spcPts val="0"/>
                        </a:spcAft>
                        <a:buFont typeface="Symbol" panose="05050102010706020507" pitchFamily="18" charset="2"/>
                        <a:buChar char=""/>
                      </a:pP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Less than 12 years old and blood type identical to the donor</a:t>
                      </a:r>
                      <a:endParaRPr lang="en-US" sz="1050" dirty="0">
                        <a:solidFill>
                          <a:schemeClr val="tx1"/>
                        </a:solidFill>
                        <a:effectLst/>
                        <a:latin typeface="Arial" panose="020B060402020202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Less than 1 year old and blood type compatible with the donor</a:t>
                      </a:r>
                      <a:endParaRPr lang="en-US" sz="1050" dirty="0">
                        <a:solidFill>
                          <a:schemeClr val="tx1"/>
                        </a:solidFill>
                        <a:effectLst/>
                        <a:latin typeface="Arial" panose="020B060402020202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Less than 1 year old and eligible for intended blood group incompatible offers</a:t>
                      </a:r>
                      <a:endParaRPr lang="en-US" sz="1050" dirty="0">
                        <a:solidFill>
                          <a:schemeClr val="tx1"/>
                        </a:solidFill>
                        <a:effectLst/>
                        <a:latin typeface="Arial" panose="020B0604020202020204" pitchFamily="34" charset="0"/>
                        <a:cs typeface="Arial" panose="020B0604020202020204" pitchFamily="34" charset="0"/>
                      </a:endParaRP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753035">
                <a:tc>
                  <a:txBody>
                    <a:bodyPr/>
                    <a:lstStyle/>
                    <a:p>
                      <a:pPr marL="0" marR="0" indent="0" algn="ctr">
                        <a:spcBef>
                          <a:spcPts val="0"/>
                        </a:spcBef>
                        <a:spcAft>
                          <a:spcPts val="0"/>
                        </a:spcAft>
                      </a:pPr>
                      <a:r>
                        <a:rPr lang="en-US" sz="1050" b="1">
                          <a:solidFill>
                            <a:schemeClr val="tx1"/>
                          </a:solidFill>
                          <a:effectLst/>
                          <a:latin typeface="Arial" panose="020B0604020202020204" pitchFamily="34" charset="0"/>
                          <a:ea typeface="Cambria" panose="02040503050406030204" pitchFamily="18" charset="0"/>
                          <a:cs typeface="Arial" panose="020B0604020202020204" pitchFamily="34" charset="0"/>
                        </a:rPr>
                        <a:t>10</a:t>
                      </a:r>
                      <a:endPar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Zone B</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indent="-457200">
                        <a:spcBef>
                          <a:spcPts val="0"/>
                        </a:spcBef>
                        <a:spcAft>
                          <a:spcPts val="0"/>
                        </a:spcAft>
                      </a:pP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Priority 1 and </a:t>
                      </a:r>
                      <a:r>
                        <a:rPr lang="en-US" sz="1050" i="1" dirty="0">
                          <a:solidFill>
                            <a:schemeClr val="tx1"/>
                          </a:solidFill>
                          <a:effectLst/>
                          <a:latin typeface="Arial" panose="020B0604020202020204" pitchFamily="34" charset="0"/>
                          <a:ea typeface="Cambria" panose="02040503050406030204" pitchFamily="18" charset="0"/>
                          <a:cs typeface="Arial" panose="020B0604020202020204" pitchFamily="34" charset="0"/>
                        </a:rPr>
                        <a:t>one</a:t>
                      </a: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 of the following:</a:t>
                      </a:r>
                    </a:p>
                    <a:p>
                      <a:pPr marL="342900" marR="0" lvl="0" indent="-342900">
                        <a:spcBef>
                          <a:spcPts val="0"/>
                        </a:spcBef>
                        <a:spcAft>
                          <a:spcPts val="0"/>
                        </a:spcAft>
                        <a:buFont typeface="Symbol" panose="05050102010706020507" pitchFamily="18" charset="2"/>
                        <a:buChar char=""/>
                      </a:pP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At least 1 year old and blood type compatible with the donor</a:t>
                      </a:r>
                      <a:endParaRPr lang="en-US" sz="1050" dirty="0">
                        <a:solidFill>
                          <a:schemeClr val="tx1"/>
                        </a:solidFill>
                        <a:effectLst/>
                        <a:latin typeface="Arial" panose="020B060402020202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At least 1 year old and eligible for intended blood group incompatible offers</a:t>
                      </a:r>
                      <a:endParaRPr lang="en-US" sz="1050" dirty="0">
                        <a:solidFill>
                          <a:schemeClr val="tx1"/>
                        </a:solidFill>
                        <a:effectLst/>
                        <a:latin typeface="Arial" panose="020B0604020202020204" pitchFamily="34" charset="0"/>
                        <a:cs typeface="Arial" panose="020B0604020202020204" pitchFamily="34" charset="0"/>
                      </a:endParaRP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26535">
                <a:tc>
                  <a:txBody>
                    <a:bodyPr/>
                    <a:lstStyle/>
                    <a:p>
                      <a:pPr marL="0" marR="0" indent="0" algn="ctr">
                        <a:spcBef>
                          <a:spcPts val="0"/>
                        </a:spcBef>
                        <a:spcAft>
                          <a:spcPts val="0"/>
                        </a:spcAft>
                      </a:pPr>
                      <a:r>
                        <a:rPr lang="en-US" sz="1050" b="1">
                          <a:solidFill>
                            <a:schemeClr val="tx1"/>
                          </a:solidFill>
                          <a:effectLst/>
                          <a:latin typeface="Arial" panose="020B0604020202020204" pitchFamily="34" charset="0"/>
                          <a:ea typeface="Cambria" panose="02040503050406030204" pitchFamily="18" charset="0"/>
                          <a:cs typeface="Arial" panose="020B0604020202020204" pitchFamily="34" charset="0"/>
                        </a:rPr>
                        <a:t>11</a:t>
                      </a:r>
                      <a:endPar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2274" marR="42274" marT="0" marB="0">
                    <a:lnL w="12700" cap="flat" cmpd="sng" algn="ctr">
                      <a:solidFill>
                        <a:srgbClr val="4F81B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Zone B</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Priority 2, blood type identical to the donor</a:t>
                      </a:r>
                    </a:p>
                  </a:txBody>
                  <a:tcPr marL="42274" marR="42274" marT="0" marB="0">
                    <a:lnL w="12700" cap="flat" cmpd="sng" algn="ctr">
                      <a:solidFill>
                        <a:schemeClr val="tx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44168">
                <a:tc>
                  <a:txBody>
                    <a:bodyPr/>
                    <a:lstStyle/>
                    <a:p>
                      <a:pPr marL="0" marR="0" indent="0" algn="ctr">
                        <a:spcBef>
                          <a:spcPts val="0"/>
                        </a:spcBef>
                        <a:spcAft>
                          <a:spcPts val="0"/>
                        </a:spcAft>
                      </a:pPr>
                      <a:r>
                        <a:rPr lang="en-US" sz="1050" b="1">
                          <a:solidFill>
                            <a:schemeClr val="tx1"/>
                          </a:solidFill>
                          <a:effectLst/>
                          <a:latin typeface="Arial" panose="020B0604020202020204" pitchFamily="34" charset="0"/>
                          <a:ea typeface="Cambria" panose="02040503050406030204" pitchFamily="18" charset="0"/>
                          <a:cs typeface="Arial" panose="020B0604020202020204" pitchFamily="34" charset="0"/>
                        </a:rPr>
                        <a:t>12</a:t>
                      </a:r>
                      <a:endPar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2274" marR="42274"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1050">
                          <a:solidFill>
                            <a:schemeClr val="tx1"/>
                          </a:solidFill>
                          <a:effectLst/>
                          <a:latin typeface="Arial" panose="020B0604020202020204" pitchFamily="34" charset="0"/>
                          <a:ea typeface="Cambria" panose="02040503050406030204" pitchFamily="18" charset="0"/>
                          <a:cs typeface="Arial" panose="020B0604020202020204" pitchFamily="34" charset="0"/>
                        </a:rPr>
                        <a:t>Zone B</a:t>
                      </a:r>
                    </a:p>
                  </a:txBody>
                  <a:tcPr marL="42274" marR="422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1050" dirty="0">
                          <a:solidFill>
                            <a:schemeClr val="tx1"/>
                          </a:solidFill>
                          <a:effectLst/>
                          <a:latin typeface="Arial" panose="020B0604020202020204" pitchFamily="34" charset="0"/>
                          <a:ea typeface="Cambria" panose="02040503050406030204" pitchFamily="18" charset="0"/>
                          <a:cs typeface="Arial" panose="020B0604020202020204" pitchFamily="34" charset="0"/>
                        </a:rPr>
                        <a:t>Priority 2, blood type compatible with the donor</a:t>
                      </a:r>
                    </a:p>
                  </a:txBody>
                  <a:tcPr marL="42274" marR="42274"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
        <p:nvSpPr>
          <p:cNvPr id="4" name="Slide Number Placeholder 3"/>
          <p:cNvSpPr>
            <a:spLocks noGrp="1"/>
          </p:cNvSpPr>
          <p:nvPr>
            <p:ph type="sldNum" sz="quarter" idx="4"/>
          </p:nvPr>
        </p:nvSpPr>
        <p:spPr/>
        <p:txBody>
          <a:bodyPr/>
          <a:lstStyle/>
          <a:p>
            <a:fld id="{AFEF8753-48E3-DC43-B5AB-733E5321FD2E}" type="slidenum">
              <a:rPr lang="en-US" smtClean="0"/>
              <a:pPr/>
              <a:t>23</a:t>
            </a:fld>
            <a:endParaRPr lang="en-US" dirty="0"/>
          </a:p>
        </p:txBody>
      </p:sp>
      <p:graphicFrame>
        <p:nvGraphicFramePr>
          <p:cNvPr id="9" name="Table 8"/>
          <p:cNvGraphicFramePr>
            <a:graphicFrameLocks noGrp="1"/>
          </p:cNvGraphicFramePr>
          <p:nvPr>
            <p:extLst/>
          </p:nvPr>
        </p:nvGraphicFramePr>
        <p:xfrm>
          <a:off x="125506" y="1063339"/>
          <a:ext cx="5461000" cy="4645497"/>
        </p:xfrm>
        <a:graphic>
          <a:graphicData uri="http://schemas.openxmlformats.org/drawingml/2006/table">
            <a:tbl>
              <a:tblPr firstRow="1" firstCol="1" bandRow="1"/>
              <a:tblGrid>
                <a:gridCol w="1079500">
                  <a:extLst>
                    <a:ext uri="{9D8B030D-6E8A-4147-A177-3AD203B41FA5}">
                      <a16:colId xmlns:a16="http://schemas.microsoft.com/office/drawing/2014/main" xmlns="" val="20000"/>
                    </a:ext>
                  </a:extLst>
                </a:gridCol>
                <a:gridCol w="1591982">
                  <a:extLst>
                    <a:ext uri="{9D8B030D-6E8A-4147-A177-3AD203B41FA5}">
                      <a16:colId xmlns:a16="http://schemas.microsoft.com/office/drawing/2014/main" xmlns="" val="20001"/>
                    </a:ext>
                  </a:extLst>
                </a:gridCol>
                <a:gridCol w="2789518">
                  <a:extLst>
                    <a:ext uri="{9D8B030D-6E8A-4147-A177-3AD203B41FA5}">
                      <a16:colId xmlns:a16="http://schemas.microsoft.com/office/drawing/2014/main" xmlns="" val="20002"/>
                    </a:ext>
                  </a:extLst>
                </a:gridCol>
              </a:tblGrid>
              <a:tr h="509967">
                <a:tc>
                  <a:txBody>
                    <a:bodyPr/>
                    <a:lstStyle/>
                    <a:p>
                      <a:pPr marL="0" marR="0">
                        <a:lnSpc>
                          <a:spcPct val="115000"/>
                        </a:lnSpc>
                        <a:spcBef>
                          <a:spcPts val="200"/>
                        </a:spcBef>
                        <a:spcAft>
                          <a:spcPts val="200"/>
                        </a:spcAft>
                      </a:pPr>
                      <a:r>
                        <a:rPr lang="en-US" sz="105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Classification</a:t>
                      </a:r>
                      <a:endParaRPr lang="en-US" sz="105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nSpc>
                          <a:spcPct val="115000"/>
                        </a:lnSpc>
                        <a:spcBef>
                          <a:spcPts val="200"/>
                        </a:spcBef>
                        <a:spcAft>
                          <a:spcPts val="200"/>
                        </a:spcAft>
                      </a:pPr>
                      <a:r>
                        <a:rPr lang="en-US" sz="105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Candidates that are within the:</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nSpc>
                          <a:spcPct val="115000"/>
                        </a:lnSpc>
                        <a:spcBef>
                          <a:spcPts val="200"/>
                        </a:spcBef>
                        <a:spcAft>
                          <a:spcPts val="200"/>
                        </a:spcAft>
                      </a:pPr>
                      <a:r>
                        <a:rPr lang="en-US" sz="105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And are:</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xmlns="" val="10000"/>
                  </a:ext>
                </a:extLst>
              </a:tr>
              <a:tr h="689255">
                <a:tc>
                  <a:txBody>
                    <a:bodyPr/>
                    <a:lstStyle/>
                    <a:p>
                      <a:pPr marL="0" marR="0" algn="ctr">
                        <a:lnSpc>
                          <a:spcPct val="115000"/>
                        </a:lnSpc>
                        <a:spcBef>
                          <a:spcPts val="200"/>
                        </a:spcBef>
                        <a:spcAft>
                          <a:spcPts val="200"/>
                        </a:spcAft>
                      </a:pPr>
                      <a:r>
                        <a:rPr lang="en-US" sz="105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200"/>
                        </a:spcBef>
                        <a:spcAft>
                          <a:spcPts val="200"/>
                        </a:spcAft>
                      </a:pPr>
                      <a:r>
                        <a:rPr lang="en-US" sz="105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OPO’s DSA or Zone A</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200"/>
                        </a:spcBef>
                        <a:spcAft>
                          <a:spcPts val="200"/>
                        </a:spcAft>
                      </a:pPr>
                      <a:r>
                        <a:rPr lang="en-US" sz="105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Adult status 1 or pediatric status 1A and primary blood type match with the donor</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1"/>
                  </a:ext>
                </a:extLst>
              </a:tr>
              <a:tr h="689255">
                <a:tc>
                  <a:txBody>
                    <a:bodyPr/>
                    <a:lstStyle/>
                    <a:p>
                      <a:pPr marL="0" marR="0" algn="ctr">
                        <a:lnSpc>
                          <a:spcPct val="115000"/>
                        </a:lnSpc>
                        <a:spcBef>
                          <a:spcPts val="200"/>
                        </a:spcBef>
                        <a:spcAft>
                          <a:spcPts val="200"/>
                        </a:spcAft>
                      </a:pPr>
                      <a:r>
                        <a:rPr lang="en-US" sz="105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200"/>
                        </a:spcBef>
                        <a:spcAft>
                          <a:spcPts val="200"/>
                        </a:spcAft>
                      </a:pPr>
                      <a:r>
                        <a:rPr lang="en-US" sz="105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OPO’s DSA or Zone A</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200"/>
                        </a:spcBef>
                        <a:spcAft>
                          <a:spcPts val="200"/>
                        </a:spcAft>
                      </a:pPr>
                      <a:r>
                        <a:rPr lang="en-US" sz="105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Adult status 1 or pediatric status 1A and secondary blood type match with the donor</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2"/>
                  </a:ext>
                </a:extLst>
              </a:tr>
              <a:tr h="689255">
                <a:tc>
                  <a:txBody>
                    <a:bodyPr/>
                    <a:lstStyle/>
                    <a:p>
                      <a:pPr marL="0" marR="0" algn="ctr">
                        <a:lnSpc>
                          <a:spcPct val="115000"/>
                        </a:lnSpc>
                        <a:spcBef>
                          <a:spcPts val="200"/>
                        </a:spcBef>
                        <a:spcAft>
                          <a:spcPts val="200"/>
                        </a:spcAft>
                      </a:pPr>
                      <a:r>
                        <a:rPr lang="en-US" sz="105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200"/>
                        </a:spcBef>
                        <a:spcAft>
                          <a:spcPts val="200"/>
                        </a:spcAft>
                      </a:pPr>
                      <a:r>
                        <a:rPr lang="en-US" sz="105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OPO’s DSA or Zone A</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200"/>
                        </a:spcBef>
                        <a:spcAft>
                          <a:spcPts val="200"/>
                        </a:spcAft>
                      </a:pPr>
                      <a:r>
                        <a:rPr lang="en-US" sz="105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Adult status 2 and primary blood type match with the donor</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3"/>
                  </a:ext>
                </a:extLst>
              </a:tr>
              <a:tr h="689255">
                <a:tc>
                  <a:txBody>
                    <a:bodyPr/>
                    <a:lstStyle/>
                    <a:p>
                      <a:pPr marL="0" marR="0" algn="ctr">
                        <a:lnSpc>
                          <a:spcPct val="115000"/>
                        </a:lnSpc>
                        <a:spcBef>
                          <a:spcPts val="200"/>
                        </a:spcBef>
                        <a:spcAft>
                          <a:spcPts val="200"/>
                        </a:spcAft>
                      </a:pPr>
                      <a:r>
                        <a:rPr lang="en-US" sz="105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200"/>
                        </a:spcBef>
                        <a:spcAft>
                          <a:spcPts val="200"/>
                        </a:spcAft>
                      </a:pPr>
                      <a:r>
                        <a:rPr lang="en-US" sz="10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OPO’s DSA or Zone A</a:t>
                      </a:r>
                      <a:endParaRPr lang="en-US" sz="105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200"/>
                        </a:spcBef>
                        <a:spcAft>
                          <a:spcPts val="200"/>
                        </a:spcAft>
                      </a:pPr>
                      <a:r>
                        <a:rPr lang="en-US" sz="105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Adult status 2 and secondary blood type match with the donor</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4"/>
                  </a:ext>
                </a:extLst>
              </a:tr>
              <a:tr h="689255">
                <a:tc>
                  <a:txBody>
                    <a:bodyPr/>
                    <a:lstStyle/>
                    <a:p>
                      <a:pPr marL="0" marR="0" algn="ctr">
                        <a:lnSpc>
                          <a:spcPct val="115000"/>
                        </a:lnSpc>
                        <a:spcBef>
                          <a:spcPts val="200"/>
                        </a:spcBef>
                        <a:spcAft>
                          <a:spcPts val="200"/>
                        </a:spcAft>
                      </a:pPr>
                      <a:r>
                        <a:rPr lang="en-US" sz="105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200"/>
                        </a:spcBef>
                        <a:spcAft>
                          <a:spcPts val="200"/>
                        </a:spcAft>
                      </a:pPr>
                      <a:r>
                        <a:rPr lang="en-US" sz="105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OPO’s DSA</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200"/>
                        </a:spcBef>
                        <a:spcAft>
                          <a:spcPts val="200"/>
                        </a:spcAft>
                      </a:pPr>
                      <a:r>
                        <a:rPr lang="en-US" sz="105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Adult status 3 or pediatric status 1B and primary blood type match with the donor</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689255">
                <a:tc>
                  <a:txBody>
                    <a:bodyPr/>
                    <a:lstStyle/>
                    <a:p>
                      <a:pPr marL="0" marR="0" algn="ctr">
                        <a:lnSpc>
                          <a:spcPct val="115000"/>
                        </a:lnSpc>
                        <a:spcBef>
                          <a:spcPts val="200"/>
                        </a:spcBef>
                        <a:spcAft>
                          <a:spcPts val="200"/>
                        </a:spcAft>
                      </a:pPr>
                      <a:r>
                        <a:rPr lang="en-US" sz="105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US" sz="105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200"/>
                        </a:spcBef>
                        <a:spcAft>
                          <a:spcPts val="200"/>
                        </a:spcAft>
                      </a:pPr>
                      <a:r>
                        <a:rPr lang="en-US" sz="10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OPO’s DSA</a:t>
                      </a:r>
                      <a:endParaRPr lang="en-US" sz="105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200"/>
                        </a:spcBef>
                        <a:spcAft>
                          <a:spcPts val="200"/>
                        </a:spcAft>
                      </a:pPr>
                      <a:r>
                        <a:rPr lang="en-US" sz="10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Adult status 3 or pediatric status 1B and secondary blood type match with the donor</a:t>
                      </a:r>
                      <a:endParaRPr lang="en-US" sz="105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bl>
          </a:graphicData>
        </a:graphic>
      </p:graphicFrame>
      <p:sp>
        <p:nvSpPr>
          <p:cNvPr id="10" name="TextBox 9"/>
          <p:cNvSpPr txBox="1"/>
          <p:nvPr/>
        </p:nvSpPr>
        <p:spPr>
          <a:xfrm>
            <a:off x="578224" y="537882"/>
            <a:ext cx="4276164" cy="369332"/>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Allocation of Adult Donor Hearts</a:t>
            </a:r>
            <a:endParaRPr lang="en-US" b="1" dirty="0">
              <a:latin typeface="Arial" panose="020B0604020202020204" pitchFamily="34" charset="0"/>
              <a:cs typeface="Arial" panose="020B0604020202020204" pitchFamily="34" charset="0"/>
            </a:endParaRPr>
          </a:p>
        </p:txBody>
      </p:sp>
      <p:sp>
        <p:nvSpPr>
          <p:cNvPr id="11" name="TextBox 10"/>
          <p:cNvSpPr txBox="1"/>
          <p:nvPr/>
        </p:nvSpPr>
        <p:spPr>
          <a:xfrm>
            <a:off x="7252448" y="564585"/>
            <a:ext cx="4276164" cy="369332"/>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Allocation of Adult Donor Lungs</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9639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smtClean="0"/>
              <a:t>Supporting Evidence</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24</a:t>
            </a:fld>
            <a:endParaRPr lang="en-US" dirty="0"/>
          </a:p>
        </p:txBody>
      </p:sp>
      <p:pic>
        <p:nvPicPr>
          <p:cNvPr id="5" name="Content Placeholder 4"/>
          <p:cNvPicPr>
            <a:picLocks noGrp="1"/>
          </p:cNvPicPr>
          <p:nvPr>
            <p:ph idx="1"/>
          </p:nvPr>
        </p:nvPicPr>
        <p:blipFill>
          <a:blip r:embed="rId3"/>
          <a:stretch>
            <a:fillRect/>
          </a:stretch>
        </p:blipFill>
        <p:spPr>
          <a:xfrm>
            <a:off x="653144" y="1306286"/>
            <a:ext cx="10054492" cy="5252891"/>
          </a:xfrm>
          <a:prstGeom prst="rect">
            <a:avLst/>
          </a:prstGeom>
        </p:spPr>
      </p:pic>
      <p:sp>
        <p:nvSpPr>
          <p:cNvPr id="6" name="TextBox 5"/>
          <p:cNvSpPr txBox="1"/>
          <p:nvPr/>
        </p:nvSpPr>
        <p:spPr>
          <a:xfrm>
            <a:off x="3172410" y="1191908"/>
            <a:ext cx="11346025" cy="369332"/>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Death Rates for Heart-Lung Candidates by LAS Group</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05287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Supporting Evidence</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25</a:t>
            </a:fld>
            <a:endParaRPr lang="en-US" dirty="0"/>
          </a:p>
        </p:txBody>
      </p:sp>
      <p:pic>
        <p:nvPicPr>
          <p:cNvPr id="5" name="Content Placeholder 4"/>
          <p:cNvPicPr>
            <a:picLocks noGrp="1"/>
          </p:cNvPicPr>
          <p:nvPr>
            <p:ph idx="1"/>
          </p:nvPr>
        </p:nvPicPr>
        <p:blipFill>
          <a:blip r:embed="rId3"/>
          <a:stretch>
            <a:fillRect/>
          </a:stretch>
        </p:blipFill>
        <p:spPr>
          <a:xfrm>
            <a:off x="783771" y="1007241"/>
            <a:ext cx="10562253" cy="5169623"/>
          </a:xfrm>
          <a:prstGeom prst="rect">
            <a:avLst/>
          </a:prstGeom>
        </p:spPr>
      </p:pic>
    </p:spTree>
    <p:extLst>
      <p:ext uri="{BB962C8B-B14F-4D97-AF65-F5344CB8AC3E}">
        <p14:creationId xmlns:p14="http://schemas.microsoft.com/office/powerpoint/2010/main" val="3264387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dirty="0" smtClean="0"/>
              <a:t>Supporting Evidence – OPTN Data</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26</a:t>
            </a:fld>
            <a:endParaRPr lang="en-US" dirty="0"/>
          </a:p>
        </p:txBody>
      </p:sp>
      <p:pic>
        <p:nvPicPr>
          <p:cNvPr id="5" name="Picture 4" descr="G:\Projects\Cmte Support\Thoracic Committee\trash.jpeg"/>
          <p:cNvPicPr/>
          <p:nvPr/>
        </p:nvPicPr>
        <p:blipFill>
          <a:blip r:embed="rId3">
            <a:extLst>
              <a:ext uri="{28A0092B-C50C-407E-A947-70E740481C1C}">
                <a14:useLocalDpi xmlns:a14="http://schemas.microsoft.com/office/drawing/2010/main" val="0"/>
              </a:ext>
            </a:extLst>
          </a:blip>
          <a:srcRect/>
          <a:stretch>
            <a:fillRect/>
          </a:stretch>
        </p:blipFill>
        <p:spPr bwMode="auto">
          <a:xfrm>
            <a:off x="892098" y="890982"/>
            <a:ext cx="10030841" cy="5850758"/>
          </a:xfrm>
          <a:prstGeom prst="rect">
            <a:avLst/>
          </a:prstGeom>
          <a:noFill/>
          <a:ln>
            <a:noFill/>
          </a:ln>
        </p:spPr>
      </p:pic>
    </p:spTree>
    <p:extLst>
      <p:ext uri="{BB962C8B-B14F-4D97-AF65-F5344CB8AC3E}">
        <p14:creationId xmlns:p14="http://schemas.microsoft.com/office/powerpoint/2010/main" val="3819193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6540" y="2736047"/>
            <a:ext cx="11073631" cy="1619250"/>
          </a:xfrm>
        </p:spPr>
        <p:txBody>
          <a:bodyPr/>
          <a:lstStyle/>
          <a:p>
            <a:pPr algn="l"/>
            <a:r>
              <a:rPr lang="en-US" dirty="0" smtClean="0"/>
              <a:t>1. DSA </a:t>
            </a:r>
            <a:r>
              <a:rPr lang="en-US" dirty="0"/>
              <a:t>in lung allocation </a:t>
            </a:r>
            <a:r>
              <a:rPr lang="en-US" dirty="0" smtClean="0"/>
              <a:t>may not be </a:t>
            </a:r>
            <a:r>
              <a:rPr lang="en-US" dirty="0"/>
              <a:t>consistent with OPTN Final Rule</a:t>
            </a:r>
            <a:br>
              <a:rPr lang="en-US" dirty="0"/>
            </a:b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3721522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11/16/17: “Critical Comment” submitted to HHS:</a:t>
            </a:r>
          </a:p>
          <a:p>
            <a:pPr lvl="1"/>
            <a:r>
              <a:rPr lang="en-US" dirty="0"/>
              <a:t>R</a:t>
            </a:r>
            <a:r>
              <a:rPr lang="en-US" dirty="0" smtClean="0"/>
              <a:t>equesting DSA be removed from lung allocation policy &amp; distribute to Zone A (500 NM) instead </a:t>
            </a:r>
          </a:p>
          <a:p>
            <a:r>
              <a:rPr lang="en-US" dirty="0" smtClean="0"/>
              <a:t>11/21/17: HRSA to OPTN: </a:t>
            </a:r>
          </a:p>
          <a:p>
            <a:pPr lvl="1"/>
            <a:r>
              <a:rPr lang="en-US" dirty="0" smtClean="0"/>
              <a:t>Is use of DSA consistent with the Final Rule?</a:t>
            </a:r>
          </a:p>
          <a:p>
            <a:pPr lvl="1"/>
            <a:r>
              <a:rPr lang="en-US" dirty="0" smtClean="0"/>
              <a:t>Is distributing to 500 NM more consistent with Final Rule than DSA?</a:t>
            </a:r>
          </a:p>
          <a:p>
            <a:r>
              <a:rPr lang="en-US" dirty="0" smtClean="0"/>
              <a:t>11/24/17: OPTN (via </a:t>
            </a:r>
            <a:r>
              <a:rPr lang="en-US" dirty="0" err="1" smtClean="0"/>
              <a:t>ExCom</a:t>
            </a:r>
            <a:r>
              <a:rPr lang="en-US" dirty="0" smtClean="0"/>
              <a:t>) to HRSA: </a:t>
            </a:r>
          </a:p>
          <a:p>
            <a:pPr lvl="1"/>
            <a:r>
              <a:rPr lang="en-US" dirty="0" smtClean="0"/>
              <a:t>Use of DSA </a:t>
            </a:r>
            <a:r>
              <a:rPr lang="en-US" i="1" dirty="0" smtClean="0"/>
              <a:t>may </a:t>
            </a:r>
            <a:r>
              <a:rPr lang="en-US" dirty="0" smtClean="0"/>
              <a:t>be consistent with Final Rule, but not the way it’s currently used in lung policy</a:t>
            </a:r>
          </a:p>
          <a:p>
            <a:pPr lvl="1"/>
            <a:r>
              <a:rPr lang="en-US" dirty="0" smtClean="0"/>
              <a:t>Distributing to consistent sized circle better meets Final Rule </a:t>
            </a:r>
          </a:p>
          <a:p>
            <a:pPr lvl="1"/>
            <a:r>
              <a:rPr lang="en-US" dirty="0" smtClean="0"/>
              <a:t>Recommends 250 NM circle due to inability to fully study impact of 500 NM circle</a:t>
            </a:r>
          </a:p>
          <a:p>
            <a:r>
              <a:rPr lang="en-US" dirty="0" smtClean="0"/>
              <a:t>11/24/17: HRSA to OPTN: </a:t>
            </a:r>
          </a:p>
          <a:p>
            <a:pPr lvl="1"/>
            <a:r>
              <a:rPr lang="en-US" dirty="0" smtClean="0"/>
              <a:t>Remove DSA and replace with first distribution to 250 NM immediately</a:t>
            </a:r>
          </a:p>
          <a:p>
            <a:pPr lvl="1"/>
            <a:r>
              <a:rPr lang="en-US" dirty="0" smtClean="0"/>
              <a:t>Retrospective public comment, Board must make decision on interim policy before it expires (11/28/18)</a:t>
            </a:r>
          </a:p>
          <a:p>
            <a:pPr lvl="1"/>
            <a:endParaRPr lang="en-US" dirty="0"/>
          </a:p>
        </p:txBody>
      </p:sp>
      <p:sp>
        <p:nvSpPr>
          <p:cNvPr id="3" name="Title 2"/>
          <p:cNvSpPr>
            <a:spLocks noGrp="1"/>
          </p:cNvSpPr>
          <p:nvPr>
            <p:ph type="title"/>
          </p:nvPr>
        </p:nvSpPr>
        <p:spPr/>
        <p:txBody>
          <a:bodyPr/>
          <a:lstStyle/>
          <a:p>
            <a:r>
              <a:rPr lang="en-US" dirty="0" smtClean="0"/>
              <a:t>Background</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553286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defRPr/>
            </a:pPr>
            <a:r>
              <a:rPr lang="en-US" altLang="en-US" sz="3200" dirty="0" smtClean="0">
                <a:latin typeface="Arial" panose="020B0604020202020204" pitchFamily="34" charset="0"/>
                <a:cs typeface="Arial" panose="020B0604020202020204" pitchFamily="34" charset="0"/>
              </a:rPr>
              <a:t>Remove references to DSA in lung allocation policy </a:t>
            </a:r>
          </a:p>
          <a:p>
            <a:pPr>
              <a:defRPr/>
            </a:pPr>
            <a:r>
              <a:rPr lang="en-US" altLang="en-US" sz="3200" dirty="0" smtClean="0">
                <a:latin typeface="Arial" panose="020B0604020202020204" pitchFamily="34" charset="0"/>
                <a:cs typeface="Arial" panose="020B0604020202020204" pitchFamily="34" charset="0"/>
              </a:rPr>
              <a:t>Replace DSA with 250 nautical mile circle around the donor hospital</a:t>
            </a:r>
          </a:p>
        </p:txBody>
      </p:sp>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dirty="0" smtClean="0"/>
              <a:t>Supporting Evidence - TSAM</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
        <p:nvSpPr>
          <p:cNvPr id="11" name="TextBox 10"/>
          <p:cNvSpPr txBox="1"/>
          <p:nvPr/>
        </p:nvSpPr>
        <p:spPr>
          <a:xfrm>
            <a:off x="1304142" y="1095267"/>
            <a:ext cx="9336595" cy="461665"/>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TSAM: Overall Waitlist Mortality Rates &amp; Counts by Simulation</a:t>
            </a:r>
            <a:endParaRPr lang="en-US" sz="2400" b="1" dirty="0">
              <a:latin typeface="Arial" panose="020B0604020202020204" pitchFamily="34" charset="0"/>
              <a:cs typeface="Arial" panose="020B0604020202020204" pitchFamily="34" charset="0"/>
            </a:endParaRPr>
          </a:p>
        </p:txBody>
      </p:sp>
      <p:sp>
        <p:nvSpPr>
          <p:cNvPr id="12" name="TextBox 11"/>
          <p:cNvSpPr txBox="1"/>
          <p:nvPr/>
        </p:nvSpPr>
        <p:spPr>
          <a:xfrm>
            <a:off x="9411627" y="6514573"/>
            <a:ext cx="2854712" cy="369332"/>
          </a:xfrm>
          <a:prstGeom prst="rect">
            <a:avLst/>
          </a:prstGeom>
          <a:noFill/>
        </p:spPr>
        <p:txBody>
          <a:bodyPr wrap="square" rtlCol="0">
            <a:spAutoFit/>
          </a:bodyPr>
          <a:lstStyle/>
          <a:p>
            <a:r>
              <a:rPr lang="en-US" dirty="0" smtClean="0"/>
              <a:t>NM=nautical mile</a:t>
            </a:r>
            <a:endParaRPr lang="en-US" dirty="0"/>
          </a:p>
        </p:txBody>
      </p:sp>
      <p:pic>
        <p:nvPicPr>
          <p:cNvPr id="15" name="Picture 14"/>
          <p:cNvPicPr>
            <a:picLocks noChangeAspect="1"/>
          </p:cNvPicPr>
          <p:nvPr/>
        </p:nvPicPr>
        <p:blipFill>
          <a:blip r:embed="rId3"/>
          <a:stretch>
            <a:fillRect/>
          </a:stretch>
        </p:blipFill>
        <p:spPr>
          <a:xfrm>
            <a:off x="-171702" y="1523697"/>
            <a:ext cx="12438042" cy="4638870"/>
          </a:xfrm>
          <a:prstGeom prst="rect">
            <a:avLst/>
          </a:prstGeom>
        </p:spPr>
      </p:pic>
    </p:spTree>
    <p:extLst>
      <p:ext uri="{BB962C8B-B14F-4D97-AF65-F5344CB8AC3E}">
        <p14:creationId xmlns:p14="http://schemas.microsoft.com/office/powerpoint/2010/main" val="3869570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165348" y="1633929"/>
            <a:ext cx="11811258" cy="5077832"/>
          </a:xfrm>
          <a:prstGeom prst="rect">
            <a:avLst/>
          </a:prstGeom>
        </p:spPr>
      </p:pic>
      <p:sp>
        <p:nvSpPr>
          <p:cNvPr id="3" name="Title 2"/>
          <p:cNvSpPr>
            <a:spLocks noGrp="1"/>
          </p:cNvSpPr>
          <p:nvPr>
            <p:ph type="title"/>
          </p:nvPr>
        </p:nvSpPr>
        <p:spPr/>
        <p:txBody>
          <a:bodyPr/>
          <a:lstStyle/>
          <a:p>
            <a:r>
              <a:rPr lang="en-US" dirty="0" smtClean="0"/>
              <a:t>Supporting Evidence - TSAM</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
        <p:nvSpPr>
          <p:cNvPr id="7" name="TextBox 6"/>
          <p:cNvSpPr txBox="1"/>
          <p:nvPr/>
        </p:nvSpPr>
        <p:spPr>
          <a:xfrm>
            <a:off x="1469037" y="1191056"/>
            <a:ext cx="8874176" cy="461665"/>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TSAM: Lung Transplant rates and counts by LAS</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0154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Supporting Evidence - TSAM</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pic>
        <p:nvPicPr>
          <p:cNvPr id="5" name="Picture 4"/>
          <p:cNvPicPr>
            <a:picLocks noChangeAspect="1"/>
          </p:cNvPicPr>
          <p:nvPr/>
        </p:nvPicPr>
        <p:blipFill>
          <a:blip r:embed="rId3"/>
          <a:stretch>
            <a:fillRect/>
          </a:stretch>
        </p:blipFill>
        <p:spPr>
          <a:xfrm>
            <a:off x="-89208" y="1940312"/>
            <a:ext cx="12277948" cy="4215161"/>
          </a:xfrm>
          <a:prstGeom prst="rect">
            <a:avLst/>
          </a:prstGeom>
        </p:spPr>
      </p:pic>
      <p:sp>
        <p:nvSpPr>
          <p:cNvPr id="6" name="TextBox 5"/>
          <p:cNvSpPr txBox="1"/>
          <p:nvPr/>
        </p:nvSpPr>
        <p:spPr>
          <a:xfrm>
            <a:off x="1154243" y="1271239"/>
            <a:ext cx="9996974"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TSAM: Overall one year post-transplant mortality rates and counts</a:t>
            </a:r>
            <a:endParaRPr lang="en-US" sz="2400" b="1" dirty="0">
              <a:latin typeface="Arial" panose="020B0604020202020204" pitchFamily="34" charset="0"/>
              <a:cs typeface="Arial" panose="020B0604020202020204" pitchFamily="34" charset="0"/>
            </a:endParaRPr>
          </a:p>
        </p:txBody>
      </p:sp>
      <p:sp>
        <p:nvSpPr>
          <p:cNvPr id="7" name="TextBox 6"/>
          <p:cNvSpPr txBox="1"/>
          <p:nvPr/>
        </p:nvSpPr>
        <p:spPr>
          <a:xfrm>
            <a:off x="9411627" y="6514573"/>
            <a:ext cx="2854712" cy="369332"/>
          </a:xfrm>
          <a:prstGeom prst="rect">
            <a:avLst/>
          </a:prstGeom>
          <a:noFill/>
        </p:spPr>
        <p:txBody>
          <a:bodyPr wrap="square" rtlCol="0">
            <a:spAutoFit/>
          </a:bodyPr>
          <a:lstStyle/>
          <a:p>
            <a:r>
              <a:rPr lang="en-US" dirty="0" smtClean="0"/>
              <a:t>NM=nautical mile</a:t>
            </a:r>
            <a:endParaRPr lang="en-US" dirty="0"/>
          </a:p>
        </p:txBody>
      </p:sp>
    </p:spTree>
    <p:extLst>
      <p:ext uri="{BB962C8B-B14F-4D97-AF65-F5344CB8AC3E}">
        <p14:creationId xmlns:p14="http://schemas.microsoft.com/office/powerpoint/2010/main" val="2562937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6540" y="2736047"/>
            <a:ext cx="11073631" cy="1619250"/>
          </a:xfrm>
        </p:spPr>
        <p:txBody>
          <a:bodyPr/>
          <a:lstStyle/>
          <a:p>
            <a:pPr algn="l"/>
            <a:r>
              <a:rPr lang="en-US" dirty="0" smtClean="0"/>
              <a:t>2. Removing DSA </a:t>
            </a:r>
            <a:r>
              <a:rPr lang="en-US" dirty="0"/>
              <a:t>complicates heart-lung allocation </a:t>
            </a:r>
            <a:r>
              <a:rPr lang="en-US" dirty="0" smtClean="0"/>
              <a:t>policy</a:t>
            </a:r>
            <a:r>
              <a:rPr lang="en-US" dirty="0"/>
              <a:t/>
            </a:r>
            <a:br>
              <a:rPr lang="en-US" dirty="0"/>
            </a:b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Tree>
    <p:extLst>
      <p:ext uri="{BB962C8B-B14F-4D97-AF65-F5344CB8AC3E}">
        <p14:creationId xmlns:p14="http://schemas.microsoft.com/office/powerpoint/2010/main" val="28059329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B4DD36-3E77-48C1-BD50-FF15F831F4D8}">
  <ds:schemaRefs>
    <ds:schemaRef ds:uri="http://schemas.microsoft.com/office/2006/documentManagement/types"/>
    <ds:schemaRef ds:uri="http://www.w3.org/XML/1998/namespace"/>
    <ds:schemaRef ds:uri="http://schemas.microsoft.com/office/infopath/2007/PartnerControls"/>
    <ds:schemaRef ds:uri="http://purl.org/dc/dcmitype/"/>
    <ds:schemaRef ds:uri="http://purl.org/dc/elements/1.1/"/>
    <ds:schemaRef ds:uri="http://schemas.microsoft.com/office/2006/metadata/properties"/>
    <ds:schemaRef ds:uri="http://schemas.openxmlformats.org/package/2006/metadata/core-properties"/>
    <ds:schemaRef ds:uri="eb91da90-ef78-48fa-8294-c2e3b9c4157a"/>
    <ds:schemaRef ds:uri="http://purl.org/dc/terms/"/>
  </ds:schemaRefs>
</ds:datastoreItem>
</file>

<file path=customXml/itemProps2.xml><?xml version="1.0" encoding="utf-8"?>
<ds:datastoreItem xmlns:ds="http://schemas.openxmlformats.org/officeDocument/2006/customXml" ds:itemID="{E31B993B-CA92-40E3-98E6-7A585E67ED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AC5259-4682-454A-9542-9B6F82E2C3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1898</TotalTime>
  <Words>3984</Words>
  <Application>Microsoft Office PowerPoint</Application>
  <PresentationFormat>Custom</PresentationFormat>
  <Paragraphs>304</Paragraphs>
  <Slides>26</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Cambria</vt:lpstr>
      <vt:lpstr>Myriad Pro</vt:lpstr>
      <vt:lpstr>Symbol</vt:lpstr>
      <vt:lpstr>Times New Roman</vt:lpstr>
      <vt:lpstr>Wingdings</vt:lpstr>
      <vt:lpstr>Expo</vt:lpstr>
      <vt:lpstr>Modifications to the Distribution of Deceased Donor Lungs</vt:lpstr>
      <vt:lpstr>What problems will the proposal solve? </vt:lpstr>
      <vt:lpstr>1. DSA in lung allocation may not be consistent with OPTN Final Rule </vt:lpstr>
      <vt:lpstr>Background</vt:lpstr>
      <vt:lpstr>What are the proposed solutions?</vt:lpstr>
      <vt:lpstr>Supporting Evidence - TSAM</vt:lpstr>
      <vt:lpstr>Supporting Evidence - TSAM</vt:lpstr>
      <vt:lpstr>Supporting Evidence - TSAM</vt:lpstr>
      <vt:lpstr>2. Removing DSA complicates heart-lung allocation policy </vt:lpstr>
      <vt:lpstr>What are the proposed solutions?</vt:lpstr>
      <vt:lpstr>3. Removing DSA makes current policy for sensitized lung candidates impractical   </vt:lpstr>
      <vt:lpstr>What are the proposed solutions?</vt:lpstr>
      <vt:lpstr>How will members implement this proposal?</vt:lpstr>
      <vt:lpstr>Next Steps</vt:lpstr>
      <vt:lpstr>Is the Committee seeking feedback? </vt:lpstr>
      <vt:lpstr>Questions?</vt:lpstr>
      <vt:lpstr>Extra Slides</vt:lpstr>
      <vt:lpstr>Supporting Evidence - TSAM</vt:lpstr>
      <vt:lpstr>Supporting Evidence - TSAM</vt:lpstr>
      <vt:lpstr>Supporting Evidence - TSAM</vt:lpstr>
      <vt:lpstr>Supporting Evidence - TSAM</vt:lpstr>
      <vt:lpstr>Supporting Evidence - TSAM</vt:lpstr>
      <vt:lpstr>PowerPoint Presentation</vt:lpstr>
      <vt:lpstr>Supporting Evidence</vt:lpstr>
      <vt:lpstr>Supporting Evidence</vt:lpstr>
      <vt:lpstr>Supporting Evidence – OPTN Data</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Jill L. Finnie</cp:lastModifiedBy>
  <cp:revision>102</cp:revision>
  <dcterms:created xsi:type="dcterms:W3CDTF">2010-09-17T15:26:33Z</dcterms:created>
  <dcterms:modified xsi:type="dcterms:W3CDTF">2018-02-13T15:07:41Z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
  </property>
</Properties>
</file>