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 id="2147484105" r:id="rId5"/>
  </p:sldMasterIdLst>
  <p:notesMasterIdLst>
    <p:notesMasterId r:id="rId13"/>
  </p:notesMasterIdLst>
  <p:handoutMasterIdLst>
    <p:handoutMasterId r:id="rId14"/>
  </p:handoutMasterIdLst>
  <p:sldIdLst>
    <p:sldId id="261" r:id="rId6"/>
    <p:sldId id="262" r:id="rId7"/>
    <p:sldId id="267" r:id="rId8"/>
    <p:sldId id="273" r:id="rId9"/>
    <p:sldId id="269" r:id="rId10"/>
    <p:sldId id="271" r:id="rId11"/>
    <p:sldId id="270" r:id="rId12"/>
  </p:sldIdLst>
  <p:sldSz cx="12188825"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Melinda C. Woodbury" initials="MCW" lastIdx="8" clrIdx="1"/>
  <p:cmAuthor id="3" name="Karen Sokohl" initials="KS" lastIdx="3" clrIdx="2">
    <p:extLst>
      <p:ext uri="{19B8F6BF-5375-455C-9EA6-DF929625EA0E}">
        <p15:presenceInfo xmlns:p15="http://schemas.microsoft.com/office/powerpoint/2012/main" userId="S-1-5-21-3838001524-2532167733-2738084025-1811" providerId="AD"/>
      </p:ext>
    </p:extLst>
  </p:cmAuthor>
  <p:cmAuthor id="4" name="Sally Aungier" initials="SA" lastIdx="4" clrIdx="3">
    <p:extLst>
      <p:ext uri="{19B8F6BF-5375-455C-9EA6-DF929625EA0E}">
        <p15:presenceInfo xmlns:p15="http://schemas.microsoft.com/office/powerpoint/2012/main" userId="S-1-5-21-3838001524-2532167733-2738084025-15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3996"/>
    <a:srgbClr val="D76600"/>
    <a:srgbClr val="002045"/>
    <a:srgbClr val="001B37"/>
    <a:srgbClr val="0B76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68472" autoAdjust="0"/>
  </p:normalViewPr>
  <p:slideViewPr>
    <p:cSldViewPr snapToGrid="0" snapToObjects="1">
      <p:cViewPr varScale="1">
        <p:scale>
          <a:sx n="59" d="100"/>
          <a:sy n="59" d="100"/>
        </p:scale>
        <p:origin x="2202" y="72"/>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E935B3-AFE5-4CC9-B6B3-A4580C764372}"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4D571C41-CF38-4ABE-A2EC-958C37461E31}">
      <dgm:prSet phldrT="[Text]"/>
      <dgm:spPr/>
      <dgm:t>
        <a:bodyPr/>
        <a:lstStyle/>
        <a:p>
          <a:r>
            <a:rPr lang="en-US" dirty="0" smtClean="0">
              <a:solidFill>
                <a:schemeClr val="tx1"/>
              </a:solidFill>
            </a:rPr>
            <a:t>Hospital</a:t>
          </a:r>
        </a:p>
        <a:p>
          <a:r>
            <a:rPr lang="en-US" dirty="0" smtClean="0">
              <a:solidFill>
                <a:schemeClr val="tx1"/>
              </a:solidFill>
            </a:rPr>
            <a:t>Leadership</a:t>
          </a:r>
          <a:endParaRPr lang="en-US" dirty="0">
            <a:solidFill>
              <a:schemeClr val="tx1"/>
            </a:solidFill>
          </a:endParaRPr>
        </a:p>
      </dgm:t>
    </dgm:pt>
    <dgm:pt modelId="{52B7BE9B-2B91-4E17-AF2E-E597B7D00D8F}" type="parTrans" cxnId="{09577D3D-18E8-4FC0-B7D2-BF7717DD3FA2}">
      <dgm:prSet/>
      <dgm:spPr/>
      <dgm:t>
        <a:bodyPr/>
        <a:lstStyle/>
        <a:p>
          <a:endParaRPr lang="en-US"/>
        </a:p>
      </dgm:t>
    </dgm:pt>
    <dgm:pt modelId="{B499D9B4-0679-4788-B52A-F380FA8832B7}" type="sibTrans" cxnId="{09577D3D-18E8-4FC0-B7D2-BF7717DD3FA2}">
      <dgm:prSet/>
      <dgm:spPr/>
      <dgm:t>
        <a:bodyPr/>
        <a:lstStyle/>
        <a:p>
          <a:endParaRPr lang="en-US"/>
        </a:p>
      </dgm:t>
    </dgm:pt>
    <dgm:pt modelId="{56D735B7-3DBC-433F-9303-120FBE4A9337}">
      <dgm:prSet phldrT="[Text]"/>
      <dgm:spPr/>
      <dgm:t>
        <a:bodyPr/>
        <a:lstStyle/>
        <a:p>
          <a:r>
            <a:rPr lang="en-US" dirty="0" smtClean="0">
              <a:solidFill>
                <a:schemeClr val="tx1"/>
              </a:solidFill>
            </a:rPr>
            <a:t>Transplant Programs</a:t>
          </a:r>
          <a:endParaRPr lang="en-US" dirty="0">
            <a:solidFill>
              <a:schemeClr val="tx1"/>
            </a:solidFill>
          </a:endParaRPr>
        </a:p>
      </dgm:t>
    </dgm:pt>
    <dgm:pt modelId="{72A516FB-9980-4953-AE6C-340B7EBBF74B}" type="parTrans" cxnId="{0A07A1C5-1124-4E42-AC47-2BC4C6B9FF8C}">
      <dgm:prSet/>
      <dgm:spPr/>
      <dgm:t>
        <a:bodyPr/>
        <a:lstStyle/>
        <a:p>
          <a:endParaRPr lang="en-US"/>
        </a:p>
      </dgm:t>
    </dgm:pt>
    <dgm:pt modelId="{8EC74B7E-0177-4627-9F77-8DFAC155E694}" type="sibTrans" cxnId="{0A07A1C5-1124-4E42-AC47-2BC4C6B9FF8C}">
      <dgm:prSet/>
      <dgm:spPr/>
      <dgm:t>
        <a:bodyPr/>
        <a:lstStyle/>
        <a:p>
          <a:endParaRPr lang="en-US"/>
        </a:p>
      </dgm:t>
    </dgm:pt>
    <dgm:pt modelId="{F9582896-7A46-4093-B093-CF35876B4626}">
      <dgm:prSet phldrT="[Text]"/>
      <dgm:spPr>
        <a:solidFill>
          <a:schemeClr val="tx2">
            <a:lumMod val="20000"/>
            <a:lumOff val="80000"/>
          </a:schemeClr>
        </a:solidFill>
      </dgm:spPr>
      <dgm:t>
        <a:bodyPr/>
        <a:lstStyle/>
        <a:p>
          <a:r>
            <a:rPr lang="en-US" dirty="0" smtClean="0">
              <a:solidFill>
                <a:schemeClr val="tx1"/>
              </a:solidFill>
            </a:rPr>
            <a:t>HOPO</a:t>
          </a:r>
          <a:endParaRPr lang="en-US" dirty="0">
            <a:solidFill>
              <a:schemeClr val="tx1"/>
            </a:solidFill>
          </a:endParaRPr>
        </a:p>
      </dgm:t>
    </dgm:pt>
    <dgm:pt modelId="{A09A67B9-6B16-44E4-8991-3B8BE97DCD08}" type="parTrans" cxnId="{A8349E44-C3EC-43E4-ACE9-23D83683FBCF}">
      <dgm:prSet/>
      <dgm:spPr>
        <a:solidFill>
          <a:schemeClr val="tx2">
            <a:lumMod val="20000"/>
            <a:lumOff val="80000"/>
          </a:schemeClr>
        </a:solidFill>
      </dgm:spPr>
      <dgm:t>
        <a:bodyPr/>
        <a:lstStyle/>
        <a:p>
          <a:endParaRPr lang="en-US"/>
        </a:p>
      </dgm:t>
    </dgm:pt>
    <dgm:pt modelId="{BBC288D9-87F2-4708-BB3D-0AD8DC61D827}" type="sibTrans" cxnId="{A8349E44-C3EC-43E4-ACE9-23D83683FBCF}">
      <dgm:prSet/>
      <dgm:spPr/>
      <dgm:t>
        <a:bodyPr/>
        <a:lstStyle/>
        <a:p>
          <a:endParaRPr lang="en-US"/>
        </a:p>
      </dgm:t>
    </dgm:pt>
    <dgm:pt modelId="{52183D26-BC21-41A5-9B24-240F6C3E3A4A}" type="pres">
      <dgm:prSet presAssocID="{C6E935B3-AFE5-4CC9-B6B3-A4580C764372}" presName="cycle" presStyleCnt="0">
        <dgm:presLayoutVars>
          <dgm:chMax val="1"/>
          <dgm:dir/>
          <dgm:animLvl val="ctr"/>
          <dgm:resizeHandles val="exact"/>
        </dgm:presLayoutVars>
      </dgm:prSet>
      <dgm:spPr/>
      <dgm:t>
        <a:bodyPr/>
        <a:lstStyle/>
        <a:p>
          <a:endParaRPr lang="en-US"/>
        </a:p>
      </dgm:t>
    </dgm:pt>
    <dgm:pt modelId="{DEA5D929-3488-4B32-81D9-0D6D2A6079FF}" type="pres">
      <dgm:prSet presAssocID="{4D571C41-CF38-4ABE-A2EC-958C37461E31}" presName="centerShape" presStyleLbl="node0" presStyleIdx="0" presStyleCnt="1"/>
      <dgm:spPr/>
      <dgm:t>
        <a:bodyPr/>
        <a:lstStyle/>
        <a:p>
          <a:endParaRPr lang="en-US"/>
        </a:p>
      </dgm:t>
    </dgm:pt>
    <dgm:pt modelId="{81E72DED-9D1D-43FC-B8D9-8571AA4FBBC7}" type="pres">
      <dgm:prSet presAssocID="{72A516FB-9980-4953-AE6C-340B7EBBF74B}" presName="parTrans" presStyleLbl="bgSibTrans2D1" presStyleIdx="0" presStyleCnt="2"/>
      <dgm:spPr/>
      <dgm:t>
        <a:bodyPr/>
        <a:lstStyle/>
        <a:p>
          <a:endParaRPr lang="en-US"/>
        </a:p>
      </dgm:t>
    </dgm:pt>
    <dgm:pt modelId="{AA385D3C-89F3-408D-8B94-CFBB1C63C930}" type="pres">
      <dgm:prSet presAssocID="{56D735B7-3DBC-433F-9303-120FBE4A9337}" presName="node" presStyleLbl="node1" presStyleIdx="0" presStyleCnt="2">
        <dgm:presLayoutVars>
          <dgm:bulletEnabled val="1"/>
        </dgm:presLayoutVars>
      </dgm:prSet>
      <dgm:spPr/>
      <dgm:t>
        <a:bodyPr/>
        <a:lstStyle/>
        <a:p>
          <a:endParaRPr lang="en-US"/>
        </a:p>
      </dgm:t>
    </dgm:pt>
    <dgm:pt modelId="{B2FBD61D-C2F2-40B9-BB9F-586EB7F92674}" type="pres">
      <dgm:prSet presAssocID="{A09A67B9-6B16-44E4-8991-3B8BE97DCD08}" presName="parTrans" presStyleLbl="bgSibTrans2D1" presStyleIdx="1" presStyleCnt="2"/>
      <dgm:spPr/>
      <dgm:t>
        <a:bodyPr/>
        <a:lstStyle/>
        <a:p>
          <a:endParaRPr lang="en-US"/>
        </a:p>
      </dgm:t>
    </dgm:pt>
    <dgm:pt modelId="{6D19B7DF-C87D-46CB-B898-4D12652E3CCE}" type="pres">
      <dgm:prSet presAssocID="{F9582896-7A46-4093-B093-CF35876B4626}" presName="node" presStyleLbl="node1" presStyleIdx="1" presStyleCnt="2">
        <dgm:presLayoutVars>
          <dgm:bulletEnabled val="1"/>
        </dgm:presLayoutVars>
      </dgm:prSet>
      <dgm:spPr/>
      <dgm:t>
        <a:bodyPr/>
        <a:lstStyle/>
        <a:p>
          <a:endParaRPr lang="en-US"/>
        </a:p>
      </dgm:t>
    </dgm:pt>
  </dgm:ptLst>
  <dgm:cxnLst>
    <dgm:cxn modelId="{7556E2F0-E703-43E3-B73F-A6564F37328D}" type="presOf" srcId="{A09A67B9-6B16-44E4-8991-3B8BE97DCD08}" destId="{B2FBD61D-C2F2-40B9-BB9F-586EB7F92674}" srcOrd="0" destOrd="0" presId="urn:microsoft.com/office/officeart/2005/8/layout/radial4"/>
    <dgm:cxn modelId="{80BC2492-20DD-423A-B5BE-E37D4E9AB43D}" type="presOf" srcId="{F9582896-7A46-4093-B093-CF35876B4626}" destId="{6D19B7DF-C87D-46CB-B898-4D12652E3CCE}" srcOrd="0" destOrd="0" presId="urn:microsoft.com/office/officeart/2005/8/layout/radial4"/>
    <dgm:cxn modelId="{59C735C4-A425-4A64-85D6-E083B15F19A7}" type="presOf" srcId="{72A516FB-9980-4953-AE6C-340B7EBBF74B}" destId="{81E72DED-9D1D-43FC-B8D9-8571AA4FBBC7}" srcOrd="0" destOrd="0" presId="urn:microsoft.com/office/officeart/2005/8/layout/radial4"/>
    <dgm:cxn modelId="{ADC51D65-32A8-4116-8C7C-95BB7DF715A0}" type="presOf" srcId="{4D571C41-CF38-4ABE-A2EC-958C37461E31}" destId="{DEA5D929-3488-4B32-81D9-0D6D2A6079FF}" srcOrd="0" destOrd="0" presId="urn:microsoft.com/office/officeart/2005/8/layout/radial4"/>
    <dgm:cxn modelId="{09577D3D-18E8-4FC0-B7D2-BF7717DD3FA2}" srcId="{C6E935B3-AFE5-4CC9-B6B3-A4580C764372}" destId="{4D571C41-CF38-4ABE-A2EC-958C37461E31}" srcOrd="0" destOrd="0" parTransId="{52B7BE9B-2B91-4E17-AF2E-E597B7D00D8F}" sibTransId="{B499D9B4-0679-4788-B52A-F380FA8832B7}"/>
    <dgm:cxn modelId="{A8349E44-C3EC-43E4-ACE9-23D83683FBCF}" srcId="{4D571C41-CF38-4ABE-A2EC-958C37461E31}" destId="{F9582896-7A46-4093-B093-CF35876B4626}" srcOrd="1" destOrd="0" parTransId="{A09A67B9-6B16-44E4-8991-3B8BE97DCD08}" sibTransId="{BBC288D9-87F2-4708-BB3D-0AD8DC61D827}"/>
    <dgm:cxn modelId="{C9291566-6CEB-48BB-B61A-EC81ED60B275}" type="presOf" srcId="{56D735B7-3DBC-433F-9303-120FBE4A9337}" destId="{AA385D3C-89F3-408D-8B94-CFBB1C63C930}" srcOrd="0" destOrd="0" presId="urn:microsoft.com/office/officeart/2005/8/layout/radial4"/>
    <dgm:cxn modelId="{A517807F-CAE4-4247-86E5-40E1D463EC43}" type="presOf" srcId="{C6E935B3-AFE5-4CC9-B6B3-A4580C764372}" destId="{52183D26-BC21-41A5-9B24-240F6C3E3A4A}" srcOrd="0" destOrd="0" presId="urn:microsoft.com/office/officeart/2005/8/layout/radial4"/>
    <dgm:cxn modelId="{0A07A1C5-1124-4E42-AC47-2BC4C6B9FF8C}" srcId="{4D571C41-CF38-4ABE-A2EC-958C37461E31}" destId="{56D735B7-3DBC-433F-9303-120FBE4A9337}" srcOrd="0" destOrd="0" parTransId="{72A516FB-9980-4953-AE6C-340B7EBBF74B}" sibTransId="{8EC74B7E-0177-4627-9F77-8DFAC155E694}"/>
    <dgm:cxn modelId="{AF7E2381-D258-4EE4-BE8B-7A4EDFA9FF4F}" type="presParOf" srcId="{52183D26-BC21-41A5-9B24-240F6C3E3A4A}" destId="{DEA5D929-3488-4B32-81D9-0D6D2A6079FF}" srcOrd="0" destOrd="0" presId="urn:microsoft.com/office/officeart/2005/8/layout/radial4"/>
    <dgm:cxn modelId="{096ADA5D-7593-410F-ACE0-1A06E55C7E2C}" type="presParOf" srcId="{52183D26-BC21-41A5-9B24-240F6C3E3A4A}" destId="{81E72DED-9D1D-43FC-B8D9-8571AA4FBBC7}" srcOrd="1" destOrd="0" presId="urn:microsoft.com/office/officeart/2005/8/layout/radial4"/>
    <dgm:cxn modelId="{A86F11A4-DB5B-41F9-B73F-21688DBA8C66}" type="presParOf" srcId="{52183D26-BC21-41A5-9B24-240F6C3E3A4A}" destId="{AA385D3C-89F3-408D-8B94-CFBB1C63C930}" srcOrd="2" destOrd="0" presId="urn:microsoft.com/office/officeart/2005/8/layout/radial4"/>
    <dgm:cxn modelId="{817F442F-BEFB-4CE7-AACE-34B832B93C2F}" type="presParOf" srcId="{52183D26-BC21-41A5-9B24-240F6C3E3A4A}" destId="{B2FBD61D-C2F2-40B9-BB9F-586EB7F92674}" srcOrd="3" destOrd="0" presId="urn:microsoft.com/office/officeart/2005/8/layout/radial4"/>
    <dgm:cxn modelId="{815555CE-2971-4C2F-A5F9-DE9EC056134B}" type="presParOf" srcId="{52183D26-BC21-41A5-9B24-240F6C3E3A4A}" destId="{6D19B7DF-C87D-46CB-B898-4D12652E3CCE}"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5D929-3488-4B32-81D9-0D6D2A6079FF}">
      <dsp:nvSpPr>
        <dsp:cNvPr id="0" name=""/>
        <dsp:cNvSpPr/>
      </dsp:nvSpPr>
      <dsp:spPr>
        <a:xfrm>
          <a:off x="4113717" y="1750913"/>
          <a:ext cx="2768967" cy="276896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solidFill>
                <a:schemeClr val="tx1"/>
              </a:solidFill>
            </a:rPr>
            <a:t>Hospital</a:t>
          </a:r>
        </a:p>
        <a:p>
          <a:pPr lvl="0" algn="ctr" defTabSz="1511300">
            <a:lnSpc>
              <a:spcPct val="90000"/>
            </a:lnSpc>
            <a:spcBef>
              <a:spcPct val="0"/>
            </a:spcBef>
            <a:spcAft>
              <a:spcPct val="35000"/>
            </a:spcAft>
          </a:pPr>
          <a:r>
            <a:rPr lang="en-US" sz="3400" kern="1200" dirty="0" smtClean="0">
              <a:solidFill>
                <a:schemeClr val="tx1"/>
              </a:solidFill>
            </a:rPr>
            <a:t>Leadership</a:t>
          </a:r>
          <a:endParaRPr lang="en-US" sz="3400" kern="1200" dirty="0">
            <a:solidFill>
              <a:schemeClr val="tx1"/>
            </a:solidFill>
          </a:endParaRPr>
        </a:p>
      </dsp:txBody>
      <dsp:txXfrm>
        <a:off x="4519223" y="2156419"/>
        <a:ext cx="1957955" cy="1957955"/>
      </dsp:txXfrm>
    </dsp:sp>
    <dsp:sp modelId="{81E72DED-9D1D-43FC-B8D9-8571AA4FBBC7}">
      <dsp:nvSpPr>
        <dsp:cNvPr id="0" name=""/>
        <dsp:cNvSpPr/>
      </dsp:nvSpPr>
      <dsp:spPr>
        <a:xfrm rot="12900000">
          <a:off x="2332257" y="1267124"/>
          <a:ext cx="2122577" cy="789155"/>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385D3C-89F3-408D-8B94-CFBB1C63C930}">
      <dsp:nvSpPr>
        <dsp:cNvPr id="0" name=""/>
        <dsp:cNvSpPr/>
      </dsp:nvSpPr>
      <dsp:spPr>
        <a:xfrm>
          <a:off x="1208930" y="764"/>
          <a:ext cx="2630518" cy="2104415"/>
        </a:xfrm>
        <a:prstGeom prst="roundRect">
          <a:avLst>
            <a:gd name="adj" fmla="val 1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915" tIns="81915" rIns="81915" bIns="81915" numCol="1" spcCol="1270" anchor="ctr" anchorCtr="0">
          <a:noAutofit/>
        </a:bodyPr>
        <a:lstStyle/>
        <a:p>
          <a:pPr lvl="0" algn="ctr" defTabSz="1911350">
            <a:lnSpc>
              <a:spcPct val="90000"/>
            </a:lnSpc>
            <a:spcBef>
              <a:spcPct val="0"/>
            </a:spcBef>
            <a:spcAft>
              <a:spcPct val="35000"/>
            </a:spcAft>
          </a:pPr>
          <a:r>
            <a:rPr lang="en-US" sz="4300" kern="1200" dirty="0" smtClean="0">
              <a:solidFill>
                <a:schemeClr val="tx1"/>
              </a:solidFill>
            </a:rPr>
            <a:t>Transplant Programs</a:t>
          </a:r>
          <a:endParaRPr lang="en-US" sz="4300" kern="1200" dirty="0">
            <a:solidFill>
              <a:schemeClr val="tx1"/>
            </a:solidFill>
          </a:endParaRPr>
        </a:p>
      </dsp:txBody>
      <dsp:txXfrm>
        <a:off x="1270566" y="62400"/>
        <a:ext cx="2507246" cy="1981143"/>
      </dsp:txXfrm>
    </dsp:sp>
    <dsp:sp modelId="{B2FBD61D-C2F2-40B9-BB9F-586EB7F92674}">
      <dsp:nvSpPr>
        <dsp:cNvPr id="0" name=""/>
        <dsp:cNvSpPr/>
      </dsp:nvSpPr>
      <dsp:spPr>
        <a:xfrm rot="19500000">
          <a:off x="6541567" y="1267124"/>
          <a:ext cx="2122577" cy="789155"/>
        </a:xfrm>
        <a:prstGeom prst="leftArrow">
          <a:avLst>
            <a:gd name="adj1" fmla="val 60000"/>
            <a:gd name="adj2" fmla="val 50000"/>
          </a:avLst>
        </a:prstGeom>
        <a:solidFill>
          <a:schemeClr val="tx2">
            <a:lumMod val="20000"/>
            <a:lumOff val="80000"/>
          </a:schemeClr>
        </a:solidFill>
        <a:ln>
          <a:noFill/>
        </a:ln>
        <a:effectLst/>
      </dsp:spPr>
      <dsp:style>
        <a:lnRef idx="0">
          <a:scrgbClr r="0" g="0" b="0"/>
        </a:lnRef>
        <a:fillRef idx="1">
          <a:scrgbClr r="0" g="0" b="0"/>
        </a:fillRef>
        <a:effectRef idx="0">
          <a:scrgbClr r="0" g="0" b="0"/>
        </a:effectRef>
        <a:fontRef idx="minor">
          <a:schemeClr val="lt1"/>
        </a:fontRef>
      </dsp:style>
    </dsp:sp>
    <dsp:sp modelId="{6D19B7DF-C87D-46CB-B898-4D12652E3CCE}">
      <dsp:nvSpPr>
        <dsp:cNvPr id="0" name=""/>
        <dsp:cNvSpPr/>
      </dsp:nvSpPr>
      <dsp:spPr>
        <a:xfrm>
          <a:off x="7156953" y="764"/>
          <a:ext cx="2630518" cy="2104415"/>
        </a:xfrm>
        <a:prstGeom prst="roundRect">
          <a:avLst>
            <a:gd name="adj" fmla="val 10000"/>
          </a:avLst>
        </a:prstGeom>
        <a:solidFill>
          <a:schemeClr val="tx2">
            <a:lumMod val="20000"/>
            <a:lumOff val="80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915" tIns="81915" rIns="81915" bIns="81915" numCol="1" spcCol="1270" anchor="ctr" anchorCtr="0">
          <a:noAutofit/>
        </a:bodyPr>
        <a:lstStyle/>
        <a:p>
          <a:pPr lvl="0" algn="ctr" defTabSz="1911350">
            <a:lnSpc>
              <a:spcPct val="90000"/>
            </a:lnSpc>
            <a:spcBef>
              <a:spcPct val="0"/>
            </a:spcBef>
            <a:spcAft>
              <a:spcPct val="35000"/>
            </a:spcAft>
          </a:pPr>
          <a:r>
            <a:rPr lang="en-US" sz="4300" kern="1200" dirty="0" smtClean="0">
              <a:solidFill>
                <a:schemeClr val="tx1"/>
              </a:solidFill>
            </a:rPr>
            <a:t>HOPO</a:t>
          </a:r>
          <a:endParaRPr lang="en-US" sz="4300" kern="1200" dirty="0">
            <a:solidFill>
              <a:schemeClr val="tx1"/>
            </a:solidFill>
          </a:endParaRPr>
        </a:p>
      </dsp:txBody>
      <dsp:txXfrm>
        <a:off x="7218589" y="62400"/>
        <a:ext cx="2507246" cy="198114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E697554-EDE7-C740-8201-C9DDA9E9AA56}" type="datetimeFigureOut">
              <a:rPr lang="en-US" smtClean="0"/>
              <a:t>8/7/2018</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63F705A-8FF2-604C-8E1D-7FD5CF39FB92}" type="datetimeFigureOut">
              <a:rPr lang="en-US" smtClean="0"/>
              <a:t>8/7/2018</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3150650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000" dirty="0">
                <a:latin typeface="+mn-lt"/>
                <a:cs typeface="Arial" panose="020B0604020202020204" pitchFamily="34" charset="0"/>
              </a:rPr>
              <a:t>Notes:</a:t>
            </a:r>
          </a:p>
          <a:p>
            <a:pPr marL="457200" indent="-457200">
              <a:buFont typeface="Arial" panose="020B0604020202020204" pitchFamily="34" charset="0"/>
              <a:buChar char="•"/>
            </a:pPr>
            <a:r>
              <a:rPr lang="en-US" altLang="en-US" sz="1000" dirty="0">
                <a:latin typeface="+mn-lt"/>
                <a:cs typeface="Arial" panose="020B0604020202020204" pitchFamily="34" charset="0"/>
              </a:rPr>
              <a:t>The OPTN Bylaws provide a single vote to the 7 Hospital-Based OPOs (HOPO) and their corresponding transplant hospitals. </a:t>
            </a:r>
          </a:p>
          <a:p>
            <a:pPr marL="457200" indent="-457200">
              <a:buFont typeface="Arial" panose="020B0604020202020204" pitchFamily="34" charset="0"/>
              <a:buChar char="•"/>
            </a:pPr>
            <a:r>
              <a:rPr lang="en-US" altLang="en-US" sz="1000" dirty="0">
                <a:latin typeface="+mn-lt"/>
                <a:cs typeface="Arial" panose="020B0604020202020204" pitchFamily="34" charset="0"/>
              </a:rPr>
              <a:t>A HOPO may have different perspectives than the transplant hospital with which it shares a vote</a:t>
            </a:r>
            <a:r>
              <a:rPr lang="en-US" altLang="en-US" sz="1000" dirty="0" smtClean="0">
                <a:latin typeface="+mn-lt"/>
                <a:cs typeface="Arial" panose="020B0604020202020204" pitchFamily="34" charset="0"/>
              </a:rPr>
              <a:t>.</a:t>
            </a:r>
            <a:endParaRPr lang="en-US" altLang="en-US" sz="1000" dirty="0">
              <a:latin typeface="+mn-lt"/>
              <a:cs typeface="Arial" panose="020B0604020202020204" pitchFamily="34" charset="0"/>
            </a:endParaRPr>
          </a:p>
          <a:p>
            <a:pPr marL="457200" indent="-457200">
              <a:buFont typeface="Arial" panose="020B0604020202020204" pitchFamily="34" charset="0"/>
              <a:buChar char="•"/>
            </a:pPr>
            <a:r>
              <a:rPr lang="en-US" altLang="en-US" sz="1000" dirty="0">
                <a:latin typeface="+mn-lt"/>
                <a:cs typeface="Arial" panose="020B0604020202020204" pitchFamily="34" charset="0"/>
              </a:rPr>
              <a:t>Members believe that the current Bylaws voting provisions limit the representation of organ procurement interests in a HOPO DSA</a:t>
            </a:r>
            <a:r>
              <a:rPr lang="en-US" altLang="en-US" sz="1000" dirty="0" smtClean="0">
                <a:latin typeface="+mn-lt"/>
                <a:cs typeface="Arial" panose="020B0604020202020204" pitchFamily="34" charset="0"/>
              </a:rPr>
              <a:t>.  </a:t>
            </a:r>
            <a:r>
              <a:rPr lang="en-US" sz="1000" dirty="0" smtClean="0">
                <a:latin typeface="+mn-lt"/>
              </a:rPr>
              <a:t>The perception could be that the HOPO is under the control of the affiliated transplant hospital, potentially generating mistrust between the hospital-based OPO and other transplant hospitals within its DSA.</a:t>
            </a:r>
          </a:p>
          <a:p>
            <a:pPr marL="457200" indent="-457200">
              <a:buFont typeface="Arial" panose="020B0604020202020204" pitchFamily="34" charset="0"/>
              <a:buChar char="•"/>
            </a:pPr>
            <a:r>
              <a:rPr lang="en-US" sz="1000" dirty="0" smtClean="0">
                <a:latin typeface="+mn-lt"/>
              </a:rPr>
              <a:t>If this proposal</a:t>
            </a:r>
            <a:r>
              <a:rPr lang="en-US" sz="1000" baseline="0" dirty="0" smtClean="0">
                <a:latin typeface="+mn-lt"/>
              </a:rPr>
              <a:t> is approved, the </a:t>
            </a:r>
            <a:r>
              <a:rPr lang="en-US" sz="1000" dirty="0" smtClean="0">
                <a:latin typeface="+mn-lt"/>
              </a:rPr>
              <a:t>HOPOs</a:t>
            </a:r>
            <a:r>
              <a:rPr lang="en-US" sz="1000" baseline="0" dirty="0" smtClean="0">
                <a:latin typeface="+mn-lt"/>
              </a:rPr>
              <a:t> will be able to </a:t>
            </a:r>
            <a:r>
              <a:rPr lang="en-US" altLang="en-US" sz="1000" dirty="0">
                <a:latin typeface="+mn-lt"/>
                <a:cs typeface="Arial" panose="020B0604020202020204" pitchFamily="34" charset="0"/>
              </a:rPr>
              <a:t>independently vote on OPTN matters such as the Board of Directors election.  They </a:t>
            </a:r>
            <a:r>
              <a:rPr lang="en-US" sz="1000" baseline="0" dirty="0" smtClean="0">
                <a:latin typeface="+mn-lt"/>
              </a:rPr>
              <a:t>could also vote independently on items such as public comment proposals at regional meeting. </a:t>
            </a:r>
          </a:p>
          <a:p>
            <a:pPr marL="457200" indent="-457200">
              <a:buFont typeface="Arial" panose="020B0604020202020204" pitchFamily="34" charset="0"/>
              <a:buChar char="•"/>
            </a:pPr>
            <a:r>
              <a:rPr lang="en-US" altLang="en-US" sz="1000" dirty="0" smtClean="0">
                <a:latin typeface="+mn-lt"/>
                <a:cs typeface="Arial" panose="020B0604020202020204" pitchFamily="34" charset="0"/>
              </a:rPr>
              <a:t>Granting </a:t>
            </a:r>
            <a:r>
              <a:rPr lang="en-US" altLang="en-US" sz="1000" dirty="0">
                <a:latin typeface="+mn-lt"/>
                <a:cs typeface="Arial" panose="020B0604020202020204" pitchFamily="34" charset="0"/>
              </a:rPr>
              <a:t>HOPOs voting privileges will improve the efficiency of the OPTN ensuring that the perspectives of these members are better represented in OPTN voting matters.</a:t>
            </a:r>
          </a:p>
          <a:p>
            <a:endParaRPr lang="en-US" sz="1000" dirty="0">
              <a:latin typeface="+mn-lt"/>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481073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Notes:</a:t>
            </a:r>
          </a:p>
          <a:p>
            <a:endParaRPr lang="en-US" sz="1000" i="0" baseline="0" dirty="0" smtClean="0"/>
          </a:p>
          <a:p>
            <a:pPr marL="171450" indent="-171450" defTabSz="466618">
              <a:buFont typeface="Arial" panose="020B0604020202020204" pitchFamily="34" charset="0"/>
              <a:buChar char="•"/>
              <a:defRPr/>
            </a:pPr>
            <a:r>
              <a:rPr lang="en-US" sz="1000" i="0" dirty="0" smtClean="0"/>
              <a:t>The </a:t>
            </a:r>
            <a:r>
              <a:rPr lang="en-US" sz="1000" i="0" dirty="0"/>
              <a:t>administrative director refers to positions including but not limited to the Executive Director, Chief Executive Officer or President of the OPO. </a:t>
            </a:r>
          </a:p>
          <a:p>
            <a:pPr marL="171450" indent="-171450" defTabSz="466618">
              <a:buFont typeface="Arial" panose="020B0604020202020204" pitchFamily="34" charset="0"/>
              <a:buChar char="•"/>
              <a:defRPr/>
            </a:pPr>
            <a:r>
              <a:rPr lang="en-US" sz="1000" i="0" dirty="0"/>
              <a:t>The MPSC acknowledges that many OPO Medical Directors appropriately serve in a leadership role in a transplant hospital.</a:t>
            </a:r>
          </a:p>
          <a:p>
            <a:pPr marL="171450" indent="-171450" defTabSz="466618">
              <a:buFont typeface="Arial" panose="020B0604020202020204" pitchFamily="34" charset="0"/>
              <a:buChar char="•"/>
              <a:defRPr/>
            </a:pPr>
            <a:r>
              <a:rPr lang="en-US" sz="1000" dirty="0" smtClean="0"/>
              <a:t>There </a:t>
            </a:r>
            <a:r>
              <a:rPr lang="en-US" sz="1000" dirty="0"/>
              <a:t>are presently 375 voting members in the OPTN.</a:t>
            </a:r>
          </a:p>
          <a:p>
            <a:endParaRPr lang="en-US" sz="1000"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2287679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Explanation</a:t>
            </a:r>
          </a:p>
          <a:p>
            <a:pPr marL="171450" indent="-171450">
              <a:buFont typeface="Arial" panose="020B0604020202020204" pitchFamily="34" charset="0"/>
              <a:buChar char="•"/>
            </a:pPr>
            <a:r>
              <a:rPr lang="en-US" baseline="0" dirty="0" smtClean="0"/>
              <a:t>Transplant program administration should not be the same as or report to HOPO administration.</a:t>
            </a:r>
          </a:p>
          <a:p>
            <a:pPr marL="171450" indent="-171450">
              <a:buFont typeface="Arial" panose="020B0604020202020204" pitchFamily="34" charset="0"/>
              <a:buChar char="•"/>
            </a:pPr>
            <a:r>
              <a:rPr lang="en-US" baseline="0" dirty="0" smtClean="0"/>
              <a:t>Likewise, HOPO administration should not be the same as or report to Transplant Program leadership (such as the transplant administrator or chief of transplant surgery)</a:t>
            </a:r>
          </a:p>
          <a:p>
            <a:pPr marL="171450" indent="-171450">
              <a:buFont typeface="Arial" panose="020B0604020202020204" pitchFamily="34" charset="0"/>
              <a:buChar char="•"/>
            </a:pPr>
            <a:r>
              <a:rPr lang="en-US" sz="1200" i="0" dirty="0" smtClean="0"/>
              <a:t>The administrative director refers to positions including but not limited to the Executive Director, Chief Executive Officer or President of the OPO. </a:t>
            </a:r>
            <a:endParaRPr lang="en-US" baseline="0" dirty="0" smtClean="0"/>
          </a:p>
          <a:p>
            <a:endParaRPr lang="en-US" dirty="0"/>
          </a:p>
        </p:txBody>
      </p:sp>
      <p:sp>
        <p:nvSpPr>
          <p:cNvPr id="4" name="Slide Number Placeholder 3"/>
          <p:cNvSpPr>
            <a:spLocks noGrp="1"/>
          </p:cNvSpPr>
          <p:nvPr>
            <p:ph type="sldNum" sz="quarter" idx="10"/>
          </p:nvPr>
        </p:nvSpPr>
        <p:spPr/>
        <p:txBody>
          <a:bodyPr/>
          <a:lstStyle/>
          <a:p>
            <a:pPr defTabSz="933237">
              <a:defRPr/>
            </a:pPr>
            <a:fld id="{A6F54CBF-B178-45CC-8B74-DFD1086115A4}" type="slidenum">
              <a:rPr lang="en-US">
                <a:solidFill>
                  <a:prstClr val="black"/>
                </a:solidFill>
                <a:latin typeface="Calibri" panose="020F0502020204030204"/>
              </a:rPr>
              <a:pPr defTabSz="933237">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2901638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mn-lt"/>
              </a:rPr>
              <a:t>Notes:</a:t>
            </a:r>
          </a:p>
          <a:p>
            <a:endParaRPr lang="en-US" sz="1000" dirty="0" smtClean="0">
              <a:latin typeface="+mn-lt"/>
            </a:endParaRPr>
          </a:p>
          <a:p>
            <a:pPr marL="174982" indent="-174982" defTabSz="466618">
              <a:buFont typeface="Arial" panose="020B0604020202020204" pitchFamily="34" charset="0"/>
              <a:buChar char="•"/>
              <a:defRPr/>
            </a:pPr>
            <a:r>
              <a:rPr lang="en-US" sz="1000" dirty="0">
                <a:latin typeface="+mn-lt"/>
              </a:rPr>
              <a:t>No other </a:t>
            </a:r>
            <a:r>
              <a:rPr lang="en-US" sz="1000" dirty="0" smtClean="0">
                <a:latin typeface="+mn-lt"/>
              </a:rPr>
              <a:t>member</a:t>
            </a:r>
            <a:r>
              <a:rPr lang="en-US" sz="1000" baseline="0" dirty="0" smtClean="0">
                <a:latin typeface="+mn-lt"/>
              </a:rPr>
              <a:t> organizations </a:t>
            </a:r>
            <a:r>
              <a:rPr lang="en-US" sz="1000" dirty="0" smtClean="0">
                <a:latin typeface="+mn-lt"/>
              </a:rPr>
              <a:t>will </a:t>
            </a:r>
            <a:r>
              <a:rPr lang="en-US" sz="1000" dirty="0">
                <a:latin typeface="+mn-lt"/>
              </a:rPr>
              <a:t>need to take any action to implement this proposal. </a:t>
            </a:r>
          </a:p>
          <a:p>
            <a:pPr marL="174982" indent="-174982" defTabSz="466618">
              <a:buFont typeface="Arial" panose="020B0604020202020204" pitchFamily="34" charset="0"/>
              <a:buChar char="•"/>
              <a:defRPr/>
            </a:pPr>
            <a:endParaRPr lang="en-US" sz="1000" dirty="0">
              <a:latin typeface="+mn-lt"/>
            </a:endParaRPr>
          </a:p>
          <a:p>
            <a:pPr marL="174982" indent="-174982" defTabSz="466618">
              <a:buFont typeface="Arial" panose="020B0604020202020204" pitchFamily="34" charset="0"/>
              <a:buChar char="•"/>
              <a:defRPr/>
            </a:pPr>
            <a:r>
              <a:rPr lang="en-US" sz="1000" dirty="0">
                <a:latin typeface="+mn-lt"/>
              </a:rPr>
              <a:t>If an HOPO is seeking voting privileges it must </a:t>
            </a:r>
            <a:r>
              <a:rPr lang="en-US" sz="1000" dirty="0">
                <a:solidFill>
                  <a:srgbClr val="000000"/>
                </a:solidFill>
                <a:latin typeface="+mn-lt"/>
                <a:ea typeface="Times New Roman" panose="02020603050405020304" pitchFamily="18" charset="0"/>
              </a:rPr>
              <a:t>submit a written request to the OPTN staff and provide documentation demonstrating that it meets these qualifications to receive voting privileges. This documentation should include organizational charts for the supporting transplant hospital and the OPO as well as any other documentation relevant to the OPO administrative director’s role</a:t>
            </a:r>
            <a:r>
              <a:rPr lang="en-US" sz="1000" dirty="0" smtClean="0">
                <a:solidFill>
                  <a:srgbClr val="000000"/>
                </a:solidFill>
                <a:latin typeface="+mn-lt"/>
                <a:ea typeface="Times New Roman" panose="02020603050405020304" pitchFamily="18" charset="0"/>
              </a:rPr>
              <a:t>.</a:t>
            </a:r>
            <a:r>
              <a:rPr lang="en-US" sz="1000" baseline="0" dirty="0" smtClean="0">
                <a:solidFill>
                  <a:srgbClr val="000000"/>
                </a:solidFill>
                <a:latin typeface="+mn-lt"/>
                <a:ea typeface="Times New Roman" panose="02020603050405020304" pitchFamily="18" charset="0"/>
              </a:rPr>
              <a:t>  UNOS Member Quality staff will contact the HOPO’s about implementation.</a:t>
            </a:r>
            <a:endParaRPr lang="en-US" sz="1000" dirty="0">
              <a:solidFill>
                <a:srgbClr val="000000"/>
              </a:solidFill>
              <a:latin typeface="+mn-lt"/>
              <a:ea typeface="Cambria" panose="02040503050406030204" pitchFamily="18" charset="0"/>
            </a:endParaRPr>
          </a:p>
          <a:p>
            <a:pPr marL="174982" indent="-174982">
              <a:buFont typeface="Arial" panose="020B0604020202020204" pitchFamily="34" charset="0"/>
              <a:buChar char="•"/>
            </a:pPr>
            <a:endParaRPr lang="en-US" sz="1000" dirty="0">
              <a:solidFill>
                <a:srgbClr val="000000"/>
              </a:solidFill>
              <a:latin typeface="+mn-lt"/>
              <a:ea typeface="Cambria" panose="02040503050406030204" pitchFamily="18" charset="0"/>
            </a:endParaRPr>
          </a:p>
          <a:p>
            <a:pPr marL="174982" indent="-174982">
              <a:buFont typeface="Arial" panose="020B0604020202020204" pitchFamily="34" charset="0"/>
              <a:buChar char="•"/>
            </a:pPr>
            <a:r>
              <a:rPr lang="en-US" sz="1000" dirty="0">
                <a:solidFill>
                  <a:srgbClr val="000000"/>
                </a:solidFill>
                <a:latin typeface="+mn-lt"/>
                <a:ea typeface="Times New Roman" panose="02020603050405020304" pitchFamily="18" charset="0"/>
              </a:rPr>
              <a:t>The request will be reviewed by the MPSC, and it will make a recommendation to the OPTN Board of Directors for approval or rejection of the OPO’s request for voting privileges.</a:t>
            </a:r>
            <a:endParaRPr lang="en-US" sz="1000" dirty="0">
              <a:solidFill>
                <a:srgbClr val="000000"/>
              </a:solidFill>
              <a:latin typeface="+mn-lt"/>
              <a:ea typeface="Cambria" panose="02040503050406030204" pitchFamily="18" charset="0"/>
            </a:endParaRPr>
          </a:p>
          <a:p>
            <a:pPr marL="174982" indent="-174982">
              <a:buFont typeface="Arial" panose="020B0604020202020204" pitchFamily="34" charset="0"/>
              <a:buChar char="•"/>
            </a:pPr>
            <a:endParaRPr lang="en-US" sz="1000" dirty="0">
              <a:solidFill>
                <a:srgbClr val="000000"/>
              </a:solidFill>
              <a:latin typeface="+mn-lt"/>
              <a:ea typeface="Cambria" panose="02040503050406030204" pitchFamily="18" charset="0"/>
            </a:endParaRPr>
          </a:p>
          <a:p>
            <a:pPr marL="174982" indent="-174982">
              <a:buFont typeface="Arial" panose="020B0604020202020204" pitchFamily="34" charset="0"/>
              <a:buChar char="•"/>
            </a:pPr>
            <a:r>
              <a:rPr lang="en-US" sz="1000" dirty="0">
                <a:latin typeface="+mn-lt"/>
                <a:ea typeface="Times New Roman" panose="02020603050405020304" pitchFamily="18" charset="0"/>
              </a:rPr>
              <a:t>If a HOPO that has been granted separate voting privileges no longer meets the qualifications, then it must notify the OPTN staff in writing within 30 days of no longer meeting the qualifications and provide documentation of the reasons the qualifications are no longer met and the OPO will no longer have voting privileges. The OPO may reapply for voting privileges at any time that it meets the qualifications</a:t>
            </a:r>
            <a:r>
              <a:rPr lang="en-US" sz="1000" dirty="0" smtClean="0">
                <a:latin typeface="+mn-lt"/>
                <a:ea typeface="Times New Roman" panose="02020603050405020304" pitchFamily="18" charset="0"/>
              </a:rPr>
              <a:t>.  </a:t>
            </a:r>
            <a:endParaRPr lang="en-US" sz="1000" dirty="0">
              <a:latin typeface="+mn-lt"/>
              <a:ea typeface="Times New Roman" panose="02020603050405020304" pitchFamily="18" charset="0"/>
            </a:endParaRPr>
          </a:p>
          <a:p>
            <a:pPr marL="174982" indent="-174982">
              <a:buFont typeface="Arial" panose="020B0604020202020204" pitchFamily="34" charset="0"/>
              <a:buChar char="•"/>
            </a:pPr>
            <a:endParaRPr lang="en-US" sz="1000" dirty="0">
              <a:latin typeface="+mn-lt"/>
            </a:endParaRPr>
          </a:p>
          <a:p>
            <a:pPr marL="174982" indent="-174982">
              <a:buFont typeface="Arial" panose="020B0604020202020204" pitchFamily="34" charset="0"/>
              <a:buChar char="•"/>
            </a:pPr>
            <a:endParaRPr lang="en-US" sz="1000" dirty="0" smtClean="0">
              <a:latin typeface="+mn-lt"/>
            </a:endParaRPr>
          </a:p>
          <a:p>
            <a:pPr marL="174982" indent="-174982">
              <a:buFont typeface="Arial" panose="020B0604020202020204" pitchFamily="34" charset="0"/>
              <a:buChar char="•"/>
            </a:pPr>
            <a:endParaRPr lang="en-US" sz="1000" dirty="0" smtClean="0">
              <a:latin typeface="+mn-lt"/>
            </a:endParaRPr>
          </a:p>
          <a:p>
            <a:pPr marL="174982" indent="-174982">
              <a:buFont typeface="Arial" panose="020B0604020202020204" pitchFamily="34" charset="0"/>
              <a:buChar char="•"/>
            </a:pPr>
            <a:endParaRPr lang="en-US" sz="1000" dirty="0">
              <a:latin typeface="+mn-lt"/>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1851720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4"/>
                </a:solidFill>
              </a:rPr>
              <a:t>Notes:</a:t>
            </a:r>
          </a:p>
          <a:p>
            <a:endParaRPr lang="en-US" dirty="0" smtClean="0">
              <a:solidFill>
                <a:schemeClr val="accent4"/>
              </a:solidFill>
            </a:endParaRPr>
          </a:p>
          <a:p>
            <a:pPr marL="171450" indent="-171450">
              <a:buFont typeface="Arial" panose="020B0604020202020204" pitchFamily="34" charset="0"/>
              <a:buChar char="•"/>
            </a:pPr>
            <a:r>
              <a:rPr lang="en-US" dirty="0" smtClean="0">
                <a:solidFill>
                  <a:schemeClr val="accent4"/>
                </a:solidFill>
              </a:rPr>
              <a:t>UNOS</a:t>
            </a:r>
            <a:r>
              <a:rPr lang="en-US" baseline="0" dirty="0" smtClean="0">
                <a:solidFill>
                  <a:schemeClr val="accent4"/>
                </a:solidFill>
              </a:rPr>
              <a:t> Member Quality staff will contact the HOPOs with the details about applying for voting privileges.</a:t>
            </a:r>
            <a:endParaRPr lang="en-US" dirty="0" smtClean="0">
              <a:solidFill>
                <a:schemeClr val="accent4"/>
              </a:solidFill>
            </a:endParaRPr>
          </a:p>
          <a:p>
            <a:pPr marL="171450" indent="-171450">
              <a:buFont typeface="Arial" panose="020B0604020202020204" pitchFamily="34" charset="0"/>
              <a:buChar char="•"/>
            </a:pPr>
            <a:r>
              <a:rPr lang="en-US" dirty="0" smtClean="0">
                <a:solidFill>
                  <a:schemeClr val="accent4"/>
                </a:solidFill>
              </a:rPr>
              <a:t>The MPSC will review the HOPOs request and make a recommendation to the OPTN Board of Directors for approval or rejection of the request. </a:t>
            </a:r>
          </a:p>
          <a:p>
            <a:pPr marL="171450" indent="-171450">
              <a:buFont typeface="Arial" panose="020B0604020202020204" pitchFamily="34" charset="0"/>
              <a:buChar char="•"/>
            </a:pPr>
            <a:r>
              <a:rPr lang="en-US" dirty="0" smtClean="0">
                <a:solidFill>
                  <a:schemeClr val="accent4"/>
                </a:solidFill>
              </a:rPr>
              <a:t>HOPOs</a:t>
            </a:r>
            <a:r>
              <a:rPr lang="en-US" baseline="0" dirty="0" smtClean="0">
                <a:solidFill>
                  <a:schemeClr val="accent4"/>
                </a:solidFill>
              </a:rPr>
              <a:t> may be periodically asked to confirm that they still meet the </a:t>
            </a:r>
            <a:r>
              <a:rPr lang="en-US" u="none" baseline="0" dirty="0" smtClean="0">
                <a:solidFill>
                  <a:schemeClr val="accent4"/>
                </a:solidFill>
              </a:rPr>
              <a:t>requirements.</a:t>
            </a:r>
            <a:endParaRPr lang="en-US" u="none" dirty="0" smtClean="0">
              <a:solidFill>
                <a:schemeClr val="accent4"/>
              </a:solidFill>
            </a:endParaRPr>
          </a:p>
          <a:p>
            <a:pPr marL="171450" indent="-171450">
              <a:buFont typeface="Arial" panose="020B0604020202020204" pitchFamily="34" charset="0"/>
              <a:buChar char="•"/>
            </a:pPr>
            <a:endParaRPr lang="en-US" dirty="0" smtClean="0">
              <a:solidFill>
                <a:schemeClr val="accent4"/>
              </a:solidFill>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1238025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p>
          <a:p>
            <a:endParaRPr lang="en-US" dirty="0" smtClean="0"/>
          </a:p>
          <a:p>
            <a:r>
              <a:rPr lang="en-US" dirty="0" smtClean="0"/>
              <a:t>This proposal is focused solely on hospital-based OPOs and does not solicit feedback about the voting qualifications for any other member type. A separate project would need to be reviewed and approved by the Policy Oversight Committee and Executive Committee if changes were considered for other member types.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3932972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9" y="1348831"/>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81"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9"/>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6684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9" y="1348831"/>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81"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9"/>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5390828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81"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9" y="1348831"/>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9"/>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pPr defTabSz="457063"/>
            <a:fld id="{AFEF8753-48E3-DC43-B5AB-733E5321FD2E}" type="slidenum">
              <a:rPr lang="en-US" smtClean="0">
                <a:solidFill>
                  <a:srgbClr val="000000">
                    <a:tint val="75000"/>
                  </a:srgbClr>
                </a:solidFill>
              </a:rPr>
              <a:pPr defTabSz="457063"/>
              <a:t>‹#›</a:t>
            </a:fld>
            <a:endParaRPr lang="en-US" dirty="0">
              <a:solidFill>
                <a:srgbClr val="000000">
                  <a:tint val="75000"/>
                </a:srgbClr>
              </a:solidFill>
            </a:endParaRPr>
          </a:p>
        </p:txBody>
      </p:sp>
      <p:pic>
        <p:nvPicPr>
          <p:cNvPr id="13" name="Picture 12" descr="unos_optn_logo_blue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5158" y="6326542"/>
            <a:ext cx="1780857" cy="421957"/>
          </a:xfrm>
          <a:prstGeom prst="rect">
            <a:avLst/>
          </a:prstGeom>
        </p:spPr>
      </p:pic>
    </p:spTree>
    <p:extLst>
      <p:ext uri="{BB962C8B-B14F-4D97-AF65-F5344CB8AC3E}">
        <p14:creationId xmlns:p14="http://schemas.microsoft.com/office/powerpoint/2010/main" val="2362719429"/>
      </p:ext>
    </p:extLst>
  </p:cSld>
  <p:clrMap bg1="lt1" tx1="dk1" bg2="lt2" tx2="dk2" accent1="accent1" accent2="accent2" accent3="accent3" accent4="accent4" accent5="accent5" accent6="accent6" hlink="hlink" folHlink="folHlink"/>
  <p:sldLayoutIdLst>
    <p:sldLayoutId id="2147484106" r:id="rId1"/>
    <p:sldLayoutId id="2147484107" r:id="rId2"/>
  </p:sldLayoutIdLst>
  <p:timing>
    <p:tnLst>
      <p:par>
        <p:cTn id="1" dur="indefinite" restart="never" nodeType="tmRoot"/>
      </p:par>
    </p:tnLst>
  </p:timing>
  <p:hf hdr="0" ftr="0" dt="0"/>
  <p:txStyles>
    <p:titleStyle>
      <a:lvl1pPr algn="l" defTabSz="914415" rtl="0" eaLnBrk="1" latinLnBrk="0" hangingPunct="1">
        <a:spcBef>
          <a:spcPct val="0"/>
        </a:spcBef>
        <a:buNone/>
        <a:defRPr sz="4800" b="0" i="0" kern="1200">
          <a:solidFill>
            <a:schemeClr val="tx2"/>
          </a:solidFill>
          <a:latin typeface="Arial"/>
          <a:ea typeface="+mj-ea"/>
          <a:cs typeface="Myriad Pro"/>
        </a:defRPr>
      </a:lvl1pPr>
    </p:titleStyle>
    <p:bodyStyle>
      <a:lvl1pPr marL="228604" indent="-228604" algn="l" defTabSz="914415" rtl="0" eaLnBrk="1" latinLnBrk="0" hangingPunct="1">
        <a:spcBef>
          <a:spcPts val="2000"/>
        </a:spcBef>
        <a:buClr>
          <a:schemeClr val="bg2"/>
        </a:buClr>
        <a:buSzPct val="80000"/>
        <a:buFont typeface="Wingdings" charset="2"/>
        <a:buChar char="§"/>
        <a:defRPr sz="2801" b="0" i="0" kern="1200">
          <a:solidFill>
            <a:srgbClr val="002045"/>
          </a:solidFill>
          <a:latin typeface="Arial"/>
          <a:ea typeface="+mn-ea"/>
          <a:cs typeface="Myriad Pro"/>
        </a:defRPr>
      </a:lvl1pPr>
      <a:lvl2pPr marL="457207" indent="-228604" algn="l" defTabSz="914415"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11" indent="-228604" algn="l" defTabSz="914415"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15" indent="-228604" algn="l" defTabSz="914415"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20" indent="-228604" algn="l" defTabSz="914415"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41"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15" rtl="0" eaLnBrk="1" latinLnBrk="0" hangingPunct="1">
        <a:defRPr sz="1800" kern="1200">
          <a:solidFill>
            <a:schemeClr val="tx1"/>
          </a:solidFill>
          <a:latin typeface="+mn-lt"/>
          <a:ea typeface="+mn-ea"/>
          <a:cs typeface="+mn-cs"/>
        </a:defRPr>
      </a:lvl1pPr>
      <a:lvl2pPr marL="457207" algn="l" defTabSz="914415" rtl="0" eaLnBrk="1" latinLnBrk="0" hangingPunct="1">
        <a:defRPr sz="1800" kern="1200">
          <a:solidFill>
            <a:schemeClr val="tx1"/>
          </a:solidFill>
          <a:latin typeface="+mn-lt"/>
          <a:ea typeface="+mn-ea"/>
          <a:cs typeface="+mn-cs"/>
        </a:defRPr>
      </a:lvl2pPr>
      <a:lvl3pPr marL="914415" algn="l" defTabSz="914415" rtl="0" eaLnBrk="1" latinLnBrk="0" hangingPunct="1">
        <a:defRPr sz="1800" kern="1200">
          <a:solidFill>
            <a:schemeClr val="tx1"/>
          </a:solidFill>
          <a:latin typeface="+mn-lt"/>
          <a:ea typeface="+mn-ea"/>
          <a:cs typeface="+mn-cs"/>
        </a:defRPr>
      </a:lvl3pPr>
      <a:lvl4pPr marL="1371621" algn="l" defTabSz="914415" rtl="0" eaLnBrk="1" latinLnBrk="0" hangingPunct="1">
        <a:defRPr sz="1800" kern="1200">
          <a:solidFill>
            <a:schemeClr val="tx1"/>
          </a:solidFill>
          <a:latin typeface="+mn-lt"/>
          <a:ea typeface="+mn-ea"/>
          <a:cs typeface="+mn-cs"/>
        </a:defRPr>
      </a:lvl4pPr>
      <a:lvl5pPr marL="1828831" algn="l" defTabSz="914415" rtl="0" eaLnBrk="1" latinLnBrk="0" hangingPunct="1">
        <a:defRPr sz="1800" kern="1200">
          <a:solidFill>
            <a:schemeClr val="tx1"/>
          </a:solidFill>
          <a:latin typeface="+mn-lt"/>
          <a:ea typeface="+mn-ea"/>
          <a:cs typeface="+mn-cs"/>
        </a:defRPr>
      </a:lvl5pPr>
      <a:lvl6pPr marL="2286038" algn="l" defTabSz="914415" rtl="0" eaLnBrk="1" latinLnBrk="0" hangingPunct="1">
        <a:defRPr sz="1800" kern="1200">
          <a:solidFill>
            <a:schemeClr val="tx1"/>
          </a:solidFill>
          <a:latin typeface="+mn-lt"/>
          <a:ea typeface="+mn-ea"/>
          <a:cs typeface="+mn-cs"/>
        </a:defRPr>
      </a:lvl6pPr>
      <a:lvl7pPr marL="2743246" algn="l" defTabSz="914415" rtl="0" eaLnBrk="1" latinLnBrk="0" hangingPunct="1">
        <a:defRPr sz="1800" kern="1200">
          <a:solidFill>
            <a:schemeClr val="tx1"/>
          </a:solidFill>
          <a:latin typeface="+mn-lt"/>
          <a:ea typeface="+mn-ea"/>
          <a:cs typeface="+mn-cs"/>
        </a:defRPr>
      </a:lvl7pPr>
      <a:lvl8pPr marL="3200453" algn="l" defTabSz="914415" rtl="0" eaLnBrk="1" latinLnBrk="0" hangingPunct="1">
        <a:defRPr sz="1800" kern="1200">
          <a:solidFill>
            <a:schemeClr val="tx1"/>
          </a:solidFill>
          <a:latin typeface="+mn-lt"/>
          <a:ea typeface="+mn-ea"/>
          <a:cs typeface="+mn-cs"/>
        </a:defRPr>
      </a:lvl8pPr>
      <a:lvl9pPr marL="3657660" algn="l" defTabSz="91441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609600"/>
            <a:ext cx="11073631" cy="2731279"/>
          </a:xfrm>
        </p:spPr>
        <p:txBody>
          <a:bodyPr/>
          <a:lstStyle/>
          <a:p>
            <a:r>
              <a:rPr lang="en-US" sz="6000" dirty="0"/>
              <a:t>Changes to </a:t>
            </a:r>
            <a:r>
              <a:rPr lang="en-US" sz="6000" dirty="0" smtClean="0"/>
              <a:t/>
            </a:r>
            <a:br>
              <a:rPr lang="en-US" sz="6000" dirty="0" smtClean="0"/>
            </a:br>
            <a:r>
              <a:rPr lang="en-US" sz="6000" dirty="0" smtClean="0"/>
              <a:t>Hospital-Based </a:t>
            </a:r>
            <a:r>
              <a:rPr lang="en-US" sz="6000" dirty="0"/>
              <a:t>OPO </a:t>
            </a:r>
            <a:r>
              <a:rPr lang="en-US" sz="6000" dirty="0" smtClean="0"/>
              <a:t>(HOPO)</a:t>
            </a:r>
            <a:r>
              <a:rPr lang="en-US" sz="6000" dirty="0"/>
              <a:t/>
            </a:r>
            <a:br>
              <a:rPr lang="en-US" sz="6000" dirty="0"/>
            </a:br>
            <a:r>
              <a:rPr lang="en-US" sz="6000" dirty="0"/>
              <a:t>Voting </a:t>
            </a:r>
            <a:r>
              <a:rPr lang="en-US" sz="6000" dirty="0" smtClean="0"/>
              <a:t>Privileges</a:t>
            </a:r>
            <a:endParaRPr lang="en-US" sz="6000" dirty="0"/>
          </a:p>
        </p:txBody>
      </p:sp>
      <p:sp>
        <p:nvSpPr>
          <p:cNvPr id="6" name="Subtitle 2"/>
          <p:cNvSpPr>
            <a:spLocks noGrp="1"/>
          </p:cNvSpPr>
          <p:nvPr>
            <p:ph type="subTitle" idx="1"/>
          </p:nvPr>
        </p:nvSpPr>
        <p:spPr>
          <a:xfrm>
            <a:off x="404140" y="4295422"/>
            <a:ext cx="11073631" cy="753036"/>
          </a:xfrm>
        </p:spPr>
        <p:txBody>
          <a:bodyPr>
            <a:normAutofit/>
          </a:bodyPr>
          <a:lstStyle/>
          <a:p>
            <a:r>
              <a:rPr lang="en-US" sz="3600" dirty="0" smtClean="0"/>
              <a:t>Membership &amp; Professional Standards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348828"/>
            <a:ext cx="11394917" cy="4934741"/>
          </a:xfrm>
        </p:spPr>
        <p:txBody>
          <a:bodyPr>
            <a:normAutofit/>
          </a:bodyPr>
          <a:lstStyle/>
          <a:p>
            <a:pPr lvl="1"/>
            <a:r>
              <a:rPr lang="en-US" altLang="en-US" sz="3200" dirty="0" smtClean="0">
                <a:latin typeface="Arial" panose="020B0604020202020204" pitchFamily="34" charset="0"/>
                <a:cs typeface="Arial" panose="020B0604020202020204" pitchFamily="34" charset="0"/>
              </a:rPr>
              <a:t>Single </a:t>
            </a:r>
            <a:r>
              <a:rPr lang="en-US" altLang="en-US" sz="3200" dirty="0">
                <a:latin typeface="Arial" panose="020B0604020202020204" pitchFamily="34" charset="0"/>
                <a:cs typeface="Arial" panose="020B0604020202020204" pitchFamily="34" charset="0"/>
              </a:rPr>
              <a:t>vote to </a:t>
            </a:r>
            <a:r>
              <a:rPr lang="en-US" altLang="en-US" sz="3200" dirty="0" smtClean="0">
                <a:latin typeface="Arial" panose="020B0604020202020204" pitchFamily="34" charset="0"/>
                <a:cs typeface="Arial" panose="020B0604020202020204" pitchFamily="34" charset="0"/>
              </a:rPr>
              <a:t>Hospital-Based OPOs (HOPO) </a:t>
            </a:r>
            <a:r>
              <a:rPr lang="en-US" altLang="en-US" sz="3200" dirty="0">
                <a:latin typeface="Arial" panose="020B0604020202020204" pitchFamily="34" charset="0"/>
                <a:cs typeface="Arial" panose="020B0604020202020204" pitchFamily="34" charset="0"/>
              </a:rPr>
              <a:t>and their corresponding transplant </a:t>
            </a:r>
            <a:r>
              <a:rPr lang="en-US" altLang="en-US" sz="3200" dirty="0" smtClean="0">
                <a:latin typeface="Arial" panose="020B0604020202020204" pitchFamily="34" charset="0"/>
                <a:cs typeface="Arial" panose="020B0604020202020204" pitchFamily="34" charset="0"/>
              </a:rPr>
              <a:t>hospitals</a:t>
            </a:r>
          </a:p>
          <a:p>
            <a:pPr marL="228600" lvl="1" indent="0">
              <a:buNone/>
            </a:pPr>
            <a:r>
              <a:rPr lang="en-US" altLang="en-US" sz="3200" dirty="0" smtClean="0">
                <a:latin typeface="Arial" panose="020B0604020202020204" pitchFamily="34" charset="0"/>
                <a:cs typeface="Arial" panose="020B0604020202020204" pitchFamily="34" charset="0"/>
              </a:rPr>
              <a:t> </a:t>
            </a:r>
          </a:p>
          <a:p>
            <a:pPr lvl="1"/>
            <a:r>
              <a:rPr lang="en-US" altLang="en-US" sz="3200" dirty="0" smtClean="0">
                <a:latin typeface="Arial" panose="020B0604020202020204" pitchFamily="34" charset="0"/>
                <a:cs typeface="Arial" panose="020B0604020202020204" pitchFamily="34" charset="0"/>
              </a:rPr>
              <a:t>A HOPO </a:t>
            </a:r>
            <a:r>
              <a:rPr lang="en-US" altLang="en-US" sz="3200" dirty="0">
                <a:latin typeface="Arial" panose="020B0604020202020204" pitchFamily="34" charset="0"/>
                <a:cs typeface="Arial" panose="020B0604020202020204" pitchFamily="34" charset="0"/>
              </a:rPr>
              <a:t>may have different perspectives than the transplant hospital with which it shares a </a:t>
            </a:r>
            <a:r>
              <a:rPr lang="en-US" altLang="en-US" sz="3200" dirty="0" smtClean="0">
                <a:latin typeface="Arial" panose="020B0604020202020204" pitchFamily="34" charset="0"/>
                <a:cs typeface="Arial" panose="020B0604020202020204" pitchFamily="34" charset="0"/>
              </a:rPr>
              <a:t>vote</a:t>
            </a:r>
          </a:p>
          <a:p>
            <a:pPr marL="228600" lvl="1" indent="0">
              <a:buNone/>
            </a:pPr>
            <a:endParaRPr lang="en-US" altLang="en-US" sz="3200" dirty="0" smtClean="0">
              <a:latin typeface="Arial" panose="020B0604020202020204" pitchFamily="34" charset="0"/>
              <a:cs typeface="Arial" panose="020B0604020202020204" pitchFamily="34" charset="0"/>
            </a:endParaRPr>
          </a:p>
          <a:p>
            <a:pPr lvl="1"/>
            <a:r>
              <a:rPr lang="en-US" altLang="en-US" sz="3200" dirty="0" smtClean="0">
                <a:latin typeface="Arial" panose="020B0604020202020204" pitchFamily="34" charset="0"/>
                <a:cs typeface="Arial" panose="020B0604020202020204" pitchFamily="34" charset="0"/>
              </a:rPr>
              <a:t>Change allows HOPO to independently vote on OPTN matters such as the Board of Directors election</a:t>
            </a:r>
            <a:endParaRPr lang="en-US" altLang="en-US" sz="3200" dirty="0">
              <a:latin typeface="Arial" panose="020B0604020202020204" pitchFamily="34" charset="0"/>
              <a:cs typeface="Arial" panose="020B0604020202020204" pitchFamily="34" charset="0"/>
            </a:endParaRPr>
          </a:p>
          <a:p>
            <a:endParaRPr lang="en-US" altLang="en-US" sz="3200" dirty="0" smtClean="0">
              <a:latin typeface="Arial" panose="020B0604020202020204" pitchFamily="34" charset="0"/>
              <a:cs typeface="Arial" panose="020B0604020202020204" pitchFamily="34" charset="0"/>
            </a:endParaRPr>
          </a:p>
          <a:p>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defRPr/>
            </a:pPr>
            <a:r>
              <a:rPr lang="en-US" dirty="0" smtClean="0">
                <a:solidFill>
                  <a:schemeClr val="tx1"/>
                </a:solidFill>
              </a:rPr>
              <a:t>An independent vote for qualifying HOPOs</a:t>
            </a:r>
          </a:p>
          <a:p>
            <a:pPr lvl="1">
              <a:defRPr/>
            </a:pPr>
            <a:r>
              <a:rPr lang="en-US" sz="2400" dirty="0" smtClean="0">
                <a:solidFill>
                  <a:schemeClr val="tx1"/>
                </a:solidFill>
              </a:rPr>
              <a:t>HOPO must </a:t>
            </a:r>
            <a:r>
              <a:rPr lang="en-US" sz="2400" dirty="0">
                <a:solidFill>
                  <a:schemeClr val="tx1"/>
                </a:solidFill>
              </a:rPr>
              <a:t>document a level of separation from its </a:t>
            </a:r>
            <a:r>
              <a:rPr lang="en-US" sz="2400" dirty="0" smtClean="0">
                <a:solidFill>
                  <a:schemeClr val="tx1"/>
                </a:solidFill>
              </a:rPr>
              <a:t>hospital’s transplant program(s) </a:t>
            </a:r>
          </a:p>
          <a:p>
            <a:pPr lvl="2">
              <a:defRPr/>
            </a:pPr>
            <a:r>
              <a:rPr lang="en-US" sz="2400" dirty="0" smtClean="0"/>
              <a:t>HOPO administrative </a:t>
            </a:r>
            <a:r>
              <a:rPr lang="en-US" sz="2400" dirty="0"/>
              <a:t>director is not in a leadership role within the transplant programs at the supporting transplant </a:t>
            </a:r>
            <a:r>
              <a:rPr lang="en-US" sz="2400" dirty="0" smtClean="0"/>
              <a:t>hospital.</a:t>
            </a:r>
          </a:p>
          <a:p>
            <a:pPr lvl="2">
              <a:defRPr/>
            </a:pPr>
            <a:r>
              <a:rPr lang="en-US" sz="2400" dirty="0" smtClean="0"/>
              <a:t>HOPO </a:t>
            </a:r>
            <a:r>
              <a:rPr lang="en-US" sz="2400" dirty="0"/>
              <a:t>administrative director is not subordinate to the leadership in any transplant programs at the supporting transplant hospital</a:t>
            </a:r>
            <a:endParaRPr lang="en-US" sz="2400" dirty="0">
              <a:solidFill>
                <a:schemeClr val="tx1"/>
              </a:solidFill>
            </a:endParaRPr>
          </a:p>
          <a:p>
            <a:pPr>
              <a:defRPr/>
            </a:pPr>
            <a:r>
              <a:rPr lang="en-US" b="1" dirty="0" smtClean="0">
                <a:solidFill>
                  <a:schemeClr val="tx1"/>
                </a:solidFill>
              </a:rPr>
              <a:t>If implemented, </a:t>
            </a:r>
            <a:r>
              <a:rPr lang="en-US" dirty="0">
                <a:solidFill>
                  <a:schemeClr val="tx1"/>
                </a:solidFill>
              </a:rPr>
              <a:t>u</a:t>
            </a:r>
            <a:r>
              <a:rPr lang="en-US" dirty="0" smtClean="0">
                <a:solidFill>
                  <a:schemeClr val="tx1"/>
                </a:solidFill>
              </a:rPr>
              <a:t>p to 7 existing HOPOs could qualify to vote</a:t>
            </a:r>
            <a:endParaRPr lang="en-US" strike="sngStrike" dirty="0">
              <a:solidFill>
                <a:schemeClr val="tx1"/>
              </a:solidFill>
            </a:endParaRPr>
          </a:p>
          <a:p>
            <a:pPr>
              <a:defRPr/>
            </a:pPr>
            <a:endParaRPr lang="en-US" altLang="en-US" dirty="0">
              <a:solidFill>
                <a:schemeClr val="tx1"/>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27655985"/>
              </p:ext>
            </p:extLst>
          </p:nvPr>
        </p:nvGraphicFramePr>
        <p:xfrm>
          <a:off x="385280" y="1472201"/>
          <a:ext cx="10996403" cy="45206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solidFill>
                  <a:schemeClr val="tx1"/>
                </a:solidFill>
              </a:rPr>
              <a:t>Reporting Structure</a:t>
            </a:r>
            <a:endParaRPr lang="en-US" dirty="0">
              <a:solidFill>
                <a:schemeClr val="tx1"/>
              </a:solidFill>
            </a:endParaRPr>
          </a:p>
        </p:txBody>
      </p:sp>
      <p:sp>
        <p:nvSpPr>
          <p:cNvPr id="4" name="Slide Number Placeholder 3"/>
          <p:cNvSpPr>
            <a:spLocks noGrp="1"/>
          </p:cNvSpPr>
          <p:nvPr>
            <p:ph type="sldNum" sz="quarter" idx="4"/>
          </p:nvPr>
        </p:nvSpPr>
        <p:spPr/>
        <p:txBody>
          <a:bodyPr/>
          <a:lstStyle/>
          <a:p>
            <a:pPr defTabSz="914126"/>
            <a:fld id="{AFEF8753-48E3-DC43-B5AB-733E5321FD2E}" type="slidenum">
              <a:rPr lang="en-US">
                <a:solidFill>
                  <a:srgbClr val="000000">
                    <a:tint val="75000"/>
                  </a:srgbClr>
                </a:solidFill>
              </a:rPr>
              <a:pPr defTabSz="914126"/>
              <a:t>4</a:t>
            </a:fld>
            <a:endParaRPr lang="en-US" dirty="0">
              <a:solidFill>
                <a:srgbClr val="000000">
                  <a:tint val="75000"/>
                </a:srgbClr>
              </a:solidFill>
            </a:endParaRPr>
          </a:p>
        </p:txBody>
      </p:sp>
      <p:sp>
        <p:nvSpPr>
          <p:cNvPr id="6" name="Left-Right Arrow 5"/>
          <p:cNvSpPr/>
          <p:nvPr/>
        </p:nvSpPr>
        <p:spPr>
          <a:xfrm>
            <a:off x="4960452" y="1671861"/>
            <a:ext cx="2202980" cy="869203"/>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914126"/>
            <a:endParaRPr lang="en-US" sz="1799">
              <a:solidFill>
                <a:prstClr val="white"/>
              </a:solidFill>
              <a:latin typeface="Calibri"/>
            </a:endParaRPr>
          </a:p>
        </p:txBody>
      </p:sp>
      <p:sp>
        <p:nvSpPr>
          <p:cNvPr id="7" name="Rectangle 6"/>
          <p:cNvSpPr/>
          <p:nvPr/>
        </p:nvSpPr>
        <p:spPr>
          <a:xfrm>
            <a:off x="4136208" y="1233437"/>
            <a:ext cx="3851469" cy="1630791"/>
          </a:xfrm>
          <a:prstGeom prst="rect">
            <a:avLst/>
          </a:prstGeom>
          <a:noFill/>
        </p:spPr>
        <p:txBody>
          <a:bodyPr wrap="square" lIns="91416" tIns="45708" rIns="91416" bIns="45708">
            <a:spAutoFit/>
          </a:bodyPr>
          <a:lstStyle/>
          <a:p>
            <a:pPr algn="ctr" defTabSz="914126"/>
            <a:r>
              <a:rPr lang="en-US" sz="9997" b="1" dirty="0">
                <a:ln w="12700" cmpd="sng">
                  <a:solidFill>
                    <a:srgbClr val="BE0204"/>
                  </a:solidFill>
                  <a:prstDash val="solid"/>
                </a:ln>
                <a:gradFill>
                  <a:gsLst>
                    <a:gs pos="0">
                      <a:srgbClr val="BE0204"/>
                    </a:gs>
                    <a:gs pos="4000">
                      <a:srgbClr val="BE0204">
                        <a:lumMod val="60000"/>
                        <a:lumOff val="40000"/>
                      </a:srgbClr>
                    </a:gs>
                    <a:gs pos="87000">
                      <a:srgbClr val="BE0204">
                        <a:lumMod val="20000"/>
                        <a:lumOff val="80000"/>
                      </a:srgbClr>
                    </a:gs>
                  </a:gsLst>
                  <a:lin ang="5400000"/>
                </a:gradFill>
                <a:latin typeface="Arial" panose="020B0604020202020204" pitchFamily="34" charset="0"/>
                <a:cs typeface="Arial" panose="020B0604020202020204" pitchFamily="34" charset="0"/>
              </a:rPr>
              <a:t>X</a:t>
            </a:r>
          </a:p>
        </p:txBody>
      </p:sp>
    </p:spTree>
    <p:extLst>
      <p:ext uri="{BB962C8B-B14F-4D97-AF65-F5344CB8AC3E}">
        <p14:creationId xmlns:p14="http://schemas.microsoft.com/office/powerpoint/2010/main" val="2249689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914400"/>
            <a:ext cx="11394917" cy="5017477"/>
          </a:xfrm>
        </p:spPr>
        <p:txBody>
          <a:bodyPr>
            <a:normAutofit/>
          </a:bodyPr>
          <a:lstStyle/>
          <a:p>
            <a:r>
              <a:rPr lang="en-US" dirty="0" smtClean="0">
                <a:solidFill>
                  <a:schemeClr val="tx1"/>
                </a:solidFill>
              </a:rPr>
              <a:t>HOPOs may apply for a separate OPTN vote by submitting the following:  </a:t>
            </a:r>
          </a:p>
          <a:p>
            <a:pPr lvl="1"/>
            <a:r>
              <a:rPr lang="en-US" sz="2200" dirty="0" smtClean="0">
                <a:solidFill>
                  <a:schemeClr val="tx1"/>
                </a:solidFill>
              </a:rPr>
              <a:t>A </a:t>
            </a:r>
            <a:r>
              <a:rPr lang="en-US" sz="2200" dirty="0">
                <a:solidFill>
                  <a:schemeClr val="tx1"/>
                </a:solidFill>
              </a:rPr>
              <a:t>written request to </a:t>
            </a:r>
            <a:r>
              <a:rPr lang="en-US" sz="2200" dirty="0" smtClean="0">
                <a:solidFill>
                  <a:schemeClr val="tx1"/>
                </a:solidFill>
              </a:rPr>
              <a:t>UNOS staff </a:t>
            </a:r>
          </a:p>
          <a:p>
            <a:pPr lvl="1"/>
            <a:r>
              <a:rPr lang="en-US" sz="2200" b="1" dirty="0" smtClean="0"/>
              <a:t>S</a:t>
            </a:r>
            <a:r>
              <a:rPr lang="en-US" sz="2200" dirty="0" smtClean="0">
                <a:solidFill>
                  <a:schemeClr val="tx1"/>
                </a:solidFill>
              </a:rPr>
              <a:t>upporting documentation</a:t>
            </a:r>
            <a:r>
              <a:rPr lang="en-US" sz="2200" b="1" dirty="0" smtClean="0">
                <a:solidFill>
                  <a:schemeClr val="tx1"/>
                </a:solidFill>
              </a:rPr>
              <a:t>:</a:t>
            </a:r>
            <a:endParaRPr lang="en-US" sz="2200" strike="sngStrike" dirty="0" smtClean="0">
              <a:solidFill>
                <a:schemeClr val="tx1"/>
              </a:solidFill>
            </a:endParaRPr>
          </a:p>
          <a:p>
            <a:pPr lvl="2"/>
            <a:r>
              <a:rPr lang="en-US" sz="2200" dirty="0" smtClean="0"/>
              <a:t>Organizational </a:t>
            </a:r>
            <a:r>
              <a:rPr lang="en-US" sz="2200" dirty="0"/>
              <a:t>charts for the supporting transplant hospital and the </a:t>
            </a:r>
            <a:r>
              <a:rPr lang="en-US" sz="2200" dirty="0" smtClean="0"/>
              <a:t>OPO</a:t>
            </a:r>
            <a:endParaRPr lang="en-US" sz="2200" strike="sngStrike" dirty="0"/>
          </a:p>
          <a:p>
            <a:pPr lvl="2"/>
            <a:r>
              <a:rPr lang="en-US" sz="2200" dirty="0" smtClean="0"/>
              <a:t>Other </a:t>
            </a:r>
            <a:r>
              <a:rPr lang="en-US" sz="2200" dirty="0"/>
              <a:t>documentation relevant to the OPO administrative director’s role. </a:t>
            </a:r>
          </a:p>
          <a:p>
            <a:r>
              <a:rPr lang="en-US" dirty="0" smtClean="0">
                <a:solidFill>
                  <a:schemeClr val="tx1"/>
                </a:solidFill>
              </a:rPr>
              <a:t>If </a:t>
            </a:r>
            <a:r>
              <a:rPr lang="en-US" dirty="0">
                <a:solidFill>
                  <a:schemeClr val="tx1"/>
                </a:solidFill>
              </a:rPr>
              <a:t>a HOPO that has been granted separate voting privileges no longer meets the </a:t>
            </a:r>
            <a:r>
              <a:rPr lang="en-US" dirty="0" smtClean="0">
                <a:solidFill>
                  <a:schemeClr val="tx1"/>
                </a:solidFill>
              </a:rPr>
              <a:t>qualifications: </a:t>
            </a:r>
          </a:p>
          <a:p>
            <a:pPr lvl="1"/>
            <a:r>
              <a:rPr lang="en-US" sz="2200" dirty="0" smtClean="0">
                <a:solidFill>
                  <a:schemeClr val="tx1"/>
                </a:solidFill>
              </a:rPr>
              <a:t>It </a:t>
            </a:r>
            <a:r>
              <a:rPr lang="en-US" sz="2200" dirty="0">
                <a:solidFill>
                  <a:schemeClr val="tx1"/>
                </a:solidFill>
              </a:rPr>
              <a:t>must notify </a:t>
            </a:r>
            <a:r>
              <a:rPr lang="en-US" sz="2200" dirty="0" smtClean="0">
                <a:solidFill>
                  <a:schemeClr val="tx1"/>
                </a:solidFill>
              </a:rPr>
              <a:t>UNOS in </a:t>
            </a:r>
            <a:r>
              <a:rPr lang="en-US" sz="2200" dirty="0">
                <a:solidFill>
                  <a:schemeClr val="tx1"/>
                </a:solidFill>
              </a:rPr>
              <a:t>writing within 30 days of no longer meeting the qualifications and provide documentation of the reasons the qualifications are no longer </a:t>
            </a:r>
            <a:r>
              <a:rPr lang="en-US" sz="2200" dirty="0" smtClean="0">
                <a:solidFill>
                  <a:schemeClr val="tx1"/>
                </a:solidFill>
              </a:rPr>
              <a:t>met</a:t>
            </a:r>
            <a:r>
              <a:rPr lang="en-US" sz="2200" strike="sngStrike" dirty="0" smtClean="0">
                <a:solidFill>
                  <a:schemeClr val="tx1"/>
                </a:solidFill>
              </a:rPr>
              <a:t> </a:t>
            </a:r>
          </a:p>
          <a:p>
            <a:pPr marL="228600" lvl="1" indent="0">
              <a:buNone/>
            </a:pPr>
            <a:endParaRPr lang="en-US" dirty="0" smtClean="0">
              <a:solidFill>
                <a:schemeClr val="tx1"/>
              </a:solidFill>
            </a:endParaRPr>
          </a:p>
          <a:p>
            <a:pPr lvl="1"/>
            <a:endParaRPr lang="en-US" dirty="0">
              <a:solidFill>
                <a:schemeClr val="tx1"/>
              </a:solidFill>
            </a:endParaRPr>
          </a:p>
        </p:txBody>
      </p:sp>
      <p:sp>
        <p:nvSpPr>
          <p:cNvPr id="3" name="Title 2"/>
          <p:cNvSpPr>
            <a:spLocks noGrp="1"/>
          </p:cNvSpPr>
          <p:nvPr>
            <p:ph type="title"/>
          </p:nvPr>
        </p:nvSpPr>
        <p:spPr>
          <a:xfrm>
            <a:off x="385278" y="97525"/>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solidFill>
                  <a:schemeClr val="tx1"/>
                </a:solidFill>
              </a:rPr>
              <a:t>MPSC will review the request </a:t>
            </a:r>
            <a:r>
              <a:rPr lang="en-US" sz="3200" dirty="0">
                <a:solidFill>
                  <a:schemeClr val="tx1"/>
                </a:solidFill>
              </a:rPr>
              <a:t>and </a:t>
            </a:r>
            <a:r>
              <a:rPr lang="en-US" sz="3200" dirty="0" smtClean="0">
                <a:solidFill>
                  <a:schemeClr val="tx1"/>
                </a:solidFill>
              </a:rPr>
              <a:t>recommend to </a:t>
            </a:r>
            <a:r>
              <a:rPr lang="en-US" sz="3200" dirty="0">
                <a:solidFill>
                  <a:schemeClr val="tx1"/>
                </a:solidFill>
              </a:rPr>
              <a:t>the </a:t>
            </a:r>
            <a:r>
              <a:rPr lang="en-US" sz="3200" dirty="0" smtClean="0">
                <a:solidFill>
                  <a:schemeClr val="tx1"/>
                </a:solidFill>
              </a:rPr>
              <a:t>Board to approve </a:t>
            </a:r>
            <a:r>
              <a:rPr lang="en-US" sz="3200" dirty="0">
                <a:solidFill>
                  <a:schemeClr val="tx1"/>
                </a:solidFill>
              </a:rPr>
              <a:t>or </a:t>
            </a:r>
            <a:r>
              <a:rPr lang="en-US" sz="3200" dirty="0" smtClean="0">
                <a:solidFill>
                  <a:schemeClr val="tx1"/>
                </a:solidFill>
              </a:rPr>
              <a:t>reject the HOPO’s request. </a:t>
            </a:r>
          </a:p>
          <a:p>
            <a:r>
              <a:rPr lang="en-US" sz="3200" dirty="0" smtClean="0">
                <a:solidFill>
                  <a:schemeClr val="tx1"/>
                </a:solidFill>
              </a:rPr>
              <a:t>Upon request, HOPOs may be asked to confirm that they still meet the requirements</a:t>
            </a:r>
          </a:p>
          <a:p>
            <a:pPr marL="0" indent="0">
              <a:buNone/>
            </a:pPr>
            <a:endParaRPr lang="en-US" sz="3200" dirty="0"/>
          </a:p>
          <a:p>
            <a:endParaRPr lang="en-US" dirty="0"/>
          </a:p>
          <a:p>
            <a:endParaRPr lang="en-US" dirty="0" smtClean="0"/>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917916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5_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35D926-B2D0-4355-91F2-1018D26DDA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B4DD36-3E77-48C1-BD50-FF15F831F4D8}">
  <ds:schemaRefs>
    <ds:schemaRef ds:uri="http://purl.org/dc/dcmitype/"/>
    <ds:schemaRef ds:uri="http://www.w3.org/XML/1998/namespace"/>
    <ds:schemaRef ds:uri="eb91da90-ef78-48fa-8294-c2e3b9c4157a"/>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1507</TotalTime>
  <Words>875</Words>
  <Application>Microsoft Office PowerPoint</Application>
  <PresentationFormat>Custom</PresentationFormat>
  <Paragraphs>81</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Cambria</vt:lpstr>
      <vt:lpstr>Myriad Pro</vt:lpstr>
      <vt:lpstr>Times New Roman</vt:lpstr>
      <vt:lpstr>Wingdings</vt:lpstr>
      <vt:lpstr>Expo</vt:lpstr>
      <vt:lpstr>5_Expo</vt:lpstr>
      <vt:lpstr>Changes to  Hospital-Based OPO (HOPO) Voting Privileges</vt:lpstr>
      <vt:lpstr>What problem will the proposal solve? </vt:lpstr>
      <vt:lpstr>What are the proposed solutions?</vt:lpstr>
      <vt:lpstr>Reporting Structure</vt:lpstr>
      <vt:lpstr>How will members implement this proposal?</vt:lpstr>
      <vt:lpstr>How will the OPTN implement this proposal?</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for review.</dc:title>
  <dc:creator>Kevin Smolen</dc:creator>
  <cp:lastModifiedBy>Karen Sokohl</cp:lastModifiedBy>
  <cp:revision>81</cp:revision>
  <cp:lastPrinted>2018-07-25T15:29:23Z</cp:lastPrinted>
  <dcterms:created xsi:type="dcterms:W3CDTF">2010-09-17T15:26:33Z</dcterms:created>
  <dcterms:modified xsi:type="dcterms:W3CDTF">2018-08-07T15:41:48Z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8;#Membership and Professional Standards|bd9d37a4-b700-43e3-ba95-2cf8378c30b6</vt:lpwstr>
  </property>
</Properties>
</file>