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102" r:id="rId4"/>
  </p:sldMasterIdLst>
  <p:notesMasterIdLst>
    <p:notesMasterId r:id="rId9"/>
  </p:notesMasterIdLst>
  <p:handoutMasterIdLst>
    <p:handoutMasterId r:id="rId10"/>
  </p:handoutMasterIdLst>
  <p:sldIdLst>
    <p:sldId id="261" r:id="rId5"/>
    <p:sldId id="266" r:id="rId6"/>
    <p:sldId id="271" r:id="rId7"/>
    <p:sldId id="270" r:id="rId8"/>
  </p:sldIdLst>
  <p:sldSz cx="12188825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39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hannon F. Edwards" initials="SFE" lastIdx="3" clrIdx="0">
    <p:extLst>
      <p:ext uri="{19B8F6BF-5375-455C-9EA6-DF929625EA0E}">
        <p15:presenceInfo xmlns:p15="http://schemas.microsoft.com/office/powerpoint/2012/main" userId="S-1-5-21-3838001524-2532167733-2738084025-154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76600"/>
    <a:srgbClr val="002045"/>
    <a:srgbClr val="001B37"/>
    <a:srgbClr val="0B76BC"/>
    <a:srgbClr val="2839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53" autoAdjust="0"/>
    <p:restoredTop sz="72775" autoAdjust="0"/>
  </p:normalViewPr>
  <p:slideViewPr>
    <p:cSldViewPr snapToGrid="0" snapToObjects="1">
      <p:cViewPr varScale="1">
        <p:scale>
          <a:sx n="84" d="100"/>
          <a:sy n="84" d="100"/>
        </p:scale>
        <p:origin x="1554" y="78"/>
      </p:cViewPr>
      <p:guideLst>
        <p:guide orient="horz" pos="2160"/>
        <p:guide pos="383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697554-EDE7-C740-8201-C9DDA9E9AA56}" type="datetimeFigureOut">
              <a:rPr lang="en-US" smtClean="0"/>
              <a:t>8/22/2018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EBA865-CC10-C149-9C90-415BB2048C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689955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3F705A-8FF2-604C-8E1D-7FD5CF39FB92}" type="datetimeFigureOut">
              <a:rPr lang="en-US" smtClean="0"/>
              <a:t>8/22/2018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E34781-6EDE-5B4E-B103-71F0AC4907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861700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E34781-6EDE-5B4E-B103-71F0AC490716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87501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6540" y="1721629"/>
            <a:ext cx="11073631" cy="1619250"/>
          </a:xfrm>
        </p:spPr>
        <p:txBody>
          <a:bodyPr/>
          <a:lstStyle>
            <a:lvl1pPr algn="ctr">
              <a:defRPr sz="4800"/>
            </a:lvl1pPr>
          </a:lstStyle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56540" y="3810000"/>
            <a:ext cx="11073631" cy="753036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2800" i="1">
                <a:solidFill>
                  <a:schemeClr val="bg2"/>
                </a:solidFill>
                <a:latin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subtitle style</a:t>
            </a:r>
            <a:endParaRPr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727417" y="6376615"/>
            <a:ext cx="20662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  <a:latin typeface="Arial"/>
              </a:defRPr>
            </a:lvl1pPr>
          </a:lstStyle>
          <a:p>
            <a:fld id="{AFEF8753-48E3-DC43-B5AB-733E5321FD2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2"/>
          <p:cNvSpPr>
            <a:spLocks noGrp="1"/>
          </p:cNvSpPr>
          <p:nvPr>
            <p:ph idx="1"/>
          </p:nvPr>
        </p:nvSpPr>
        <p:spPr>
          <a:xfrm>
            <a:off x="385278" y="1348828"/>
            <a:ext cx="11394917" cy="44052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5" name="Title Placeholder 1"/>
          <p:cNvSpPr>
            <a:spLocks noGrp="1"/>
          </p:cNvSpPr>
          <p:nvPr>
            <p:ph type="title"/>
          </p:nvPr>
        </p:nvSpPr>
        <p:spPr>
          <a:xfrm>
            <a:off x="385279" y="156310"/>
            <a:ext cx="11651769" cy="850932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/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727417" y="6376615"/>
            <a:ext cx="20662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  <a:latin typeface="Arial"/>
              </a:defRPr>
            </a:lvl1pPr>
          </a:lstStyle>
          <a:p>
            <a:fld id="{AFEF8753-48E3-DC43-B5AB-733E5321FD2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5279" y="156310"/>
            <a:ext cx="11651769" cy="850932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/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5278" y="1348828"/>
            <a:ext cx="11394917" cy="44052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727417" y="6376615"/>
            <a:ext cx="20662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  <a:latin typeface="Arial"/>
              </a:defRPr>
            </a:lvl1pPr>
          </a:lstStyle>
          <a:p>
            <a:fld id="{AFEF8753-48E3-DC43-B5AB-733E5321FD2E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3" name="Picture 12" descr="unos_optn_logo_blue_rgb.pn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56" y="6326538"/>
            <a:ext cx="1780858" cy="421957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03" r:id="rId1"/>
    <p:sldLayoutId id="2147484104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sz="4800" b="0" i="0" kern="1200">
          <a:solidFill>
            <a:schemeClr val="tx2"/>
          </a:solidFill>
          <a:latin typeface="Arial"/>
          <a:ea typeface="+mj-ea"/>
          <a:cs typeface="Myriad Pro"/>
        </a:defRPr>
      </a:lvl1pPr>
    </p:titleStyle>
    <p:bodyStyle>
      <a:lvl1pPr marL="228600" indent="-228600" algn="l" defTabSz="914400" rtl="0" eaLnBrk="1" latinLnBrk="0" hangingPunct="1">
        <a:spcBef>
          <a:spcPts val="2000"/>
        </a:spcBef>
        <a:buClr>
          <a:schemeClr val="bg2"/>
        </a:buClr>
        <a:buSzPct val="80000"/>
        <a:buFont typeface="Wingdings" charset="2"/>
        <a:buChar char="§"/>
        <a:defRPr sz="2800" b="0" i="0" kern="1200">
          <a:solidFill>
            <a:srgbClr val="002045"/>
          </a:solidFill>
          <a:latin typeface="Arial"/>
          <a:ea typeface="+mn-ea"/>
          <a:cs typeface="Myriad Pro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bg2"/>
        </a:buClr>
        <a:buSzPct val="70000"/>
        <a:buFont typeface="Wingdings" charset="2"/>
        <a:buChar char="§"/>
        <a:defRPr sz="2000" b="0" i="0" kern="1200">
          <a:solidFill>
            <a:schemeClr val="tx1"/>
          </a:solidFill>
          <a:latin typeface="Arial"/>
          <a:ea typeface="+mn-ea"/>
          <a:cs typeface="Myriad Pro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bg2"/>
        </a:buClr>
        <a:buSzPct val="70000"/>
        <a:buFont typeface="Wingdings" charset="2"/>
        <a:buChar char="§"/>
        <a:defRPr sz="2000" b="0" i="0" kern="1200">
          <a:solidFill>
            <a:schemeClr val="tx1"/>
          </a:solidFill>
          <a:latin typeface="Arial"/>
          <a:ea typeface="+mn-ea"/>
          <a:cs typeface="Myriad Pro"/>
        </a:defRPr>
      </a:lvl3pPr>
      <a:lvl4pPr marL="914400" indent="-228600" algn="l" defTabSz="914400" rtl="0" eaLnBrk="1" latinLnBrk="0" hangingPunct="1">
        <a:spcBef>
          <a:spcPts val="600"/>
        </a:spcBef>
        <a:buClr>
          <a:srgbClr val="002045"/>
        </a:buClr>
        <a:buSzPct val="70000"/>
        <a:buFont typeface="Wingdings" charset="2"/>
        <a:buChar char="§"/>
        <a:defRPr sz="2000" b="0" i="0" kern="1200">
          <a:solidFill>
            <a:schemeClr val="tx1"/>
          </a:solidFill>
          <a:latin typeface="Arial"/>
          <a:ea typeface="+mn-ea"/>
          <a:cs typeface="Myriad Pro"/>
        </a:defRPr>
      </a:lvl4pPr>
      <a:lvl5pPr marL="1143000" indent="-228600" algn="l" defTabSz="914400" rtl="0" eaLnBrk="1" latinLnBrk="0" hangingPunct="1">
        <a:spcBef>
          <a:spcPts val="600"/>
        </a:spcBef>
        <a:buClr>
          <a:srgbClr val="002045"/>
        </a:buClr>
        <a:buSzPct val="70000"/>
        <a:buFont typeface="Wingdings" charset="2"/>
        <a:buChar char="§"/>
        <a:defRPr sz="2000" b="0" i="0" kern="1200">
          <a:solidFill>
            <a:schemeClr val="tx1"/>
          </a:solidFill>
          <a:latin typeface="Arial"/>
          <a:ea typeface="+mn-ea"/>
          <a:cs typeface="Myriad Pro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FEF8753-48E3-DC43-B5AB-733E5321FD2E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556540" y="1721629"/>
            <a:ext cx="11073631" cy="1619250"/>
          </a:xfrm>
        </p:spPr>
        <p:txBody>
          <a:bodyPr/>
          <a:lstStyle/>
          <a:p>
            <a:r>
              <a:rPr lang="en-US" sz="6000" dirty="0" smtClean="0"/>
              <a:t>Histocompatibility Committee</a:t>
            </a:r>
            <a:endParaRPr lang="en-US" sz="6000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556540" y="3414889"/>
            <a:ext cx="11073631" cy="753036"/>
          </a:xfrm>
        </p:spPr>
        <p:txBody>
          <a:bodyPr>
            <a:normAutofit/>
          </a:bodyPr>
          <a:lstStyle/>
          <a:p>
            <a:r>
              <a:rPr lang="en-US" sz="3600" dirty="0" smtClean="0"/>
              <a:t>Fall 2018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470875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FEF8753-48E3-DC43-B5AB-733E5321FD2E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38580" y="156310"/>
            <a:ext cx="11651768" cy="859690"/>
          </a:xfrm>
        </p:spPr>
        <p:txBody>
          <a:bodyPr/>
          <a:lstStyle/>
          <a:p>
            <a:r>
              <a:rPr lang="en-US" sz="4400" dirty="0" smtClean="0"/>
              <a:t>Review of HLA Tables (2016)</a:t>
            </a:r>
            <a:endParaRPr lang="en-US" sz="4400" dirty="0"/>
          </a:p>
        </p:txBody>
      </p:sp>
      <p:sp>
        <p:nvSpPr>
          <p:cNvPr id="6" name="Content Placeholder 7"/>
          <p:cNvSpPr>
            <a:spLocks noGrp="1"/>
          </p:cNvSpPr>
          <p:nvPr>
            <p:ph idx="1"/>
          </p:nvPr>
        </p:nvSpPr>
        <p:spPr>
          <a:xfrm>
            <a:off x="385278" y="1348828"/>
            <a:ext cx="11394917" cy="3826891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Provide new alleles and HLA-DPB1 unacceptable antigen </a:t>
            </a:r>
            <a:r>
              <a:rPr lang="en-US" sz="3200" smtClean="0">
                <a:latin typeface="Arial" panose="020B0604020202020204" pitchFamily="34" charset="0"/>
                <a:cs typeface="Arial" panose="020B0604020202020204" pitchFamily="34" charset="0"/>
              </a:rPr>
              <a:t>equivalency table</a:t>
            </a:r>
            <a:endParaRPr lang="en-US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Projected implementation: Q1 2019</a:t>
            </a:r>
          </a:p>
          <a:p>
            <a:pPr marL="0" indent="0">
              <a:buNone/>
            </a:pP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54929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Committee reviewing data for new calculation</a:t>
            </a:r>
          </a:p>
          <a:p>
            <a:r>
              <a:rPr lang="en-US" dirty="0" smtClean="0"/>
              <a:t>In favor of “donor count” method vs. current haplotype method</a:t>
            </a:r>
          </a:p>
          <a:p>
            <a:r>
              <a:rPr lang="en-US" dirty="0" smtClean="0"/>
              <a:t>Examining possible integration of NMDP HLA data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Change CPRA Calculation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FEF8753-48E3-DC43-B5AB-733E5321FD2E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14041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5279" y="254284"/>
            <a:ext cx="11651769" cy="850932"/>
          </a:xfrm>
        </p:spPr>
        <p:txBody>
          <a:bodyPr/>
          <a:lstStyle/>
          <a:p>
            <a:r>
              <a:rPr lang="en-US" sz="4400" dirty="0"/>
              <a:t>Addressing HLA Typing Errors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FEF8753-48E3-DC43-B5AB-733E5321FD2E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53979" y="1925053"/>
            <a:ext cx="59355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en-US" sz="4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55032" y="3447222"/>
            <a:ext cx="6416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en-US" sz="4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18148" y="4969391"/>
            <a:ext cx="78606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en-US" sz="4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rtl="0"/>
            <a:r>
              <a:rPr lang="en-US" sz="3200" b="0" i="0" dirty="0" smtClean="0">
                <a:latin typeface="Arial" panose="020B0604020202020204" pitchFamily="34" charset="0"/>
                <a:cs typeface="Arial" panose="020B0604020202020204" pitchFamily="34" charset="0"/>
              </a:rPr>
              <a:t>Currently out for public comment (Fall 2018)</a:t>
            </a:r>
          </a:p>
          <a:p>
            <a:pPr lvl="0" rtl="0"/>
            <a:r>
              <a:rPr lang="en-US" sz="3200" b="0" i="0" dirty="0" smtClean="0">
                <a:latin typeface="Arial" panose="020B0604020202020204" pitchFamily="34" charset="0"/>
                <a:cs typeface="Arial" panose="020B0604020202020204" pitchFamily="34" charset="0"/>
              </a:rPr>
              <a:t>Solutio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ns:</a:t>
            </a:r>
            <a:endParaRPr lang="en-US" sz="3200" b="0" i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2400" b="0" i="0" dirty="0" smtClean="0">
                <a:latin typeface="Arial" panose="020B0604020202020204" pitchFamily="34" charset="0"/>
                <a:cs typeface="Arial" panose="020B0604020202020204" pitchFamily="34" charset="0"/>
              </a:rPr>
              <a:t>HLA data entered manually into UNet must be entered twice (by same person)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2400" b="0" i="0" dirty="0" smtClean="0">
                <a:latin typeface="Arial" panose="020B0604020202020204" pitchFamily="34" charset="0"/>
                <a:cs typeface="Arial" panose="020B0604020202020204" pitchFamily="34" charset="0"/>
              </a:rPr>
              <a:t>Members must have a process for verifying data uploaded directly into UNet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2400" b="0" i="0" dirty="0" smtClean="0">
                <a:latin typeface="Arial" panose="020B0604020202020204" pitchFamily="34" charset="0"/>
                <a:cs typeface="Arial" panose="020B0604020202020204" pitchFamily="34" charset="0"/>
              </a:rPr>
              <a:t>Raw HLA typing must be attached in the system for verification of lab results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3513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po">
  <a:themeElements>
    <a:clrScheme name="Custom 4">
      <a:dk1>
        <a:srgbClr val="000000"/>
      </a:dk1>
      <a:lt1>
        <a:sysClr val="window" lastClr="FFFFFF"/>
      </a:lt1>
      <a:dk2>
        <a:srgbClr val="0A468C"/>
      </a:dk2>
      <a:lt2>
        <a:srgbClr val="0FA0E4"/>
      </a:lt2>
      <a:accent1>
        <a:srgbClr val="FBC01E"/>
      </a:accent1>
      <a:accent2>
        <a:srgbClr val="78B43C"/>
      </a:accent2>
      <a:accent3>
        <a:srgbClr val="FA8716"/>
      </a:accent3>
      <a:accent4>
        <a:srgbClr val="BE0204"/>
      </a:accent4>
      <a:accent5>
        <a:srgbClr val="800040"/>
      </a:accent5>
      <a:accent6>
        <a:srgbClr val="7E13E3"/>
      </a:accent6>
      <a:hlink>
        <a:srgbClr val="0FA0E4"/>
      </a:hlink>
      <a:folHlink>
        <a:srgbClr val="D0B9F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xpo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3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93000"/>
                <a:satMod val="130000"/>
              </a:schemeClr>
            </a:gs>
            <a:gs pos="60000">
              <a:schemeClr val="phClr">
                <a:tint val="80000"/>
                <a:shade val="93000"/>
                <a:satMod val="130000"/>
              </a:schemeClr>
            </a:gs>
            <a:gs pos="100000">
              <a:schemeClr val="phClr">
                <a:tint val="50000"/>
                <a:shade val="94000"/>
                <a:alpha val="100000"/>
                <a:satMod val="135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34925" cap="flat" cmpd="sng" algn="ctr"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lin ang="18600000" scaled="0"/>
          </a:gra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C0C0C0">
                <a:alpha val="75000"/>
              </a:srgbClr>
            </a:innerShdw>
            <a:outerShdw blurRad="63500" dist="38100" dir="5400000" sx="105000" sy="105000" algn="br" rotWithShape="0">
              <a:srgbClr val="000000">
                <a:alpha val="30000"/>
              </a:srgbClr>
            </a:outerShdw>
          </a:effectLst>
        </a:effectStyle>
        <a:effectStyle>
          <a:effectLst>
            <a:innerShdw blurRad="50800" dist="25400" dir="16200000">
              <a:srgbClr val="C0C0C0">
                <a:alpha val="75000"/>
              </a:srgbClr>
            </a:innerShdw>
            <a:reflection blurRad="63500" stA="40000" endPos="50000" dist="12700" dir="5400000" sy="-100000" rotWithShape="0"/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ue_x0020_Date xmlns="eb91da90-ef78-48fa-8294-c2e3b9c4157a" xsi:nil="true"/>
    <Note xmlns="eb91da90-ef78-48fa-8294-c2e3b9c4157a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9016BBB36FB9644B4DC5A4168E0CC9B" ma:contentTypeVersion="2" ma:contentTypeDescription="Create a new document." ma:contentTypeScope="" ma:versionID="153c61b9d62639d5fba16c15d24230f8">
  <xsd:schema xmlns:xsd="http://www.w3.org/2001/XMLSchema" xmlns:xs="http://www.w3.org/2001/XMLSchema" xmlns:p="http://schemas.microsoft.com/office/2006/metadata/properties" xmlns:ns2="eb91da90-ef78-48fa-8294-c2e3b9c4157a" targetNamespace="http://schemas.microsoft.com/office/2006/metadata/properties" ma:root="true" ma:fieldsID="0720fbe528f39436e7d2e4027fd66aeb" ns2:_="">
    <xsd:import namespace="eb91da90-ef78-48fa-8294-c2e3b9c4157a"/>
    <xsd:element name="properties">
      <xsd:complexType>
        <xsd:sequence>
          <xsd:element name="documentManagement">
            <xsd:complexType>
              <xsd:all>
                <xsd:element ref="ns2:Note" minOccurs="0"/>
                <xsd:element ref="ns2:Due_x0020_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b91da90-ef78-48fa-8294-c2e3b9c4157a" elementFormDefault="qualified">
    <xsd:import namespace="http://schemas.microsoft.com/office/2006/documentManagement/types"/>
    <xsd:import namespace="http://schemas.microsoft.com/office/infopath/2007/PartnerControls"/>
    <xsd:element name="Note" ma:index="8" nillable="true" ma:displayName="Notes" ma:internalName="Note">
      <xsd:simpleType>
        <xsd:restriction base="dms:Note">
          <xsd:maxLength value="255"/>
        </xsd:restriction>
      </xsd:simpleType>
    </xsd:element>
    <xsd:element name="Due_x0020_Date" ma:index="9" nillable="true" ma:displayName="Due Date" ma:format="DateOnly" ma:internalName="Due_x0020_Date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CB4DD36-3E77-48C1-BD50-FF15F831F4D8}">
  <ds:schemaRefs>
    <ds:schemaRef ds:uri="http://purl.org/dc/elements/1.1/"/>
    <ds:schemaRef ds:uri="http://purl.org/dc/dcmitype/"/>
    <ds:schemaRef ds:uri="http://www.w3.org/XML/1998/namespace"/>
    <ds:schemaRef ds:uri="eb91da90-ef78-48fa-8294-c2e3b9c4157a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19AC5259-4682-454A-9542-9B6F82E2C39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FF4A7FD-EA3B-44E5-BD24-03A34D0268D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b91da90-ef78-48fa-8294-c2e3b9c4157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834</TotalTime>
  <Words>118</Words>
  <Application>Microsoft Office PowerPoint</Application>
  <PresentationFormat>Custom</PresentationFormat>
  <Paragraphs>23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Myriad Pro</vt:lpstr>
      <vt:lpstr>Wingdings</vt:lpstr>
      <vt:lpstr>Expo</vt:lpstr>
      <vt:lpstr>Histocompatibility Committee</vt:lpstr>
      <vt:lpstr>Review of HLA Tables (2016)</vt:lpstr>
      <vt:lpstr>Change CPRA Calculation</vt:lpstr>
      <vt:lpstr>Addressing HLA Typing Errors</vt:lpstr>
    </vt:vector>
  </TitlesOfParts>
  <Company>UNOS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Kevin Smolen</dc:creator>
  <cp:lastModifiedBy>Karen Sokohl</cp:lastModifiedBy>
  <cp:revision>45</cp:revision>
  <dcterms:created xsi:type="dcterms:W3CDTF">2010-09-17T15:26:33Z</dcterms:created>
  <dcterms:modified xsi:type="dcterms:W3CDTF">2018-08-22T19:30:20Z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0x010100B9016BBB36FB9644B4DC5A4168E0CC9B</vt:lpwstr>
  </property>
  <property fmtid="{D5CDD505-2E9C-101B-9397-08002B2CF9AE}" pid="3" name="_dlc_DocIdItemGuid">
    <vt:lpwstr>77589e5d-3c9a-4ae7-8e91-b377234c341b</vt:lpwstr>
  </property>
  <property fmtid="{D5CDD505-2E9C-101B-9397-08002B2CF9AE}" pid="4" name="Committee">
    <vt:lpwstr/>
  </property>
</Properties>
</file>