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charts/chart46.xml" ContentType="application/vnd.openxmlformats-officedocument.drawingml.chart+xml"/>
  <Override PartName="/ppt/charts/chart93.xml" ContentType="application/vnd.openxmlformats-officedocument.drawingml.char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charts/chart82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charts/chart98.xml" ContentType="application/vnd.openxmlformats-officedocument.drawingml.chart+xml"/>
  <Override PartName="/ppt/charts/chart100.xml" ContentType="application/vnd.openxmlformats-officedocument.drawingml.char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charts/chart76.xml" ContentType="application/vnd.openxmlformats-officedocument.drawingml.chart+xml"/>
  <Override PartName="/ppt/charts/chart87.xml" ContentType="application/vnd.openxmlformats-officedocument.drawingml.chart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65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charts/chart72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61.xml" ContentType="application/vnd.openxmlformats-officedocument.drawingml.chart+xml"/>
  <Override PartName="/ppt/charts/chart90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5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charts/chart4.xml" ContentType="application/vnd.openxmlformats-officedocument.drawingml.chart+xml"/>
  <Override PartName="/ppt/charts/chart99.xml" ContentType="application/vnd.openxmlformats-officedocument.drawingml.char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59.xml" ContentType="application/vnd.openxmlformats-officedocument.drawingml.chart+xml"/>
  <Override PartName="/ppt/charts/chart88.xml" ContentType="application/vnd.openxmlformats-officedocument.drawingml.char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charts/chart48.xml" ContentType="application/vnd.openxmlformats-officedocument.drawingml.chart+xml"/>
  <Override PartName="/ppt/charts/chart77.xml" ContentType="application/vnd.openxmlformats-officedocument.drawingml.chart+xml"/>
  <Override PartName="/ppt/charts/chart95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charts/chart84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charts/chart73.xml" ContentType="application/vnd.openxmlformats-officedocument.drawingml.chart+xml"/>
  <Override PartName="/ppt/charts/chart91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charts/chart80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78.xml" ContentType="application/vnd.openxmlformats-officedocument.drawingml.chart+xml"/>
  <Override PartName="/ppt/charts/chart89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charts/chart49.xml" ContentType="application/vnd.openxmlformats-officedocument.drawingml.chart+xml"/>
  <Override PartName="/ppt/notesSlides/notesSlide1.xml" ContentType="application/vnd.openxmlformats-officedocument.presentationml.notesSlide+xml"/>
  <Override PartName="/ppt/charts/chart67.xml" ContentType="application/vnd.openxmlformats-officedocument.drawingml.chart+xml"/>
  <Override PartName="/ppt/charts/chart96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charts/chart74.xml" ContentType="application/vnd.openxmlformats-officedocument.drawingml.chart+xml"/>
  <Override PartName="/ppt/charts/chart85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charts/chart81.xml" ContentType="application/vnd.openxmlformats-officedocument.drawingml.chart+xml"/>
  <Override PartName="/ppt/charts/chart92.xml" ContentType="application/vnd.openxmlformats-officedocument.drawingml.char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charts/chart70.xml" ContentType="application/vnd.openxmlformats-officedocument.drawingml.chart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6.xml" ContentType="application/vnd.openxmlformats-officedocument.drawingml.chart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charts/chart2.xml" ContentType="application/vnd.openxmlformats-officedocument.drawingml.chart+xml"/>
  <Override PartName="/ppt/charts/chart79.xml" ContentType="application/vnd.openxmlformats-officedocument.drawingml.chart+xml"/>
  <Override PartName="/ppt/charts/chart97.xml" ContentType="application/vnd.openxmlformats-officedocument.drawingml.char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charts/chart39.xml" ContentType="application/vnd.openxmlformats-officedocument.drawingml.chart+xml"/>
  <Override PartName="/ppt/charts/chart86.xml" ContentType="application/vnd.openxmlformats-officedocument.drawingml.char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charts/chart75.xml" ContentType="application/vnd.openxmlformats-officedocument.drawingml.char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charts/chart31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charts/chart58.xml" ContentType="application/vnd.openxmlformats-officedocument.drawingml.char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83.xml" ContentType="application/vnd.openxmlformats-officedocument.drawingml.chart+xml"/>
  <Override PartName="/ppt/charts/chart9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21"/>
  </p:notesMasterIdLst>
  <p:handoutMasterIdLst>
    <p:handoutMasterId r:id="rId122"/>
  </p:handoutMasterIdLst>
  <p:sldIdLst>
    <p:sldId id="274" r:id="rId5"/>
    <p:sldId id="298" r:id="rId6"/>
    <p:sldId id="275" r:id="rId7"/>
    <p:sldId id="276" r:id="rId8"/>
    <p:sldId id="277" r:id="rId9"/>
    <p:sldId id="278" r:id="rId10"/>
    <p:sldId id="279" r:id="rId11"/>
    <p:sldId id="281" r:id="rId12"/>
    <p:sldId id="303" r:id="rId13"/>
    <p:sldId id="304" r:id="rId14"/>
    <p:sldId id="305" r:id="rId15"/>
    <p:sldId id="306" r:id="rId16"/>
    <p:sldId id="310" r:id="rId17"/>
    <p:sldId id="311" r:id="rId18"/>
    <p:sldId id="314" r:id="rId19"/>
    <p:sldId id="316" r:id="rId20"/>
    <p:sldId id="313" r:id="rId21"/>
    <p:sldId id="312" r:id="rId22"/>
    <p:sldId id="315" r:id="rId23"/>
    <p:sldId id="317" r:id="rId24"/>
    <p:sldId id="364" r:id="rId25"/>
    <p:sldId id="365" r:id="rId26"/>
    <p:sldId id="366" r:id="rId27"/>
    <p:sldId id="367" r:id="rId28"/>
    <p:sldId id="368" r:id="rId29"/>
    <p:sldId id="374" r:id="rId30"/>
    <p:sldId id="380" r:id="rId31"/>
    <p:sldId id="386" r:id="rId32"/>
    <p:sldId id="369" r:id="rId33"/>
    <p:sldId id="375" r:id="rId34"/>
    <p:sldId id="381" r:id="rId35"/>
    <p:sldId id="387" r:id="rId36"/>
    <p:sldId id="370" r:id="rId37"/>
    <p:sldId id="376" r:id="rId38"/>
    <p:sldId id="382" r:id="rId39"/>
    <p:sldId id="388" r:id="rId40"/>
    <p:sldId id="371" r:id="rId41"/>
    <p:sldId id="377" r:id="rId42"/>
    <p:sldId id="383" r:id="rId43"/>
    <p:sldId id="389" r:id="rId44"/>
    <p:sldId id="287" r:id="rId45"/>
    <p:sldId id="288" r:id="rId46"/>
    <p:sldId id="289" r:id="rId47"/>
    <p:sldId id="290" r:id="rId48"/>
    <p:sldId id="372" r:id="rId49"/>
    <p:sldId id="378" r:id="rId50"/>
    <p:sldId id="384" r:id="rId51"/>
    <p:sldId id="390" r:id="rId52"/>
    <p:sldId id="373" r:id="rId53"/>
    <p:sldId id="379" r:id="rId54"/>
    <p:sldId id="385" r:id="rId55"/>
    <p:sldId id="391" r:id="rId56"/>
    <p:sldId id="282" r:id="rId57"/>
    <p:sldId id="294" r:id="rId58"/>
    <p:sldId id="291" r:id="rId59"/>
    <p:sldId id="300" r:id="rId60"/>
    <p:sldId id="345" r:id="rId61"/>
    <p:sldId id="346" r:id="rId62"/>
    <p:sldId id="347" r:id="rId63"/>
    <p:sldId id="348" r:id="rId64"/>
    <p:sldId id="349" r:id="rId65"/>
    <p:sldId id="350" r:id="rId66"/>
    <p:sldId id="351" r:id="rId67"/>
    <p:sldId id="352" r:id="rId68"/>
    <p:sldId id="353" r:id="rId69"/>
    <p:sldId id="354" r:id="rId70"/>
    <p:sldId id="355" r:id="rId71"/>
    <p:sldId id="358" r:id="rId72"/>
    <p:sldId id="293" r:id="rId73"/>
    <p:sldId id="292" r:id="rId74"/>
    <p:sldId id="299" r:id="rId75"/>
    <p:sldId id="359" r:id="rId76"/>
    <p:sldId id="307" r:id="rId77"/>
    <p:sldId id="344" r:id="rId78"/>
    <p:sldId id="360" r:id="rId79"/>
    <p:sldId id="320" r:id="rId80"/>
    <p:sldId id="356" r:id="rId81"/>
    <p:sldId id="361" r:id="rId82"/>
    <p:sldId id="321" r:id="rId83"/>
    <p:sldId id="357" r:id="rId84"/>
    <p:sldId id="392" r:id="rId85"/>
    <p:sldId id="330" r:id="rId86"/>
    <p:sldId id="393" r:id="rId87"/>
    <p:sldId id="394" r:id="rId88"/>
    <p:sldId id="331" r:id="rId89"/>
    <p:sldId id="395" r:id="rId90"/>
    <p:sldId id="396" r:id="rId91"/>
    <p:sldId id="332" r:id="rId92"/>
    <p:sldId id="404" r:id="rId93"/>
    <p:sldId id="397" r:id="rId94"/>
    <p:sldId id="333" r:id="rId95"/>
    <p:sldId id="398" r:id="rId96"/>
    <p:sldId id="399" r:id="rId97"/>
    <p:sldId id="334" r:id="rId98"/>
    <p:sldId id="400" r:id="rId99"/>
    <p:sldId id="401" r:id="rId100"/>
    <p:sldId id="402" r:id="rId101"/>
    <p:sldId id="403" r:id="rId102"/>
    <p:sldId id="405" r:id="rId103"/>
    <p:sldId id="335" r:id="rId104"/>
    <p:sldId id="406" r:id="rId105"/>
    <p:sldId id="407" r:id="rId106"/>
    <p:sldId id="336" r:id="rId107"/>
    <p:sldId id="408" r:id="rId108"/>
    <p:sldId id="302" r:id="rId109"/>
    <p:sldId id="309" r:id="rId110"/>
    <p:sldId id="322" r:id="rId111"/>
    <p:sldId id="363" r:id="rId112"/>
    <p:sldId id="323" r:id="rId113"/>
    <p:sldId id="324" r:id="rId114"/>
    <p:sldId id="325" r:id="rId115"/>
    <p:sldId id="326" r:id="rId116"/>
    <p:sldId id="327" r:id="rId117"/>
    <p:sldId id="301" r:id="rId118"/>
    <p:sldId id="328" r:id="rId119"/>
    <p:sldId id="329" r:id="rId1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8000"/>
    <a:srgbClr val="C5D9F1"/>
    <a:srgbClr val="CCECFF"/>
    <a:srgbClr val="FF00FF"/>
    <a:srgbClr val="66CCFF"/>
    <a:srgbClr val="FF6600"/>
    <a:srgbClr val="CC99FF"/>
    <a:srgbClr val="FF0066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28" autoAdjust="0"/>
    <p:restoredTop sz="75424" autoAdjust="0"/>
  </p:normalViewPr>
  <p:slideViewPr>
    <p:cSldViewPr>
      <p:cViewPr varScale="1">
        <p:scale>
          <a:sx n="78" d="100"/>
          <a:sy n="78" d="100"/>
        </p:scale>
        <p:origin x="-5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74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2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ymbol val="diamond"/>
            <c:size val="7"/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23431</c:v>
                </c:pt>
                <c:pt idx="1">
                  <c:v>24611</c:v>
                </c:pt>
                <c:pt idx="2">
                  <c:v>25579</c:v>
                </c:pt>
                <c:pt idx="3">
                  <c:v>28306</c:v>
                </c:pt>
                <c:pt idx="4">
                  <c:v>30328</c:v>
                </c:pt>
                <c:pt idx="5">
                  <c:v>34014</c:v>
                </c:pt>
                <c:pt idx="6">
                  <c:v>33868</c:v>
                </c:pt>
                <c:pt idx="7">
                  <c:v>34057</c:v>
                </c:pt>
                <c:pt idx="8">
                  <c:v>35121</c:v>
                </c:pt>
                <c:pt idx="9">
                  <c:v>35843</c:v>
                </c:pt>
                <c:pt idx="10">
                  <c:v>35031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10741</c:v>
                </c:pt>
                <c:pt idx="1">
                  <c:v>9329</c:v>
                </c:pt>
                <c:pt idx="2">
                  <c:v>10046</c:v>
                </c:pt>
                <c:pt idx="3">
                  <c:v>10640</c:v>
                </c:pt>
                <c:pt idx="4">
                  <c:v>10986</c:v>
                </c:pt>
                <c:pt idx="5">
                  <c:v>11036</c:v>
                </c:pt>
                <c:pt idx="6">
                  <c:v>11081</c:v>
                </c:pt>
                <c:pt idx="7">
                  <c:v>11176</c:v>
                </c:pt>
                <c:pt idx="8">
                  <c:v>11255</c:v>
                </c:pt>
                <c:pt idx="9">
                  <c:v>12007</c:v>
                </c:pt>
                <c:pt idx="10">
                  <c:v>11922</c:v>
                </c:pt>
              </c:numCache>
            </c:numRef>
          </c:yVal>
        </c:ser>
        <c:axId val="74952064"/>
        <c:axId val="75752960"/>
      </c:scatterChart>
      <c:valAx>
        <c:axId val="74952064"/>
        <c:scaling>
          <c:orientation val="minMax"/>
          <c:max val="2011"/>
          <c:min val="2001"/>
        </c:scaling>
        <c:axPos val="b"/>
        <c:numFmt formatCode="General" sourceLinked="1"/>
        <c:tickLblPos val="nextTo"/>
        <c:crossAx val="75752960"/>
        <c:crosses val="autoZero"/>
        <c:crossBetween val="midCat"/>
      </c:valAx>
      <c:valAx>
        <c:axId val="75752960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95E-3"/>
              <c:y val="0.12119689899873627"/>
            </c:manualLayout>
          </c:layout>
        </c:title>
        <c:numFmt formatCode="General" sourceLinked="1"/>
        <c:tickLblPos val="nextTo"/>
        <c:crossAx val="74952064"/>
        <c:crosses val="autoZero"/>
        <c:crossBetween val="midCat"/>
        <c:majorUnit val="10000"/>
      </c:valAx>
    </c:plotArea>
    <c:legend>
      <c:legendPos val="b"/>
      <c:layout/>
      <c:spPr>
        <a:ln>
          <a:solidFill>
            <a:srgbClr val="FFFFFF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43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 w="38100">
              <a:solidFill>
                <a:srgbClr val="FF0066"/>
              </a:solidFill>
            </a:ln>
          </c:spPr>
          <c:marker>
            <c:spPr>
              <a:solidFill>
                <a:srgbClr val="FF0066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</c:v>
                </c:pt>
                <c:pt idx="1">
                  <c:v>16</c:v>
                </c:pt>
                <c:pt idx="2">
                  <c:v>22</c:v>
                </c:pt>
                <c:pt idx="3">
                  <c:v>19</c:v>
                </c:pt>
                <c:pt idx="4">
                  <c:v>21</c:v>
                </c:pt>
                <c:pt idx="5">
                  <c:v>22</c:v>
                </c:pt>
                <c:pt idx="6">
                  <c:v>18</c:v>
                </c:pt>
                <c:pt idx="7">
                  <c:v>12</c:v>
                </c:pt>
                <c:pt idx="8">
                  <c:v>5</c:v>
                </c:pt>
                <c:pt idx="9">
                  <c:v>4</c:v>
                </c:pt>
                <c:pt idx="10">
                  <c:v>7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 w="38100">
              <a:solidFill>
                <a:schemeClr val="tx1">
                  <a:lumMod val="95000"/>
                </a:schemeClr>
              </a:solidFill>
            </a:ln>
          </c:spPr>
          <c:marker>
            <c:symbol val="square"/>
            <c:size val="7"/>
            <c:spPr>
              <a:solidFill>
                <a:schemeClr val="tx1">
                  <a:lumMod val="95000"/>
                </a:schemeClr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4</c:v>
                </c:pt>
                <c:pt idx="5">
                  <c:v>1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 w="38100">
              <a:solidFill>
                <a:srgbClr val="FF0066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FF0066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</c:v>
                </c:pt>
                <c:pt idx="1">
                  <c:v>8</c:v>
                </c:pt>
                <c:pt idx="2">
                  <c:v>9</c:v>
                </c:pt>
                <c:pt idx="3">
                  <c:v>4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2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 w="38100">
              <a:solidFill>
                <a:schemeClr val="tx1">
                  <a:lumMod val="95000"/>
                </a:schemeClr>
              </a:solidFill>
              <a:prstDash val="dash"/>
            </a:ln>
          </c:spPr>
          <c:marker>
            <c:symbol val="x"/>
            <c:size val="7"/>
            <c:spPr>
              <a:solidFill>
                <a:schemeClr val="tx1">
                  <a:lumMod val="95000"/>
                </a:schemeClr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1</c:v>
                </c:pt>
              </c:numCache>
            </c:numRef>
          </c:yVal>
        </c:ser>
        <c:axId val="89666688"/>
        <c:axId val="89668992"/>
      </c:scatterChart>
      <c:valAx>
        <c:axId val="89666688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89668992"/>
        <c:crosses val="autoZero"/>
        <c:crossBetween val="midCat"/>
      </c:valAx>
      <c:valAx>
        <c:axId val="8966899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 b="0" dirty="0" smtClean="0"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61E-3"/>
              <c:y val="5.2856031884903343E-2"/>
            </c:manualLayout>
          </c:layout>
        </c:title>
        <c:numFmt formatCode="General" sourceLinked="1"/>
        <c:tickLblPos val="nextTo"/>
        <c:crossAx val="8966668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112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F00FF"/>
            </a:solidFill>
          </c:spPr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245</c:v>
                </c:pt>
                <c:pt idx="2">
                  <c:v>2</c:v>
                </c:pt>
                <c:pt idx="3">
                  <c:v>1166</c:v>
                </c:pt>
                <c:pt idx="4">
                  <c:v>87</c:v>
                </c:pt>
                <c:pt idx="5">
                  <c:v>662</c:v>
                </c:pt>
                <c:pt idx="6">
                  <c:v>167</c:v>
                </c:pt>
                <c:pt idx="7">
                  <c:v>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FF00"/>
            </a:solidFill>
          </c:spPr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</c:v>
                </c:pt>
                <c:pt idx="1">
                  <c:v>253</c:v>
                </c:pt>
                <c:pt idx="2">
                  <c:v>5</c:v>
                </c:pt>
                <c:pt idx="3">
                  <c:v>1286</c:v>
                </c:pt>
                <c:pt idx="4">
                  <c:v>80</c:v>
                </c:pt>
                <c:pt idx="5">
                  <c:v>661</c:v>
                </c:pt>
                <c:pt idx="6">
                  <c:v>208</c:v>
                </c:pt>
                <c:pt idx="7">
                  <c:v>24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3"/>
              <c:layout>
                <c:manualLayout>
                  <c:x val="4.4117647058823928E-2"/>
                  <c:y val="2.1604938271605059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</c:v>
                </c:pt>
                <c:pt idx="1">
                  <c:v>258</c:v>
                </c:pt>
                <c:pt idx="2">
                  <c:v>6</c:v>
                </c:pt>
                <c:pt idx="3">
                  <c:v>1228</c:v>
                </c:pt>
                <c:pt idx="4">
                  <c:v>86</c:v>
                </c:pt>
                <c:pt idx="5">
                  <c:v>636</c:v>
                </c:pt>
                <c:pt idx="6">
                  <c:v>239</c:v>
                </c:pt>
                <c:pt idx="7">
                  <c:v>17</c:v>
                </c:pt>
              </c:numCache>
            </c:numRef>
          </c:val>
        </c:ser>
        <c:dLbls>
          <c:showVal val="1"/>
        </c:dLbls>
        <c:axId val="101416320"/>
        <c:axId val="112313472"/>
      </c:barChart>
      <c:catAx>
        <c:axId val="101416320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112313472"/>
        <c:crosses val="autoZero"/>
        <c:auto val="1"/>
        <c:lblAlgn val="ctr"/>
        <c:lblOffset val="100"/>
      </c:catAx>
      <c:valAx>
        <c:axId val="11231347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 dirty="0" smtClean="0"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21953800913774682"/>
            </c:manualLayout>
          </c:layout>
        </c:title>
        <c:numFmt formatCode="General" sourceLinked="1"/>
        <c:tickLblPos val="nextTo"/>
        <c:crossAx val="101416320"/>
        <c:crosses val="autoZero"/>
        <c:crossBetween val="between"/>
        <c:majorUnit val="300"/>
      </c:valAx>
    </c:plotArea>
    <c:legend>
      <c:legendPos val="b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8411</c:v>
                </c:pt>
                <c:pt idx="1">
                  <c:v>8683</c:v>
                </c:pt>
                <c:pt idx="2">
                  <c:v>9027</c:v>
                </c:pt>
                <c:pt idx="3">
                  <c:v>9381</c:v>
                </c:pt>
                <c:pt idx="4">
                  <c:v>9893</c:v>
                </c:pt>
                <c:pt idx="5">
                  <c:v>10255</c:v>
                </c:pt>
                <c:pt idx="6">
                  <c:v>10780</c:v>
                </c:pt>
                <c:pt idx="7">
                  <c:v>11318</c:v>
                </c:pt>
                <c:pt idx="8">
                  <c:v>11944</c:v>
                </c:pt>
                <c:pt idx="9">
                  <c:v>12765</c:v>
                </c:pt>
                <c:pt idx="10">
                  <c:v>13090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2745</c:v>
                </c:pt>
                <c:pt idx="1">
                  <c:v>2384</c:v>
                </c:pt>
                <c:pt idx="2">
                  <c:v>2732</c:v>
                </c:pt>
                <c:pt idx="3">
                  <c:v>2585</c:v>
                </c:pt>
                <c:pt idx="4">
                  <c:v>2568</c:v>
                </c:pt>
                <c:pt idx="5">
                  <c:v>2493</c:v>
                </c:pt>
                <c:pt idx="6">
                  <c:v>2354</c:v>
                </c:pt>
                <c:pt idx="7">
                  <c:v>2114</c:v>
                </c:pt>
                <c:pt idx="8">
                  <c:v>2232</c:v>
                </c:pt>
                <c:pt idx="9">
                  <c:v>2277</c:v>
                </c:pt>
                <c:pt idx="10">
                  <c:v>2262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 w="38100">
              <a:solidFill>
                <a:srgbClr val="FF00FF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7475</c:v>
                </c:pt>
                <c:pt idx="1">
                  <c:v>7582</c:v>
                </c:pt>
                <c:pt idx="2">
                  <c:v>7624</c:v>
                </c:pt>
                <c:pt idx="3">
                  <c:v>7259</c:v>
                </c:pt>
                <c:pt idx="4">
                  <c:v>6884</c:v>
                </c:pt>
                <c:pt idx="5">
                  <c:v>6978</c:v>
                </c:pt>
                <c:pt idx="6">
                  <c:v>7211</c:v>
                </c:pt>
                <c:pt idx="7">
                  <c:v>7229</c:v>
                </c:pt>
                <c:pt idx="8">
                  <c:v>7566</c:v>
                </c:pt>
                <c:pt idx="9">
                  <c:v>8132</c:v>
                </c:pt>
                <c:pt idx="10">
                  <c:v>8198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 w="38100">
              <a:solidFill>
                <a:srgbClr val="FFFF00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2285</c:v>
                </c:pt>
                <c:pt idx="1">
                  <c:v>1806</c:v>
                </c:pt>
                <c:pt idx="2">
                  <c:v>2020</c:v>
                </c:pt>
                <c:pt idx="3">
                  <c:v>1980</c:v>
                </c:pt>
                <c:pt idx="4">
                  <c:v>1932</c:v>
                </c:pt>
                <c:pt idx="5">
                  <c:v>1910</c:v>
                </c:pt>
                <c:pt idx="6">
                  <c:v>1875</c:v>
                </c:pt>
                <c:pt idx="7">
                  <c:v>1870</c:v>
                </c:pt>
                <c:pt idx="8">
                  <c:v>1974</c:v>
                </c:pt>
                <c:pt idx="9">
                  <c:v>1994</c:v>
                </c:pt>
                <c:pt idx="10">
                  <c:v>1920</c:v>
                </c:pt>
              </c:numCache>
            </c:numRef>
          </c:yVal>
        </c:ser>
        <c:axId val="89785856"/>
        <c:axId val="89796608"/>
      </c:scatterChart>
      <c:valAx>
        <c:axId val="89785856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89796608"/>
        <c:crosses val="autoZero"/>
        <c:crossBetween val="midCat"/>
      </c:valAx>
      <c:valAx>
        <c:axId val="89796608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89785856"/>
        <c:crosses val="autoZero"/>
        <c:crossBetween val="midCat"/>
        <c:majorUnit val="3000"/>
      </c:valAx>
    </c:plotArea>
    <c:legend>
      <c:legendPos val="b"/>
      <c:layout>
        <c:manualLayout>
          <c:xMode val="edge"/>
          <c:yMode val="edge"/>
          <c:x val="0.29215673408471032"/>
          <c:y val="0.77263043824068056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43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 w="38100">
              <a:solidFill>
                <a:srgbClr val="66CCFF"/>
              </a:solidFill>
            </a:ln>
          </c:spPr>
          <c:marker>
            <c:spPr>
              <a:solidFill>
                <a:srgbClr val="66CCFF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585</c:v>
                </c:pt>
                <c:pt idx="1">
                  <c:v>492</c:v>
                </c:pt>
                <c:pt idx="2">
                  <c:v>382</c:v>
                </c:pt>
                <c:pt idx="3">
                  <c:v>325</c:v>
                </c:pt>
                <c:pt idx="4">
                  <c:v>292</c:v>
                </c:pt>
                <c:pt idx="5">
                  <c:v>261</c:v>
                </c:pt>
                <c:pt idx="6">
                  <c:v>272</c:v>
                </c:pt>
                <c:pt idx="7">
                  <c:v>298</c:v>
                </c:pt>
                <c:pt idx="8">
                  <c:v>339</c:v>
                </c:pt>
                <c:pt idx="9">
                  <c:v>333</c:v>
                </c:pt>
                <c:pt idx="10">
                  <c:v>320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square"/>
            <c:size val="7"/>
            <c:spPr>
              <a:solidFill>
                <a:srgbClr val="FFC0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761</c:v>
                </c:pt>
                <c:pt idx="1">
                  <c:v>773</c:v>
                </c:pt>
                <c:pt idx="2">
                  <c:v>744</c:v>
                </c:pt>
                <c:pt idx="3">
                  <c:v>717</c:v>
                </c:pt>
                <c:pt idx="4">
                  <c:v>568</c:v>
                </c:pt>
                <c:pt idx="5">
                  <c:v>504</c:v>
                </c:pt>
                <c:pt idx="6">
                  <c:v>325</c:v>
                </c:pt>
                <c:pt idx="7">
                  <c:v>192</c:v>
                </c:pt>
                <c:pt idx="8">
                  <c:v>184</c:v>
                </c:pt>
                <c:pt idx="9">
                  <c:v>208</c:v>
                </c:pt>
                <c:pt idx="10">
                  <c:v>206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 w="38100">
              <a:solidFill>
                <a:srgbClr val="CC99FF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CC99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65</c:v>
                </c:pt>
                <c:pt idx="1">
                  <c:v>60</c:v>
                </c:pt>
                <c:pt idx="2">
                  <c:v>53</c:v>
                </c:pt>
                <c:pt idx="3">
                  <c:v>50</c:v>
                </c:pt>
                <c:pt idx="4">
                  <c:v>39</c:v>
                </c:pt>
                <c:pt idx="5">
                  <c:v>38</c:v>
                </c:pt>
                <c:pt idx="6">
                  <c:v>26</c:v>
                </c:pt>
                <c:pt idx="7">
                  <c:v>14</c:v>
                </c:pt>
                <c:pt idx="8">
                  <c:v>8</c:v>
                </c:pt>
                <c:pt idx="9">
                  <c:v>12</c:v>
                </c:pt>
                <c:pt idx="10">
                  <c:v>7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 w="38100">
              <a:solidFill>
                <a:srgbClr val="66CCFF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66CCFF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251</c:v>
                </c:pt>
                <c:pt idx="1">
                  <c:v>220</c:v>
                </c:pt>
                <c:pt idx="2">
                  <c:v>181</c:v>
                </c:pt>
                <c:pt idx="3">
                  <c:v>146</c:v>
                </c:pt>
                <c:pt idx="4">
                  <c:v>108</c:v>
                </c:pt>
                <c:pt idx="5">
                  <c:v>108</c:v>
                </c:pt>
                <c:pt idx="6">
                  <c:v>131</c:v>
                </c:pt>
                <c:pt idx="7">
                  <c:v>167</c:v>
                </c:pt>
                <c:pt idx="8">
                  <c:v>226</c:v>
                </c:pt>
                <c:pt idx="9">
                  <c:v>242</c:v>
                </c:pt>
                <c:pt idx="10">
                  <c:v>212</c:v>
                </c:pt>
              </c:numCache>
            </c:numRef>
          </c:y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 w="38100">
              <a:solidFill>
                <a:srgbClr val="FFC000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FFC0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429</c:v>
                </c:pt>
                <c:pt idx="1">
                  <c:v>405</c:v>
                </c:pt>
                <c:pt idx="2">
                  <c:v>408</c:v>
                </c:pt>
                <c:pt idx="3">
                  <c:v>366</c:v>
                </c:pt>
                <c:pt idx="4">
                  <c:v>116</c:v>
                </c:pt>
                <c:pt idx="5">
                  <c:v>116</c:v>
                </c:pt>
                <c:pt idx="6">
                  <c:v>100</c:v>
                </c:pt>
                <c:pt idx="7">
                  <c:v>125</c:v>
                </c:pt>
                <c:pt idx="8">
                  <c:v>140</c:v>
                </c:pt>
                <c:pt idx="9">
                  <c:v>164</c:v>
                </c:pt>
                <c:pt idx="10">
                  <c:v>170</c:v>
                </c:pt>
              </c:numCache>
            </c:numRef>
          </c:y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 w="38100">
              <a:solidFill>
                <a:srgbClr val="CC99FF"/>
              </a:solidFill>
              <a:prstDash val="dash"/>
            </a:ln>
          </c:spPr>
          <c:marker>
            <c:spPr>
              <a:solidFill>
                <a:srgbClr val="CC99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33</c:v>
                </c:pt>
                <c:pt idx="1">
                  <c:v>26</c:v>
                </c:pt>
                <c:pt idx="2">
                  <c:v>22</c:v>
                </c:pt>
                <c:pt idx="3">
                  <c:v>22</c:v>
                </c:pt>
                <c:pt idx="4">
                  <c:v>10</c:v>
                </c:pt>
                <c:pt idx="5">
                  <c:v>8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6</c:v>
                </c:pt>
                <c:pt idx="10">
                  <c:v>4</c:v>
                </c:pt>
              </c:numCache>
            </c:numRef>
          </c:yVal>
        </c:ser>
        <c:axId val="89931136"/>
        <c:axId val="89945984"/>
      </c:scatterChart>
      <c:valAx>
        <c:axId val="89931136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89945984"/>
        <c:crosses val="autoZero"/>
        <c:crossBetween val="midCat"/>
      </c:valAx>
      <c:valAx>
        <c:axId val="89945984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89931136"/>
        <c:crosses val="autoZero"/>
        <c:crossBetween val="midCat"/>
        <c:majorUnit val="200"/>
      </c:valAx>
    </c:plotArea>
    <c:legend>
      <c:legendPos val="b"/>
      <c:layout>
        <c:manualLayout>
          <c:xMode val="edge"/>
          <c:yMode val="edge"/>
          <c:x val="0.11372540932383469"/>
          <c:y val="0.77263043824068012"/>
          <c:w val="0.8750046317739697"/>
          <c:h val="0.1363898830827972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43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 w="38100"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356</c:v>
                </c:pt>
                <c:pt idx="1">
                  <c:v>388</c:v>
                </c:pt>
                <c:pt idx="2">
                  <c:v>427</c:v>
                </c:pt>
                <c:pt idx="3">
                  <c:v>434</c:v>
                </c:pt>
                <c:pt idx="4">
                  <c:v>444</c:v>
                </c:pt>
                <c:pt idx="5">
                  <c:v>496</c:v>
                </c:pt>
                <c:pt idx="6">
                  <c:v>409</c:v>
                </c:pt>
                <c:pt idx="7">
                  <c:v>380</c:v>
                </c:pt>
                <c:pt idx="8">
                  <c:v>359</c:v>
                </c:pt>
                <c:pt idx="9">
                  <c:v>303</c:v>
                </c:pt>
                <c:pt idx="10">
                  <c:v>266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 w="38100">
              <a:solidFill>
                <a:srgbClr val="FF6600"/>
              </a:solidFill>
            </a:ln>
          </c:spPr>
          <c:marker>
            <c:symbol val="square"/>
            <c:size val="7"/>
            <c:spPr>
              <a:solidFill>
                <a:srgbClr val="FF66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474</c:v>
                </c:pt>
                <c:pt idx="1">
                  <c:v>475</c:v>
                </c:pt>
                <c:pt idx="2">
                  <c:v>478</c:v>
                </c:pt>
                <c:pt idx="3">
                  <c:v>469</c:v>
                </c:pt>
                <c:pt idx="4">
                  <c:v>467</c:v>
                </c:pt>
                <c:pt idx="5">
                  <c:v>412</c:v>
                </c:pt>
                <c:pt idx="6">
                  <c:v>362</c:v>
                </c:pt>
                <c:pt idx="7">
                  <c:v>359</c:v>
                </c:pt>
                <c:pt idx="8">
                  <c:v>333</c:v>
                </c:pt>
                <c:pt idx="9">
                  <c:v>295</c:v>
                </c:pt>
                <c:pt idx="10">
                  <c:v>262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 w="38100">
              <a:solidFill>
                <a:srgbClr val="00FF00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00FF00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270</c:v>
                </c:pt>
                <c:pt idx="1">
                  <c:v>275</c:v>
                </c:pt>
                <c:pt idx="2">
                  <c:v>294</c:v>
                </c:pt>
                <c:pt idx="3">
                  <c:v>230</c:v>
                </c:pt>
                <c:pt idx="4">
                  <c:v>182</c:v>
                </c:pt>
                <c:pt idx="5">
                  <c:v>203</c:v>
                </c:pt>
                <c:pt idx="6">
                  <c:v>146</c:v>
                </c:pt>
                <c:pt idx="7">
                  <c:v>123</c:v>
                </c:pt>
                <c:pt idx="8">
                  <c:v>122</c:v>
                </c:pt>
                <c:pt idx="9">
                  <c:v>105</c:v>
                </c:pt>
                <c:pt idx="10">
                  <c:v>85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 w="38100">
              <a:solidFill>
                <a:srgbClr val="FF6600"/>
              </a:solidFill>
              <a:prstDash val="dash"/>
            </a:ln>
          </c:spPr>
          <c:marker>
            <c:symbol val="x"/>
            <c:size val="7"/>
            <c:spPr>
              <a:solidFill>
                <a:srgbClr val="FF66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400</c:v>
                </c:pt>
                <c:pt idx="1">
                  <c:v>394</c:v>
                </c:pt>
                <c:pt idx="2">
                  <c:v>365</c:v>
                </c:pt>
                <c:pt idx="3">
                  <c:v>321</c:v>
                </c:pt>
                <c:pt idx="4">
                  <c:v>262</c:v>
                </c:pt>
                <c:pt idx="5">
                  <c:v>230</c:v>
                </c:pt>
                <c:pt idx="6">
                  <c:v>214</c:v>
                </c:pt>
                <c:pt idx="7">
                  <c:v>222</c:v>
                </c:pt>
                <c:pt idx="8">
                  <c:v>190</c:v>
                </c:pt>
                <c:pt idx="9">
                  <c:v>166</c:v>
                </c:pt>
                <c:pt idx="10">
                  <c:v>144</c:v>
                </c:pt>
              </c:numCache>
            </c:numRef>
          </c:yVal>
        </c:ser>
        <c:axId val="90062848"/>
        <c:axId val="90065152"/>
      </c:scatterChart>
      <c:valAx>
        <c:axId val="90062848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0065152"/>
        <c:crosses val="autoZero"/>
        <c:crossBetween val="midCat"/>
      </c:valAx>
      <c:valAx>
        <c:axId val="9006515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9006284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112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76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 w="38100">
              <a:solidFill>
                <a:srgbClr val="FF0066"/>
              </a:solidFill>
            </a:ln>
          </c:spPr>
          <c:marker>
            <c:spPr>
              <a:solidFill>
                <a:srgbClr val="FF0066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36</c:v>
                </c:pt>
                <c:pt idx="1">
                  <c:v>58</c:v>
                </c:pt>
                <c:pt idx="2">
                  <c:v>59</c:v>
                </c:pt>
                <c:pt idx="3">
                  <c:v>59</c:v>
                </c:pt>
                <c:pt idx="4">
                  <c:v>57</c:v>
                </c:pt>
                <c:pt idx="5">
                  <c:v>56</c:v>
                </c:pt>
                <c:pt idx="6">
                  <c:v>8</c:v>
                </c:pt>
                <c:pt idx="7">
                  <c:v>11</c:v>
                </c:pt>
                <c:pt idx="8">
                  <c:v>12</c:v>
                </c:pt>
                <c:pt idx="9">
                  <c:v>11</c:v>
                </c:pt>
                <c:pt idx="10">
                  <c:v>5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 w="38100">
              <a:solidFill>
                <a:schemeClr val="tx1">
                  <a:lumMod val="95000"/>
                </a:schemeClr>
              </a:solidFill>
            </a:ln>
          </c:spPr>
          <c:marker>
            <c:symbol val="square"/>
            <c:size val="7"/>
            <c:spPr>
              <a:solidFill>
                <a:schemeClr val="tx1">
                  <a:lumMod val="95000"/>
                </a:schemeClr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73</c:v>
                </c:pt>
                <c:pt idx="1">
                  <c:v>91</c:v>
                </c:pt>
                <c:pt idx="2">
                  <c:v>97</c:v>
                </c:pt>
                <c:pt idx="3">
                  <c:v>99</c:v>
                </c:pt>
                <c:pt idx="4">
                  <c:v>122</c:v>
                </c:pt>
                <c:pt idx="5">
                  <c:v>150</c:v>
                </c:pt>
                <c:pt idx="6">
                  <c:v>126</c:v>
                </c:pt>
                <c:pt idx="7">
                  <c:v>123</c:v>
                </c:pt>
                <c:pt idx="8">
                  <c:v>138</c:v>
                </c:pt>
                <c:pt idx="9">
                  <c:v>152</c:v>
                </c:pt>
                <c:pt idx="10">
                  <c:v>154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 w="38100">
              <a:solidFill>
                <a:srgbClr val="FF0066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FF0066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30</c:v>
                </c:pt>
                <c:pt idx="1">
                  <c:v>44</c:v>
                </c:pt>
                <c:pt idx="2">
                  <c:v>44</c:v>
                </c:pt>
                <c:pt idx="3">
                  <c:v>33</c:v>
                </c:pt>
                <c:pt idx="4">
                  <c:v>32</c:v>
                </c:pt>
                <c:pt idx="5">
                  <c:v>31</c:v>
                </c:pt>
                <c:pt idx="6">
                  <c:v>0</c:v>
                </c:pt>
                <c:pt idx="7">
                  <c:v>7</c:v>
                </c:pt>
                <c:pt idx="8">
                  <c:v>6</c:v>
                </c:pt>
                <c:pt idx="9">
                  <c:v>4</c:v>
                </c:pt>
                <c:pt idx="10">
                  <c:v>1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 w="38100">
              <a:solidFill>
                <a:schemeClr val="tx1">
                  <a:lumMod val="95000"/>
                </a:schemeClr>
              </a:solidFill>
              <a:prstDash val="dash"/>
            </a:ln>
          </c:spPr>
          <c:marker>
            <c:symbol val="x"/>
            <c:size val="7"/>
            <c:spPr>
              <a:solidFill>
                <a:schemeClr val="tx1">
                  <a:lumMod val="95000"/>
                </a:schemeClr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61</c:v>
                </c:pt>
                <c:pt idx="1">
                  <c:v>80</c:v>
                </c:pt>
                <c:pt idx="2">
                  <c:v>91</c:v>
                </c:pt>
                <c:pt idx="3">
                  <c:v>91</c:v>
                </c:pt>
                <c:pt idx="4">
                  <c:v>113</c:v>
                </c:pt>
                <c:pt idx="5">
                  <c:v>139</c:v>
                </c:pt>
                <c:pt idx="6">
                  <c:v>112</c:v>
                </c:pt>
                <c:pt idx="7">
                  <c:v>101</c:v>
                </c:pt>
                <c:pt idx="8">
                  <c:v>108</c:v>
                </c:pt>
                <c:pt idx="9">
                  <c:v>120</c:v>
                </c:pt>
                <c:pt idx="10">
                  <c:v>122</c:v>
                </c:pt>
              </c:numCache>
            </c:numRef>
          </c:yVal>
        </c:ser>
        <c:axId val="90296704"/>
        <c:axId val="90299008"/>
      </c:scatterChart>
      <c:valAx>
        <c:axId val="90296704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0299008"/>
        <c:crosses val="autoZero"/>
        <c:crossBetween val="midCat"/>
      </c:valAx>
      <c:valAx>
        <c:axId val="90299008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 b="0" dirty="0" smtClean="0"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8.6806649168854569E-2"/>
            </c:manualLayout>
          </c:layout>
        </c:title>
        <c:numFmt formatCode="General" sourceLinked="1"/>
        <c:tickLblPos val="nextTo"/>
        <c:crossAx val="90296704"/>
        <c:crosses val="autoZero"/>
        <c:crossBetween val="midCat"/>
        <c:majorUnit val="30"/>
      </c:valAx>
    </c:plotArea>
    <c:legend>
      <c:legendPos val="b"/>
      <c:layout>
        <c:manualLayout>
          <c:xMode val="edge"/>
          <c:yMode val="edge"/>
          <c:x val="0.29215673408471032"/>
          <c:y val="0.77263043824068156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6192</c:v>
                </c:pt>
                <c:pt idx="1">
                  <c:v>6685</c:v>
                </c:pt>
                <c:pt idx="2">
                  <c:v>7294</c:v>
                </c:pt>
                <c:pt idx="3">
                  <c:v>7816</c:v>
                </c:pt>
                <c:pt idx="4">
                  <c:v>8373</c:v>
                </c:pt>
                <c:pt idx="5">
                  <c:v>9355</c:v>
                </c:pt>
                <c:pt idx="6">
                  <c:v>10144</c:v>
                </c:pt>
                <c:pt idx="7">
                  <c:v>10921</c:v>
                </c:pt>
                <c:pt idx="8">
                  <c:v>11589</c:v>
                </c:pt>
                <c:pt idx="9">
                  <c:v>11959</c:v>
                </c:pt>
                <c:pt idx="10">
                  <c:v>12022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1403</c:v>
                </c:pt>
                <c:pt idx="1">
                  <c:v>1164</c:v>
                </c:pt>
                <c:pt idx="2">
                  <c:v>1050</c:v>
                </c:pt>
                <c:pt idx="3">
                  <c:v>1103</c:v>
                </c:pt>
                <c:pt idx="4">
                  <c:v>1044</c:v>
                </c:pt>
                <c:pt idx="5">
                  <c:v>987</c:v>
                </c:pt>
                <c:pt idx="6">
                  <c:v>954</c:v>
                </c:pt>
                <c:pt idx="7">
                  <c:v>872</c:v>
                </c:pt>
                <c:pt idx="8">
                  <c:v>825</c:v>
                </c:pt>
                <c:pt idx="9">
                  <c:v>839</c:v>
                </c:pt>
                <c:pt idx="10">
                  <c:v>1005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 w="38100">
              <a:solidFill>
                <a:srgbClr val="FF00FF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5565</c:v>
                </c:pt>
                <c:pt idx="1">
                  <c:v>6013</c:v>
                </c:pt>
                <c:pt idx="2">
                  <c:v>6270</c:v>
                </c:pt>
                <c:pt idx="3">
                  <c:v>6210</c:v>
                </c:pt>
                <c:pt idx="4">
                  <c:v>6547</c:v>
                </c:pt>
                <c:pt idx="5">
                  <c:v>6965</c:v>
                </c:pt>
                <c:pt idx="6">
                  <c:v>7061</c:v>
                </c:pt>
                <c:pt idx="7">
                  <c:v>7462</c:v>
                </c:pt>
                <c:pt idx="8">
                  <c:v>7858</c:v>
                </c:pt>
                <c:pt idx="9">
                  <c:v>7686</c:v>
                </c:pt>
                <c:pt idx="10">
                  <c:v>7568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 w="38100">
              <a:solidFill>
                <a:srgbClr val="FFFF00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1131</c:v>
                </c:pt>
                <c:pt idx="1">
                  <c:v>940</c:v>
                </c:pt>
                <c:pt idx="2">
                  <c:v>790</c:v>
                </c:pt>
                <c:pt idx="3">
                  <c:v>891</c:v>
                </c:pt>
                <c:pt idx="4">
                  <c:v>835</c:v>
                </c:pt>
                <c:pt idx="5">
                  <c:v>787</c:v>
                </c:pt>
                <c:pt idx="6">
                  <c:v>774</c:v>
                </c:pt>
                <c:pt idx="7">
                  <c:v>718</c:v>
                </c:pt>
                <c:pt idx="8">
                  <c:v>655</c:v>
                </c:pt>
                <c:pt idx="9">
                  <c:v>711</c:v>
                </c:pt>
                <c:pt idx="10">
                  <c:v>878</c:v>
                </c:pt>
              </c:numCache>
            </c:numRef>
          </c:yVal>
        </c:ser>
        <c:axId val="88763392"/>
        <c:axId val="88794624"/>
      </c:scatterChart>
      <c:valAx>
        <c:axId val="88763392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88794624"/>
        <c:crosses val="autoZero"/>
        <c:crossBetween val="midCat"/>
      </c:valAx>
      <c:valAx>
        <c:axId val="88794624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88763392"/>
        <c:crosses val="autoZero"/>
        <c:crossBetween val="midCat"/>
        <c:majorUnit val="3000"/>
      </c:valAx>
    </c:plotArea>
    <c:legend>
      <c:legendPos val="b"/>
      <c:layout>
        <c:manualLayout>
          <c:xMode val="edge"/>
          <c:yMode val="edge"/>
          <c:x val="0.29215673408471032"/>
          <c:y val="0.77263043824068112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76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 w="38100">
              <a:solidFill>
                <a:srgbClr val="66CCFF"/>
              </a:solidFill>
            </a:ln>
          </c:spPr>
          <c:marker>
            <c:spPr>
              <a:solidFill>
                <a:srgbClr val="66CCFF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560</c:v>
                </c:pt>
                <c:pt idx="1">
                  <c:v>543</c:v>
                </c:pt>
                <c:pt idx="2">
                  <c:v>479</c:v>
                </c:pt>
                <c:pt idx="3">
                  <c:v>430</c:v>
                </c:pt>
                <c:pt idx="4">
                  <c:v>377</c:v>
                </c:pt>
                <c:pt idx="5">
                  <c:v>338</c:v>
                </c:pt>
                <c:pt idx="6">
                  <c:v>301</c:v>
                </c:pt>
                <c:pt idx="7">
                  <c:v>287</c:v>
                </c:pt>
                <c:pt idx="8">
                  <c:v>289</c:v>
                </c:pt>
                <c:pt idx="9">
                  <c:v>300</c:v>
                </c:pt>
                <c:pt idx="10">
                  <c:v>325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square"/>
            <c:size val="7"/>
            <c:spPr>
              <a:solidFill>
                <a:srgbClr val="FFC0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225</c:v>
                </c:pt>
                <c:pt idx="1">
                  <c:v>265</c:v>
                </c:pt>
                <c:pt idx="2">
                  <c:v>282</c:v>
                </c:pt>
                <c:pt idx="3">
                  <c:v>296</c:v>
                </c:pt>
                <c:pt idx="4">
                  <c:v>211</c:v>
                </c:pt>
                <c:pt idx="5">
                  <c:v>184</c:v>
                </c:pt>
                <c:pt idx="6">
                  <c:v>189</c:v>
                </c:pt>
                <c:pt idx="7">
                  <c:v>198</c:v>
                </c:pt>
                <c:pt idx="8">
                  <c:v>244</c:v>
                </c:pt>
                <c:pt idx="9">
                  <c:v>249</c:v>
                </c:pt>
                <c:pt idx="10">
                  <c:v>202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 w="38100">
              <a:solidFill>
                <a:srgbClr val="CC99FF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CC99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20</c:v>
                </c:pt>
                <c:pt idx="1">
                  <c:v>23</c:v>
                </c:pt>
                <c:pt idx="2">
                  <c:v>25</c:v>
                </c:pt>
                <c:pt idx="3">
                  <c:v>25</c:v>
                </c:pt>
                <c:pt idx="4">
                  <c:v>10</c:v>
                </c:pt>
                <c:pt idx="5">
                  <c:v>17</c:v>
                </c:pt>
                <c:pt idx="6">
                  <c:v>13</c:v>
                </c:pt>
                <c:pt idx="7">
                  <c:v>11</c:v>
                </c:pt>
                <c:pt idx="8">
                  <c:v>8</c:v>
                </c:pt>
                <c:pt idx="9">
                  <c:v>7</c:v>
                </c:pt>
                <c:pt idx="10">
                  <c:v>8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 w="38100">
              <a:solidFill>
                <a:srgbClr val="66CCFF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66CCFF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347</c:v>
                </c:pt>
                <c:pt idx="1">
                  <c:v>313</c:v>
                </c:pt>
                <c:pt idx="2">
                  <c:v>269</c:v>
                </c:pt>
                <c:pt idx="3">
                  <c:v>272</c:v>
                </c:pt>
                <c:pt idx="4">
                  <c:v>234</c:v>
                </c:pt>
                <c:pt idx="5">
                  <c:v>214</c:v>
                </c:pt>
                <c:pt idx="6">
                  <c:v>203</c:v>
                </c:pt>
                <c:pt idx="7">
                  <c:v>177</c:v>
                </c:pt>
                <c:pt idx="8">
                  <c:v>197</c:v>
                </c:pt>
                <c:pt idx="9">
                  <c:v>192</c:v>
                </c:pt>
                <c:pt idx="10">
                  <c:v>221</c:v>
                </c:pt>
              </c:numCache>
            </c:numRef>
          </c:y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 w="38100">
              <a:solidFill>
                <a:srgbClr val="FFC000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FFC0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189</c:v>
                </c:pt>
                <c:pt idx="1">
                  <c:v>197</c:v>
                </c:pt>
                <c:pt idx="2">
                  <c:v>209</c:v>
                </c:pt>
                <c:pt idx="3">
                  <c:v>220</c:v>
                </c:pt>
                <c:pt idx="4">
                  <c:v>128</c:v>
                </c:pt>
                <c:pt idx="5">
                  <c:v>117</c:v>
                </c:pt>
                <c:pt idx="6">
                  <c:v>141</c:v>
                </c:pt>
                <c:pt idx="7">
                  <c:v>141</c:v>
                </c:pt>
                <c:pt idx="8">
                  <c:v>184</c:v>
                </c:pt>
                <c:pt idx="9">
                  <c:v>212</c:v>
                </c:pt>
                <c:pt idx="10">
                  <c:v>168</c:v>
                </c:pt>
              </c:numCache>
            </c:numRef>
          </c:y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 w="38100">
              <a:solidFill>
                <a:srgbClr val="CC99FF"/>
              </a:solidFill>
              <a:prstDash val="dash"/>
            </a:ln>
          </c:spPr>
          <c:marker>
            <c:spPr>
              <a:solidFill>
                <a:srgbClr val="CC99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11</c:v>
                </c:pt>
                <c:pt idx="1">
                  <c:v>12</c:v>
                </c:pt>
                <c:pt idx="2">
                  <c:v>11</c:v>
                </c:pt>
                <c:pt idx="3">
                  <c:v>14</c:v>
                </c:pt>
                <c:pt idx="4">
                  <c:v>3</c:v>
                </c:pt>
                <c:pt idx="5">
                  <c:v>11</c:v>
                </c:pt>
                <c:pt idx="6">
                  <c:v>9</c:v>
                </c:pt>
                <c:pt idx="7">
                  <c:v>5</c:v>
                </c:pt>
                <c:pt idx="8">
                  <c:v>6</c:v>
                </c:pt>
                <c:pt idx="9">
                  <c:v>5</c:v>
                </c:pt>
                <c:pt idx="10">
                  <c:v>7</c:v>
                </c:pt>
              </c:numCache>
            </c:numRef>
          </c:yVal>
        </c:ser>
        <c:axId val="78133120"/>
        <c:axId val="78152064"/>
      </c:scatterChart>
      <c:valAx>
        <c:axId val="78133120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78152064"/>
        <c:crosses val="autoZero"/>
        <c:crossBetween val="midCat"/>
      </c:valAx>
      <c:valAx>
        <c:axId val="78152064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7813312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1372540932383469"/>
          <c:y val="0.77263043824068056"/>
          <c:w val="0.86520071020534195"/>
          <c:h val="0.13638988308279731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76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 w="38100"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83</c:v>
                </c:pt>
                <c:pt idx="1">
                  <c:v>79</c:v>
                </c:pt>
                <c:pt idx="2">
                  <c:v>63</c:v>
                </c:pt>
                <c:pt idx="3">
                  <c:v>77</c:v>
                </c:pt>
                <c:pt idx="4">
                  <c:v>74</c:v>
                </c:pt>
                <c:pt idx="5">
                  <c:v>92</c:v>
                </c:pt>
                <c:pt idx="6">
                  <c:v>82</c:v>
                </c:pt>
                <c:pt idx="7">
                  <c:v>86</c:v>
                </c:pt>
                <c:pt idx="8">
                  <c:v>72</c:v>
                </c:pt>
                <c:pt idx="9">
                  <c:v>40</c:v>
                </c:pt>
                <c:pt idx="10">
                  <c:v>39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 w="38100">
              <a:solidFill>
                <a:srgbClr val="FF6600"/>
              </a:solidFill>
            </a:ln>
          </c:spPr>
          <c:marker>
            <c:symbol val="square"/>
            <c:size val="7"/>
            <c:spPr>
              <a:solidFill>
                <a:srgbClr val="FF66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234</c:v>
                </c:pt>
                <c:pt idx="1">
                  <c:v>236</c:v>
                </c:pt>
                <c:pt idx="2">
                  <c:v>240</c:v>
                </c:pt>
                <c:pt idx="3">
                  <c:v>218</c:v>
                </c:pt>
                <c:pt idx="4">
                  <c:v>215</c:v>
                </c:pt>
                <c:pt idx="5">
                  <c:v>221</c:v>
                </c:pt>
                <c:pt idx="6">
                  <c:v>207</c:v>
                </c:pt>
                <c:pt idx="7">
                  <c:v>221</c:v>
                </c:pt>
                <c:pt idx="8">
                  <c:v>232</c:v>
                </c:pt>
                <c:pt idx="9">
                  <c:v>232</c:v>
                </c:pt>
                <c:pt idx="10">
                  <c:v>242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 w="38100">
              <a:solidFill>
                <a:srgbClr val="00FF00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00FF00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66</c:v>
                </c:pt>
                <c:pt idx="1">
                  <c:v>59</c:v>
                </c:pt>
                <c:pt idx="2">
                  <c:v>48</c:v>
                </c:pt>
                <c:pt idx="3">
                  <c:v>49</c:v>
                </c:pt>
                <c:pt idx="4">
                  <c:v>24</c:v>
                </c:pt>
                <c:pt idx="5">
                  <c:v>30</c:v>
                </c:pt>
                <c:pt idx="6">
                  <c:v>19</c:v>
                </c:pt>
                <c:pt idx="7">
                  <c:v>26</c:v>
                </c:pt>
                <c:pt idx="8">
                  <c:v>25</c:v>
                </c:pt>
                <c:pt idx="9">
                  <c:v>15</c:v>
                </c:pt>
                <c:pt idx="10">
                  <c:v>12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 w="38100">
              <a:solidFill>
                <a:srgbClr val="FF6600"/>
              </a:solidFill>
              <a:prstDash val="dash"/>
            </a:ln>
          </c:spPr>
          <c:marker>
            <c:symbol val="x"/>
            <c:size val="7"/>
            <c:spPr>
              <a:solidFill>
                <a:srgbClr val="FF66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213</c:v>
                </c:pt>
                <c:pt idx="1">
                  <c:v>210</c:v>
                </c:pt>
                <c:pt idx="2">
                  <c:v>201</c:v>
                </c:pt>
                <c:pt idx="3">
                  <c:v>161</c:v>
                </c:pt>
                <c:pt idx="4">
                  <c:v>153</c:v>
                </c:pt>
                <c:pt idx="5">
                  <c:v>126</c:v>
                </c:pt>
                <c:pt idx="6">
                  <c:v>121</c:v>
                </c:pt>
                <c:pt idx="7">
                  <c:v>108</c:v>
                </c:pt>
                <c:pt idx="8">
                  <c:v>137</c:v>
                </c:pt>
                <c:pt idx="9">
                  <c:v>121</c:v>
                </c:pt>
                <c:pt idx="10">
                  <c:v>133</c:v>
                </c:pt>
              </c:numCache>
            </c:numRef>
          </c:yVal>
        </c:ser>
        <c:axId val="92854528"/>
        <c:axId val="92857088"/>
      </c:scatterChart>
      <c:valAx>
        <c:axId val="92854528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2857088"/>
        <c:crosses val="autoZero"/>
        <c:crossBetween val="midCat"/>
      </c:valAx>
      <c:valAx>
        <c:axId val="92857088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9285452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156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76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 w="38100">
              <a:solidFill>
                <a:srgbClr val="FF0066"/>
              </a:solidFill>
            </a:ln>
          </c:spPr>
          <c:marker>
            <c:spPr>
              <a:solidFill>
                <a:srgbClr val="FF0066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44</c:v>
                </c:pt>
                <c:pt idx="1">
                  <c:v>32</c:v>
                </c:pt>
                <c:pt idx="2">
                  <c:v>35</c:v>
                </c:pt>
                <c:pt idx="3">
                  <c:v>37</c:v>
                </c:pt>
                <c:pt idx="4">
                  <c:v>29</c:v>
                </c:pt>
                <c:pt idx="5">
                  <c:v>18</c:v>
                </c:pt>
                <c:pt idx="6">
                  <c:v>17</c:v>
                </c:pt>
                <c:pt idx="7">
                  <c:v>13</c:v>
                </c:pt>
                <c:pt idx="8">
                  <c:v>14</c:v>
                </c:pt>
                <c:pt idx="9">
                  <c:v>8</c:v>
                </c:pt>
                <c:pt idx="10">
                  <c:v>12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 w="38100">
              <a:solidFill>
                <a:schemeClr val="tx1">
                  <a:lumMod val="95000"/>
                </a:schemeClr>
              </a:solidFill>
            </a:ln>
          </c:spPr>
          <c:marker>
            <c:symbol val="square"/>
            <c:size val="7"/>
            <c:spPr>
              <a:solidFill>
                <a:schemeClr val="tx1">
                  <a:lumMod val="95000"/>
                </a:schemeClr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18</c:v>
                </c:pt>
                <c:pt idx="1">
                  <c:v>17</c:v>
                </c:pt>
                <c:pt idx="2">
                  <c:v>11</c:v>
                </c:pt>
                <c:pt idx="3">
                  <c:v>17</c:v>
                </c:pt>
                <c:pt idx="4">
                  <c:v>12</c:v>
                </c:pt>
                <c:pt idx="5">
                  <c:v>15</c:v>
                </c:pt>
                <c:pt idx="6">
                  <c:v>10</c:v>
                </c:pt>
                <c:pt idx="7">
                  <c:v>9</c:v>
                </c:pt>
                <c:pt idx="8">
                  <c:v>6</c:v>
                </c:pt>
                <c:pt idx="9">
                  <c:v>2</c:v>
                </c:pt>
                <c:pt idx="10">
                  <c:v>4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 w="38100">
              <a:solidFill>
                <a:srgbClr val="FF0066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FF0066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15</c:v>
                </c:pt>
                <c:pt idx="1">
                  <c:v>7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  <c:pt idx="5">
                  <c:v>1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1</c:v>
                </c:pt>
                <c:pt idx="10">
                  <c:v>2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 w="38100">
              <a:solidFill>
                <a:schemeClr val="tx1">
                  <a:lumMod val="95000"/>
                </a:schemeClr>
              </a:solidFill>
              <a:prstDash val="dash"/>
            </a:ln>
          </c:spPr>
          <c:marker>
            <c:symbol val="x"/>
            <c:size val="7"/>
            <c:spPr>
              <a:solidFill>
                <a:schemeClr val="tx1">
                  <a:lumMod val="95000"/>
                </a:schemeClr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17</c:v>
                </c:pt>
                <c:pt idx="1">
                  <c:v>10</c:v>
                </c:pt>
                <c:pt idx="2">
                  <c:v>6</c:v>
                </c:pt>
                <c:pt idx="3">
                  <c:v>8</c:v>
                </c:pt>
                <c:pt idx="4">
                  <c:v>3</c:v>
                </c:pt>
                <c:pt idx="5">
                  <c:v>6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1</c:v>
                </c:pt>
                <c:pt idx="10">
                  <c:v>3</c:v>
                </c:pt>
              </c:numCache>
            </c:numRef>
          </c:yVal>
        </c:ser>
        <c:axId val="92777088"/>
        <c:axId val="92796032"/>
      </c:scatterChart>
      <c:valAx>
        <c:axId val="92777088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2796032"/>
        <c:crosses val="autoZero"/>
        <c:crossBetween val="midCat"/>
      </c:valAx>
      <c:valAx>
        <c:axId val="9279603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 b="0" dirty="0" smtClean="0"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8.6806649168854569E-2"/>
            </c:manualLayout>
          </c:layout>
        </c:title>
        <c:numFmt formatCode="General" sourceLinked="1"/>
        <c:tickLblPos val="nextTo"/>
        <c:crossAx val="92777088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29215673408471032"/>
          <c:y val="0.77263043824068156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3775</c:v>
                </c:pt>
                <c:pt idx="1">
                  <c:v>4079</c:v>
                </c:pt>
                <c:pt idx="2">
                  <c:v>4258</c:v>
                </c:pt>
                <c:pt idx="3">
                  <c:v>4541</c:v>
                </c:pt>
                <c:pt idx="4">
                  <c:v>5017</c:v>
                </c:pt>
                <c:pt idx="5">
                  <c:v>5847</c:v>
                </c:pt>
                <c:pt idx="6">
                  <c:v>6878</c:v>
                </c:pt>
                <c:pt idx="7">
                  <c:v>7679</c:v>
                </c:pt>
                <c:pt idx="8">
                  <c:v>8878</c:v>
                </c:pt>
                <c:pt idx="9">
                  <c:v>9585</c:v>
                </c:pt>
                <c:pt idx="10">
                  <c:v>10144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1254</c:v>
                </c:pt>
                <c:pt idx="1">
                  <c:v>1273</c:v>
                </c:pt>
                <c:pt idx="2">
                  <c:v>1285</c:v>
                </c:pt>
                <c:pt idx="3">
                  <c:v>1445</c:v>
                </c:pt>
                <c:pt idx="4">
                  <c:v>1571</c:v>
                </c:pt>
                <c:pt idx="5">
                  <c:v>1761</c:v>
                </c:pt>
                <c:pt idx="6">
                  <c:v>1801</c:v>
                </c:pt>
                <c:pt idx="7">
                  <c:v>2171</c:v>
                </c:pt>
                <c:pt idx="8">
                  <c:v>2331</c:v>
                </c:pt>
                <c:pt idx="9">
                  <c:v>2500</c:v>
                </c:pt>
                <c:pt idx="10">
                  <c:v>2611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 w="38100">
              <a:solidFill>
                <a:srgbClr val="FF00FF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3395</c:v>
                </c:pt>
                <c:pt idx="1">
                  <c:v>3680</c:v>
                </c:pt>
                <c:pt idx="2">
                  <c:v>3722</c:v>
                </c:pt>
                <c:pt idx="3">
                  <c:v>3717</c:v>
                </c:pt>
                <c:pt idx="4">
                  <c:v>4025</c:v>
                </c:pt>
                <c:pt idx="5">
                  <c:v>4590</c:v>
                </c:pt>
                <c:pt idx="6">
                  <c:v>4709</c:v>
                </c:pt>
                <c:pt idx="7">
                  <c:v>5043</c:v>
                </c:pt>
                <c:pt idx="8">
                  <c:v>5967</c:v>
                </c:pt>
                <c:pt idx="9">
                  <c:v>6672</c:v>
                </c:pt>
                <c:pt idx="10">
                  <c:v>6920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 w="38100">
              <a:solidFill>
                <a:srgbClr val="FFFF00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972</c:v>
                </c:pt>
                <c:pt idx="1">
                  <c:v>996</c:v>
                </c:pt>
                <c:pt idx="2">
                  <c:v>1006</c:v>
                </c:pt>
                <c:pt idx="3">
                  <c:v>1087</c:v>
                </c:pt>
                <c:pt idx="4">
                  <c:v>1232</c:v>
                </c:pt>
                <c:pt idx="5">
                  <c:v>1384</c:v>
                </c:pt>
                <c:pt idx="6">
                  <c:v>1452</c:v>
                </c:pt>
                <c:pt idx="7">
                  <c:v>1777</c:v>
                </c:pt>
                <c:pt idx="8">
                  <c:v>1964</c:v>
                </c:pt>
                <c:pt idx="9">
                  <c:v>2162</c:v>
                </c:pt>
                <c:pt idx="10">
                  <c:v>2314</c:v>
                </c:pt>
              </c:numCache>
            </c:numRef>
          </c:yVal>
        </c:ser>
        <c:axId val="92941312"/>
        <c:axId val="92956160"/>
      </c:scatterChart>
      <c:valAx>
        <c:axId val="92941312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2956160"/>
        <c:crosses val="autoZero"/>
        <c:crossBetween val="midCat"/>
      </c:valAx>
      <c:valAx>
        <c:axId val="92956160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9294131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012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 w="38100">
              <a:solidFill>
                <a:srgbClr val="66CCFF"/>
              </a:solidFill>
            </a:ln>
          </c:spPr>
          <c:marker>
            <c:spPr>
              <a:solidFill>
                <a:srgbClr val="66CC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3399</c:v>
                </c:pt>
                <c:pt idx="1">
                  <c:v>3225</c:v>
                </c:pt>
                <c:pt idx="2">
                  <c:v>2937</c:v>
                </c:pt>
                <c:pt idx="3">
                  <c:v>2881</c:v>
                </c:pt>
                <c:pt idx="4">
                  <c:v>2835</c:v>
                </c:pt>
                <c:pt idx="5">
                  <c:v>3037</c:v>
                </c:pt>
                <c:pt idx="6">
                  <c:v>3111</c:v>
                </c:pt>
                <c:pt idx="7">
                  <c:v>3383</c:v>
                </c:pt>
                <c:pt idx="8">
                  <c:v>3515</c:v>
                </c:pt>
                <c:pt idx="9">
                  <c:v>3526</c:v>
                </c:pt>
                <c:pt idx="10">
                  <c:v>3447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square"/>
            <c:size val="7"/>
            <c:spPr>
              <a:solidFill>
                <a:srgbClr val="FFC0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2033</c:v>
                </c:pt>
                <c:pt idx="1">
                  <c:v>1885</c:v>
                </c:pt>
                <c:pt idx="2">
                  <c:v>1953</c:v>
                </c:pt>
                <c:pt idx="3">
                  <c:v>1999</c:v>
                </c:pt>
                <c:pt idx="4">
                  <c:v>1562</c:v>
                </c:pt>
                <c:pt idx="5">
                  <c:v>1775</c:v>
                </c:pt>
                <c:pt idx="6">
                  <c:v>1959</c:v>
                </c:pt>
                <c:pt idx="7">
                  <c:v>2003</c:v>
                </c:pt>
                <c:pt idx="8">
                  <c:v>2279</c:v>
                </c:pt>
                <c:pt idx="9">
                  <c:v>2469</c:v>
                </c:pt>
                <c:pt idx="10">
                  <c:v>2463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</c:v>
                </c:pt>
              </c:strCache>
            </c:strRef>
          </c:tx>
          <c:spPr>
            <a:ln w="38100">
              <a:solidFill>
                <a:srgbClr val="00FF00"/>
              </a:solidFill>
            </a:ln>
          </c:spPr>
          <c:marker>
            <c:symbol val="triangle"/>
            <c:size val="7"/>
            <c:spPr>
              <a:solidFill>
                <a:srgbClr val="00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1136</c:v>
                </c:pt>
                <c:pt idx="1">
                  <c:v>1068</c:v>
                </c:pt>
                <c:pt idx="2">
                  <c:v>1094</c:v>
                </c:pt>
                <c:pt idx="3">
                  <c:v>1166</c:v>
                </c:pt>
                <c:pt idx="4">
                  <c:v>1059</c:v>
                </c:pt>
                <c:pt idx="5">
                  <c:v>1074</c:v>
                </c:pt>
                <c:pt idx="6">
                  <c:v>890</c:v>
                </c:pt>
                <c:pt idx="7">
                  <c:v>880</c:v>
                </c:pt>
                <c:pt idx="8">
                  <c:v>801</c:v>
                </c:pt>
                <c:pt idx="9">
                  <c:v>736</c:v>
                </c:pt>
                <c:pt idx="10">
                  <c:v>625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Heart-Lung</c:v>
                </c:pt>
              </c:strCache>
            </c:strRef>
          </c:tx>
          <c:spPr>
            <a:ln w="38100">
              <a:solidFill>
                <a:srgbClr val="CC99FF"/>
              </a:solidFill>
            </a:ln>
          </c:spPr>
          <c:marker>
            <c:symbol val="square"/>
            <c:size val="7"/>
            <c:spPr>
              <a:solidFill>
                <a:srgbClr val="CC99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107</c:v>
                </c:pt>
                <c:pt idx="1">
                  <c:v>88</c:v>
                </c:pt>
                <c:pt idx="2">
                  <c:v>69</c:v>
                </c:pt>
                <c:pt idx="3">
                  <c:v>78</c:v>
                </c:pt>
                <c:pt idx="4">
                  <c:v>58</c:v>
                </c:pt>
                <c:pt idx="5">
                  <c:v>77</c:v>
                </c:pt>
                <c:pt idx="6">
                  <c:v>50</c:v>
                </c:pt>
                <c:pt idx="7">
                  <c:v>53</c:v>
                </c:pt>
                <c:pt idx="8">
                  <c:v>64</c:v>
                </c:pt>
                <c:pt idx="9">
                  <c:v>57</c:v>
                </c:pt>
                <c:pt idx="10">
                  <c:v>56</c:v>
                </c:pt>
              </c:numCache>
            </c:numRef>
          </c:y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Kidney-Pancreas</c:v>
                </c:pt>
              </c:strCache>
            </c:strRef>
          </c:tx>
          <c:spPr>
            <a:ln w="38100">
              <a:solidFill>
                <a:srgbClr val="FF6600"/>
              </a:solidFill>
            </a:ln>
          </c:spPr>
          <c:marker>
            <c:symbol val="diamond"/>
            <c:size val="7"/>
            <c:spPr>
              <a:solidFill>
                <a:srgbClr val="FF66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1782</c:v>
                </c:pt>
                <c:pt idx="1">
                  <c:v>1739</c:v>
                </c:pt>
                <c:pt idx="2">
                  <c:v>1644</c:v>
                </c:pt>
                <c:pt idx="3">
                  <c:v>1729</c:v>
                </c:pt>
                <c:pt idx="4">
                  <c:v>1786</c:v>
                </c:pt>
                <c:pt idx="5">
                  <c:v>1669</c:v>
                </c:pt>
                <c:pt idx="6">
                  <c:v>1618</c:v>
                </c:pt>
                <c:pt idx="7">
                  <c:v>1603</c:v>
                </c:pt>
                <c:pt idx="8">
                  <c:v>1569</c:v>
                </c:pt>
                <c:pt idx="9">
                  <c:v>1550</c:v>
                </c:pt>
                <c:pt idx="10">
                  <c:v>1350</c:v>
                </c:pt>
              </c:numCache>
            </c:numRef>
          </c:y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Pancreas Islet</c:v>
                </c:pt>
              </c:strCache>
            </c:strRef>
          </c:tx>
          <c:spPr>
            <a:ln w="38100">
              <a:solidFill>
                <a:srgbClr val="FF0066"/>
              </a:solidFill>
            </a:ln>
          </c:spPr>
          <c:marker>
            <c:symbol val="circle"/>
            <c:size val="7"/>
            <c:spPr>
              <a:solidFill>
                <a:srgbClr val="FF0066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152</c:v>
                </c:pt>
                <c:pt idx="1">
                  <c:v>153</c:v>
                </c:pt>
                <c:pt idx="2">
                  <c:v>65</c:v>
                </c:pt>
                <c:pt idx="3">
                  <c:v>78</c:v>
                </c:pt>
                <c:pt idx="4">
                  <c:v>88</c:v>
                </c:pt>
                <c:pt idx="5">
                  <c:v>76</c:v>
                </c:pt>
                <c:pt idx="6">
                  <c:v>44</c:v>
                </c:pt>
                <c:pt idx="7">
                  <c:v>73</c:v>
                </c:pt>
                <c:pt idx="8">
                  <c:v>94</c:v>
                </c:pt>
                <c:pt idx="9">
                  <c:v>108</c:v>
                </c:pt>
                <c:pt idx="10">
                  <c:v>101</c:v>
                </c:pt>
              </c:numCache>
            </c:numRef>
          </c:y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Intestine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square"/>
            <c:size val="7"/>
            <c:spPr>
              <a:solidFill>
                <a:schemeClr val="tx1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Sheet1!$H$2:$H$12</c:f>
              <c:numCache>
                <c:formatCode>General</c:formatCode>
                <c:ptCount val="11"/>
                <c:pt idx="0">
                  <c:v>219</c:v>
                </c:pt>
                <c:pt idx="1">
                  <c:v>204</c:v>
                </c:pt>
                <c:pt idx="2">
                  <c:v>205</c:v>
                </c:pt>
                <c:pt idx="3">
                  <c:v>250</c:v>
                </c:pt>
                <c:pt idx="4">
                  <c:v>284</c:v>
                </c:pt>
                <c:pt idx="5">
                  <c:v>317</c:v>
                </c:pt>
                <c:pt idx="6">
                  <c:v>281</c:v>
                </c:pt>
                <c:pt idx="7">
                  <c:v>267</c:v>
                </c:pt>
                <c:pt idx="8">
                  <c:v>260</c:v>
                </c:pt>
                <c:pt idx="9">
                  <c:v>241</c:v>
                </c:pt>
                <c:pt idx="10">
                  <c:v>184</c:v>
                </c:pt>
              </c:numCache>
            </c:numRef>
          </c:yVal>
        </c:ser>
        <c:axId val="77514624"/>
        <c:axId val="77524992"/>
      </c:scatterChart>
      <c:valAx>
        <c:axId val="77514624"/>
        <c:scaling>
          <c:orientation val="minMax"/>
          <c:max val="2011"/>
          <c:min val="2001"/>
        </c:scaling>
        <c:axPos val="b"/>
        <c:numFmt formatCode="General" sourceLinked="1"/>
        <c:tickLblPos val="nextTo"/>
        <c:crossAx val="77524992"/>
        <c:crosses val="autoZero"/>
        <c:crossBetween val="midCat"/>
      </c:valAx>
      <c:valAx>
        <c:axId val="7752499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4.934407504617478E-2"/>
            </c:manualLayout>
          </c:layout>
        </c:title>
        <c:numFmt formatCode="General" sourceLinked="1"/>
        <c:tickLblPos val="nextTo"/>
        <c:crossAx val="77514624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1370915032679788"/>
          <c:y val="0.72294570817536763"/>
          <c:w val="0.7065686274509807"/>
          <c:h val="0.25853577330611449"/>
        </c:manualLayout>
      </c:layout>
      <c:spPr>
        <a:ln>
          <a:solidFill>
            <a:srgbClr val="FFFFFF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899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 w="38100">
              <a:solidFill>
                <a:srgbClr val="66CCFF"/>
              </a:solidFill>
            </a:ln>
          </c:spPr>
          <c:marker>
            <c:spPr>
              <a:solidFill>
                <a:srgbClr val="66CCFF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445</c:v>
                </c:pt>
                <c:pt idx="1">
                  <c:v>384</c:v>
                </c:pt>
                <c:pt idx="2">
                  <c:v>396</c:v>
                </c:pt>
                <c:pt idx="3">
                  <c:v>386</c:v>
                </c:pt>
                <c:pt idx="4">
                  <c:v>409</c:v>
                </c:pt>
                <c:pt idx="5">
                  <c:v>401</c:v>
                </c:pt>
                <c:pt idx="6">
                  <c:v>328</c:v>
                </c:pt>
                <c:pt idx="7">
                  <c:v>376</c:v>
                </c:pt>
                <c:pt idx="8">
                  <c:v>446</c:v>
                </c:pt>
                <c:pt idx="9">
                  <c:v>506</c:v>
                </c:pt>
                <c:pt idx="10">
                  <c:v>452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square"/>
            <c:size val="7"/>
            <c:spPr>
              <a:solidFill>
                <a:srgbClr val="FFC0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209</c:v>
                </c:pt>
                <c:pt idx="1">
                  <c:v>211</c:v>
                </c:pt>
                <c:pt idx="2">
                  <c:v>195</c:v>
                </c:pt>
                <c:pt idx="3">
                  <c:v>221</c:v>
                </c:pt>
                <c:pt idx="4">
                  <c:v>172</c:v>
                </c:pt>
                <c:pt idx="5">
                  <c:v>184</c:v>
                </c:pt>
                <c:pt idx="6">
                  <c:v>183</c:v>
                </c:pt>
                <c:pt idx="7">
                  <c:v>175</c:v>
                </c:pt>
                <c:pt idx="8">
                  <c:v>179</c:v>
                </c:pt>
                <c:pt idx="9">
                  <c:v>183</c:v>
                </c:pt>
                <c:pt idx="10">
                  <c:v>189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 w="38100">
              <a:solidFill>
                <a:srgbClr val="CC99FF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CC99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5</c:v>
                </c:pt>
                <c:pt idx="4">
                  <c:v>4</c:v>
                </c:pt>
                <c:pt idx="5">
                  <c:v>7</c:v>
                </c:pt>
                <c:pt idx="6">
                  <c:v>9</c:v>
                </c:pt>
                <c:pt idx="7">
                  <c:v>8</c:v>
                </c:pt>
                <c:pt idx="8">
                  <c:v>10</c:v>
                </c:pt>
                <c:pt idx="9">
                  <c:v>6</c:v>
                </c:pt>
                <c:pt idx="10">
                  <c:v>9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 w="38100">
              <a:solidFill>
                <a:srgbClr val="66CCFF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66CCFF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194</c:v>
                </c:pt>
                <c:pt idx="1">
                  <c:v>139</c:v>
                </c:pt>
                <c:pt idx="2">
                  <c:v>153</c:v>
                </c:pt>
                <c:pt idx="3">
                  <c:v>137</c:v>
                </c:pt>
                <c:pt idx="4">
                  <c:v>152</c:v>
                </c:pt>
                <c:pt idx="5">
                  <c:v>148</c:v>
                </c:pt>
                <c:pt idx="6">
                  <c:v>138</c:v>
                </c:pt>
                <c:pt idx="7">
                  <c:v>208</c:v>
                </c:pt>
                <c:pt idx="8">
                  <c:v>255</c:v>
                </c:pt>
                <c:pt idx="9">
                  <c:v>296</c:v>
                </c:pt>
                <c:pt idx="10">
                  <c:v>264</c:v>
                </c:pt>
              </c:numCache>
            </c:numRef>
          </c:y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 w="38100">
              <a:solidFill>
                <a:srgbClr val="FFC000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FFC0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127</c:v>
                </c:pt>
                <c:pt idx="1">
                  <c:v>104</c:v>
                </c:pt>
                <c:pt idx="2">
                  <c:v>95</c:v>
                </c:pt>
                <c:pt idx="3">
                  <c:v>105</c:v>
                </c:pt>
                <c:pt idx="4">
                  <c:v>49</c:v>
                </c:pt>
                <c:pt idx="5">
                  <c:v>68</c:v>
                </c:pt>
                <c:pt idx="6">
                  <c:v>82</c:v>
                </c:pt>
                <c:pt idx="7">
                  <c:v>97</c:v>
                </c:pt>
                <c:pt idx="8">
                  <c:v>118</c:v>
                </c:pt>
                <c:pt idx="9">
                  <c:v>142</c:v>
                </c:pt>
                <c:pt idx="10">
                  <c:v>148</c:v>
                </c:pt>
              </c:numCache>
            </c:numRef>
          </c:y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 w="38100">
              <a:solidFill>
                <a:srgbClr val="CC99FF"/>
              </a:solidFill>
              <a:prstDash val="dash"/>
            </a:ln>
          </c:spPr>
          <c:marker>
            <c:spPr>
              <a:solidFill>
                <a:srgbClr val="CC99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  <c:pt idx="4">
                  <c:v>0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8</c:v>
                </c:pt>
                <c:pt idx="9">
                  <c:v>4</c:v>
                </c:pt>
                <c:pt idx="10">
                  <c:v>7</c:v>
                </c:pt>
              </c:numCache>
            </c:numRef>
          </c:yVal>
        </c:ser>
        <c:axId val="93181056"/>
        <c:axId val="93183360"/>
      </c:scatterChart>
      <c:valAx>
        <c:axId val="93181056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3183360"/>
        <c:crosses val="autoZero"/>
        <c:crossBetween val="midCat"/>
      </c:valAx>
      <c:valAx>
        <c:axId val="93183360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9318105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1372540932383469"/>
          <c:y val="0.77263043824067956"/>
          <c:w val="0.86520071020534195"/>
          <c:h val="0.13638988308279718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899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 w="38100"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57</c:v>
                </c:pt>
                <c:pt idx="1">
                  <c:v>55</c:v>
                </c:pt>
                <c:pt idx="2">
                  <c:v>78</c:v>
                </c:pt>
                <c:pt idx="3">
                  <c:v>81</c:v>
                </c:pt>
                <c:pt idx="4">
                  <c:v>108</c:v>
                </c:pt>
                <c:pt idx="5">
                  <c:v>81</c:v>
                </c:pt>
                <c:pt idx="6">
                  <c:v>63</c:v>
                </c:pt>
                <c:pt idx="7">
                  <c:v>65</c:v>
                </c:pt>
                <c:pt idx="8">
                  <c:v>69</c:v>
                </c:pt>
                <c:pt idx="9">
                  <c:v>77</c:v>
                </c:pt>
                <c:pt idx="10">
                  <c:v>77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 w="38100">
              <a:solidFill>
                <a:srgbClr val="FF6600"/>
              </a:solidFill>
            </a:ln>
          </c:spPr>
          <c:marker>
            <c:symbol val="square"/>
            <c:size val="7"/>
            <c:spPr>
              <a:solidFill>
                <a:srgbClr val="FF66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164</c:v>
                </c:pt>
                <c:pt idx="1">
                  <c:v>193</c:v>
                </c:pt>
                <c:pt idx="2">
                  <c:v>159</c:v>
                </c:pt>
                <c:pt idx="3">
                  <c:v>157</c:v>
                </c:pt>
                <c:pt idx="4">
                  <c:v>144</c:v>
                </c:pt>
                <c:pt idx="5">
                  <c:v>156</c:v>
                </c:pt>
                <c:pt idx="6">
                  <c:v>160</c:v>
                </c:pt>
                <c:pt idx="7">
                  <c:v>177</c:v>
                </c:pt>
                <c:pt idx="8">
                  <c:v>178</c:v>
                </c:pt>
                <c:pt idx="9">
                  <c:v>184</c:v>
                </c:pt>
                <c:pt idx="10">
                  <c:v>179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 w="38100">
              <a:solidFill>
                <a:srgbClr val="00FF00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00FF00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44</c:v>
                </c:pt>
                <c:pt idx="1">
                  <c:v>40</c:v>
                </c:pt>
                <c:pt idx="2">
                  <c:v>52</c:v>
                </c:pt>
                <c:pt idx="3">
                  <c:v>51</c:v>
                </c:pt>
                <c:pt idx="4">
                  <c:v>58</c:v>
                </c:pt>
                <c:pt idx="5">
                  <c:v>37</c:v>
                </c:pt>
                <c:pt idx="6">
                  <c:v>13</c:v>
                </c:pt>
                <c:pt idx="7">
                  <c:v>18</c:v>
                </c:pt>
                <c:pt idx="8">
                  <c:v>22</c:v>
                </c:pt>
                <c:pt idx="9">
                  <c:v>21</c:v>
                </c:pt>
                <c:pt idx="10">
                  <c:v>22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 w="38100">
              <a:solidFill>
                <a:srgbClr val="FF6600"/>
              </a:solidFill>
              <a:prstDash val="dash"/>
            </a:ln>
          </c:spPr>
          <c:marker>
            <c:symbol val="x"/>
            <c:size val="7"/>
            <c:spPr>
              <a:solidFill>
                <a:srgbClr val="FF66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154</c:v>
                </c:pt>
                <c:pt idx="1">
                  <c:v>177</c:v>
                </c:pt>
                <c:pt idx="2">
                  <c:v>139</c:v>
                </c:pt>
                <c:pt idx="3">
                  <c:v>139</c:v>
                </c:pt>
                <c:pt idx="4">
                  <c:v>102</c:v>
                </c:pt>
                <c:pt idx="5">
                  <c:v>104</c:v>
                </c:pt>
                <c:pt idx="6">
                  <c:v>95</c:v>
                </c:pt>
                <c:pt idx="7">
                  <c:v>108</c:v>
                </c:pt>
                <c:pt idx="8">
                  <c:v>115</c:v>
                </c:pt>
                <c:pt idx="9">
                  <c:v>120</c:v>
                </c:pt>
                <c:pt idx="10">
                  <c:v>105</c:v>
                </c:pt>
              </c:numCache>
            </c:numRef>
          </c:yVal>
        </c:ser>
        <c:axId val="93246976"/>
        <c:axId val="93253632"/>
      </c:scatterChart>
      <c:valAx>
        <c:axId val="93246976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3253632"/>
        <c:crosses val="autoZero"/>
        <c:crossBetween val="midCat"/>
      </c:valAx>
      <c:valAx>
        <c:axId val="9325363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9324697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056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21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 w="38100">
              <a:solidFill>
                <a:srgbClr val="FF0066"/>
              </a:solidFill>
            </a:ln>
          </c:spPr>
          <c:marker>
            <c:spPr>
              <a:solidFill>
                <a:srgbClr val="FF0066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14</c:v>
                </c:pt>
                <c:pt idx="4">
                  <c:v>12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16</c:v>
                </c:pt>
                <c:pt idx="10">
                  <c:v>14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 w="38100">
              <a:solidFill>
                <a:schemeClr val="tx1">
                  <a:lumMod val="95000"/>
                </a:schemeClr>
              </a:solidFill>
            </a:ln>
          </c:spPr>
          <c:marker>
            <c:symbol val="square"/>
            <c:size val="7"/>
            <c:spPr>
              <a:solidFill>
                <a:schemeClr val="tx1">
                  <a:lumMod val="95000"/>
                </a:schemeClr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 w="38100">
              <a:solidFill>
                <a:srgbClr val="FF0066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FF0066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8</c:v>
                </c:pt>
                <c:pt idx="1">
                  <c:v>5</c:v>
                </c:pt>
                <c:pt idx="2">
                  <c:v>6</c:v>
                </c:pt>
                <c:pt idx="3">
                  <c:v>14</c:v>
                </c:pt>
                <c:pt idx="4">
                  <c:v>4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 w="38100">
              <a:solidFill>
                <a:schemeClr val="tx1">
                  <a:lumMod val="95000"/>
                </a:schemeClr>
              </a:solidFill>
              <a:prstDash val="dash"/>
            </a:ln>
          </c:spPr>
          <c:marker>
            <c:symbol val="x"/>
            <c:size val="7"/>
            <c:spPr>
              <a:solidFill>
                <a:schemeClr val="tx1">
                  <a:lumMod val="95000"/>
                </a:schemeClr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</c:ser>
        <c:axId val="93206400"/>
        <c:axId val="93782400"/>
      </c:scatterChart>
      <c:valAx>
        <c:axId val="93206400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3782400"/>
        <c:crosses val="autoZero"/>
        <c:crossBetween val="midCat"/>
      </c:valAx>
      <c:valAx>
        <c:axId val="93782400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 b="0" dirty="0" smtClean="0"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8.680664916885461E-2"/>
            </c:manualLayout>
          </c:layout>
        </c:title>
        <c:numFmt formatCode="General" sourceLinked="1"/>
        <c:tickLblPos val="nextTo"/>
        <c:crossAx val="93206400"/>
        <c:crosses val="autoZero"/>
        <c:crossBetween val="midCat"/>
        <c:majorUnit val="3"/>
      </c:valAx>
    </c:plotArea>
    <c:legend>
      <c:legendPos val="b"/>
      <c:layout>
        <c:manualLayout>
          <c:xMode val="edge"/>
          <c:yMode val="edge"/>
          <c:x val="0.29215673408471032"/>
          <c:y val="0.77263043824068212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11139</c:v>
                </c:pt>
                <c:pt idx="1">
                  <c:v>12357</c:v>
                </c:pt>
                <c:pt idx="2">
                  <c:v>13352</c:v>
                </c:pt>
                <c:pt idx="3">
                  <c:v>15547</c:v>
                </c:pt>
                <c:pt idx="4">
                  <c:v>16256</c:v>
                </c:pt>
                <c:pt idx="5">
                  <c:v>17099</c:v>
                </c:pt>
                <c:pt idx="6">
                  <c:v>17716</c:v>
                </c:pt>
                <c:pt idx="7">
                  <c:v>18425</c:v>
                </c:pt>
                <c:pt idx="8">
                  <c:v>19238</c:v>
                </c:pt>
                <c:pt idx="9">
                  <c:v>19798</c:v>
                </c:pt>
                <c:pt idx="10">
                  <c:v>20058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4405</c:v>
                </c:pt>
                <c:pt idx="1">
                  <c:v>4198</c:v>
                </c:pt>
                <c:pt idx="2">
                  <c:v>4281</c:v>
                </c:pt>
                <c:pt idx="3">
                  <c:v>4276</c:v>
                </c:pt>
                <c:pt idx="4">
                  <c:v>4220</c:v>
                </c:pt>
                <c:pt idx="5">
                  <c:v>4248</c:v>
                </c:pt>
                <c:pt idx="6">
                  <c:v>4208</c:v>
                </c:pt>
                <c:pt idx="7">
                  <c:v>4023</c:v>
                </c:pt>
                <c:pt idx="8">
                  <c:v>3980</c:v>
                </c:pt>
                <c:pt idx="9">
                  <c:v>4113</c:v>
                </c:pt>
                <c:pt idx="10">
                  <c:v>3958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 w="38100">
              <a:solidFill>
                <a:srgbClr val="FF00FF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10468</c:v>
                </c:pt>
                <c:pt idx="1">
                  <c:v>11684</c:v>
                </c:pt>
                <c:pt idx="2">
                  <c:v>11934</c:v>
                </c:pt>
                <c:pt idx="3">
                  <c:v>13134</c:v>
                </c:pt>
                <c:pt idx="4">
                  <c:v>13143</c:v>
                </c:pt>
                <c:pt idx="5">
                  <c:v>12885</c:v>
                </c:pt>
                <c:pt idx="6">
                  <c:v>13333</c:v>
                </c:pt>
                <c:pt idx="7">
                  <c:v>13712</c:v>
                </c:pt>
                <c:pt idx="8">
                  <c:v>12850</c:v>
                </c:pt>
                <c:pt idx="9">
                  <c:v>12353</c:v>
                </c:pt>
                <c:pt idx="10">
                  <c:v>12147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 w="38100">
              <a:solidFill>
                <a:srgbClr val="FFFF00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3635</c:v>
                </c:pt>
                <c:pt idx="1">
                  <c:v>3214</c:v>
                </c:pt>
                <c:pt idx="2">
                  <c:v>3289</c:v>
                </c:pt>
                <c:pt idx="3">
                  <c:v>3345</c:v>
                </c:pt>
                <c:pt idx="4">
                  <c:v>3275</c:v>
                </c:pt>
                <c:pt idx="5">
                  <c:v>3239</c:v>
                </c:pt>
                <c:pt idx="6">
                  <c:v>2929</c:v>
                </c:pt>
                <c:pt idx="7">
                  <c:v>2864</c:v>
                </c:pt>
                <c:pt idx="8">
                  <c:v>2938</c:v>
                </c:pt>
                <c:pt idx="9">
                  <c:v>3052</c:v>
                </c:pt>
                <c:pt idx="10">
                  <c:v>2959</c:v>
                </c:pt>
              </c:numCache>
            </c:numRef>
          </c:yVal>
        </c:ser>
        <c:axId val="92168576"/>
        <c:axId val="93324032"/>
      </c:scatterChart>
      <c:valAx>
        <c:axId val="92168576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3324032"/>
        <c:crosses val="autoZero"/>
        <c:crossBetween val="midCat"/>
      </c:valAx>
      <c:valAx>
        <c:axId val="9332403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9216857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012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21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 w="38100">
              <a:solidFill>
                <a:srgbClr val="66CCFF"/>
              </a:solidFill>
            </a:ln>
          </c:spPr>
          <c:marker>
            <c:spPr>
              <a:solidFill>
                <a:srgbClr val="66CCFF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716</c:v>
                </c:pt>
                <c:pt idx="1">
                  <c:v>698</c:v>
                </c:pt>
                <c:pt idx="2">
                  <c:v>624</c:v>
                </c:pt>
                <c:pt idx="3">
                  <c:v>576</c:v>
                </c:pt>
                <c:pt idx="4">
                  <c:v>514</c:v>
                </c:pt>
                <c:pt idx="5">
                  <c:v>485</c:v>
                </c:pt>
                <c:pt idx="6">
                  <c:v>436</c:v>
                </c:pt>
                <c:pt idx="7">
                  <c:v>311</c:v>
                </c:pt>
                <c:pt idx="8">
                  <c:v>309</c:v>
                </c:pt>
                <c:pt idx="9">
                  <c:v>275</c:v>
                </c:pt>
                <c:pt idx="10">
                  <c:v>308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square"/>
            <c:size val="7"/>
            <c:spPr>
              <a:solidFill>
                <a:srgbClr val="FFC0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423</c:v>
                </c:pt>
                <c:pt idx="1">
                  <c:v>396</c:v>
                </c:pt>
                <c:pt idx="2">
                  <c:v>419</c:v>
                </c:pt>
                <c:pt idx="3">
                  <c:v>409</c:v>
                </c:pt>
                <c:pt idx="4">
                  <c:v>358</c:v>
                </c:pt>
                <c:pt idx="5">
                  <c:v>343</c:v>
                </c:pt>
                <c:pt idx="6">
                  <c:v>209</c:v>
                </c:pt>
                <c:pt idx="7">
                  <c:v>223</c:v>
                </c:pt>
                <c:pt idx="8">
                  <c:v>207</c:v>
                </c:pt>
                <c:pt idx="9">
                  <c:v>263</c:v>
                </c:pt>
                <c:pt idx="10">
                  <c:v>228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 w="38100">
              <a:solidFill>
                <a:srgbClr val="CC99FF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CC99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27</c:v>
                </c:pt>
                <c:pt idx="1">
                  <c:v>25</c:v>
                </c:pt>
                <c:pt idx="2">
                  <c:v>24</c:v>
                </c:pt>
                <c:pt idx="3">
                  <c:v>17</c:v>
                </c:pt>
                <c:pt idx="4">
                  <c:v>25</c:v>
                </c:pt>
                <c:pt idx="5">
                  <c:v>22</c:v>
                </c:pt>
                <c:pt idx="6">
                  <c:v>16</c:v>
                </c:pt>
                <c:pt idx="7">
                  <c:v>16</c:v>
                </c:pt>
                <c:pt idx="8">
                  <c:v>15</c:v>
                </c:pt>
                <c:pt idx="9">
                  <c:v>12</c:v>
                </c:pt>
                <c:pt idx="10">
                  <c:v>14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 w="38100">
              <a:solidFill>
                <a:srgbClr val="66CCFF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66CCFF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406</c:v>
                </c:pt>
                <c:pt idx="1">
                  <c:v>344</c:v>
                </c:pt>
                <c:pt idx="2">
                  <c:v>263</c:v>
                </c:pt>
                <c:pt idx="3">
                  <c:v>200</c:v>
                </c:pt>
                <c:pt idx="4">
                  <c:v>131</c:v>
                </c:pt>
                <c:pt idx="5">
                  <c:v>149</c:v>
                </c:pt>
                <c:pt idx="6">
                  <c:v>149</c:v>
                </c:pt>
                <c:pt idx="7">
                  <c:v>162</c:v>
                </c:pt>
                <c:pt idx="8">
                  <c:v>175</c:v>
                </c:pt>
                <c:pt idx="9">
                  <c:v>163</c:v>
                </c:pt>
                <c:pt idx="10">
                  <c:v>182</c:v>
                </c:pt>
              </c:numCache>
            </c:numRef>
          </c:y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 w="38100">
              <a:solidFill>
                <a:srgbClr val="FFC000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FFC0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319</c:v>
                </c:pt>
                <c:pt idx="1">
                  <c:v>255</c:v>
                </c:pt>
                <c:pt idx="2">
                  <c:v>243</c:v>
                </c:pt>
                <c:pt idx="3">
                  <c:v>192</c:v>
                </c:pt>
                <c:pt idx="4">
                  <c:v>75</c:v>
                </c:pt>
                <c:pt idx="5">
                  <c:v>124</c:v>
                </c:pt>
                <c:pt idx="6">
                  <c:v>113</c:v>
                </c:pt>
                <c:pt idx="7">
                  <c:v>139</c:v>
                </c:pt>
                <c:pt idx="8">
                  <c:v>154</c:v>
                </c:pt>
                <c:pt idx="9">
                  <c:v>205</c:v>
                </c:pt>
                <c:pt idx="10">
                  <c:v>172</c:v>
                </c:pt>
              </c:numCache>
            </c:numRef>
          </c:y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 w="38100">
              <a:solidFill>
                <a:srgbClr val="CC99FF"/>
              </a:solidFill>
              <a:prstDash val="dash"/>
            </a:ln>
          </c:spPr>
          <c:marker>
            <c:spPr>
              <a:solidFill>
                <a:srgbClr val="CC99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9</c:v>
                </c:pt>
                <c:pt idx="1">
                  <c:v>7</c:v>
                </c:pt>
                <c:pt idx="2">
                  <c:v>13</c:v>
                </c:pt>
                <c:pt idx="3">
                  <c:v>8</c:v>
                </c:pt>
                <c:pt idx="4">
                  <c:v>12</c:v>
                </c:pt>
                <c:pt idx="5">
                  <c:v>14</c:v>
                </c:pt>
                <c:pt idx="6">
                  <c:v>8</c:v>
                </c:pt>
                <c:pt idx="7">
                  <c:v>7</c:v>
                </c:pt>
                <c:pt idx="8">
                  <c:v>7</c:v>
                </c:pt>
                <c:pt idx="9">
                  <c:v>5</c:v>
                </c:pt>
                <c:pt idx="10">
                  <c:v>9</c:v>
                </c:pt>
              </c:numCache>
            </c:numRef>
          </c:yVal>
        </c:ser>
        <c:axId val="93954432"/>
        <c:axId val="93956736"/>
      </c:scatterChart>
      <c:valAx>
        <c:axId val="93954432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3956736"/>
        <c:crosses val="autoZero"/>
        <c:crossBetween val="midCat"/>
      </c:valAx>
      <c:valAx>
        <c:axId val="93956736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93954432"/>
        <c:crosses val="autoZero"/>
        <c:crossBetween val="midCat"/>
        <c:majorUnit val="200"/>
      </c:valAx>
    </c:plotArea>
    <c:legend>
      <c:legendPos val="b"/>
      <c:layout>
        <c:manualLayout>
          <c:xMode val="edge"/>
          <c:yMode val="edge"/>
          <c:x val="0.11372540932383469"/>
          <c:y val="0.77263043824068112"/>
          <c:w val="0.86520071020534195"/>
          <c:h val="0.13638988308279737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21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 w="38100"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137</c:v>
                </c:pt>
                <c:pt idx="1">
                  <c:v>150</c:v>
                </c:pt>
                <c:pt idx="2">
                  <c:v>166</c:v>
                </c:pt>
                <c:pt idx="3">
                  <c:v>174</c:v>
                </c:pt>
                <c:pt idx="4">
                  <c:v>172</c:v>
                </c:pt>
                <c:pt idx="5">
                  <c:v>181</c:v>
                </c:pt>
                <c:pt idx="6">
                  <c:v>182</c:v>
                </c:pt>
                <c:pt idx="7">
                  <c:v>168</c:v>
                </c:pt>
                <c:pt idx="8">
                  <c:v>142</c:v>
                </c:pt>
                <c:pt idx="9">
                  <c:v>138</c:v>
                </c:pt>
                <c:pt idx="10">
                  <c:v>134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 w="38100">
              <a:solidFill>
                <a:srgbClr val="FF6600"/>
              </a:solidFill>
            </a:ln>
          </c:spPr>
          <c:marker>
            <c:symbol val="square"/>
            <c:size val="7"/>
            <c:spPr>
              <a:solidFill>
                <a:srgbClr val="FF66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416</c:v>
                </c:pt>
                <c:pt idx="1">
                  <c:v>442</c:v>
                </c:pt>
                <c:pt idx="2">
                  <c:v>427</c:v>
                </c:pt>
                <c:pt idx="3">
                  <c:v>497</c:v>
                </c:pt>
                <c:pt idx="4">
                  <c:v>533</c:v>
                </c:pt>
                <c:pt idx="5">
                  <c:v>528</c:v>
                </c:pt>
                <c:pt idx="6">
                  <c:v>550</c:v>
                </c:pt>
                <c:pt idx="7">
                  <c:v>546</c:v>
                </c:pt>
                <c:pt idx="8">
                  <c:v>545</c:v>
                </c:pt>
                <c:pt idx="9">
                  <c:v>495</c:v>
                </c:pt>
                <c:pt idx="10">
                  <c:v>437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 w="38100">
              <a:solidFill>
                <a:srgbClr val="00FF00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00FF00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114</c:v>
                </c:pt>
                <c:pt idx="1">
                  <c:v>111</c:v>
                </c:pt>
                <c:pt idx="2">
                  <c:v>101</c:v>
                </c:pt>
                <c:pt idx="3">
                  <c:v>91</c:v>
                </c:pt>
                <c:pt idx="4">
                  <c:v>30</c:v>
                </c:pt>
                <c:pt idx="5">
                  <c:v>34</c:v>
                </c:pt>
                <c:pt idx="6">
                  <c:v>45</c:v>
                </c:pt>
                <c:pt idx="7">
                  <c:v>45</c:v>
                </c:pt>
                <c:pt idx="8">
                  <c:v>40</c:v>
                </c:pt>
                <c:pt idx="9">
                  <c:v>43</c:v>
                </c:pt>
                <c:pt idx="10">
                  <c:v>31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 w="38100">
              <a:solidFill>
                <a:srgbClr val="FF6600"/>
              </a:solidFill>
              <a:prstDash val="dash"/>
            </a:ln>
          </c:spPr>
          <c:marker>
            <c:symbol val="x"/>
            <c:size val="7"/>
            <c:spPr>
              <a:solidFill>
                <a:srgbClr val="FF66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376</c:v>
                </c:pt>
                <c:pt idx="1">
                  <c:v>408</c:v>
                </c:pt>
                <c:pt idx="2">
                  <c:v>356</c:v>
                </c:pt>
                <c:pt idx="3">
                  <c:v>388</c:v>
                </c:pt>
                <c:pt idx="4">
                  <c:v>274</c:v>
                </c:pt>
                <c:pt idx="5">
                  <c:v>333</c:v>
                </c:pt>
                <c:pt idx="6">
                  <c:v>354</c:v>
                </c:pt>
                <c:pt idx="7">
                  <c:v>211</c:v>
                </c:pt>
                <c:pt idx="8">
                  <c:v>224</c:v>
                </c:pt>
                <c:pt idx="9">
                  <c:v>196</c:v>
                </c:pt>
                <c:pt idx="10">
                  <c:v>194</c:v>
                </c:pt>
              </c:numCache>
            </c:numRef>
          </c:yVal>
        </c:ser>
        <c:axId val="94487296"/>
        <c:axId val="94489600"/>
      </c:scatterChart>
      <c:valAx>
        <c:axId val="94487296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4489600"/>
        <c:crosses val="autoZero"/>
        <c:crossBetween val="midCat"/>
      </c:valAx>
      <c:valAx>
        <c:axId val="94489600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9448729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212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65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 w="38100">
              <a:solidFill>
                <a:srgbClr val="FF0066"/>
              </a:solidFill>
            </a:ln>
          </c:spPr>
          <c:marker>
            <c:spPr>
              <a:solidFill>
                <a:srgbClr val="FF0066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</c:v>
                </c:pt>
                <c:pt idx="1">
                  <c:v>3</c:v>
                </c:pt>
                <c:pt idx="2">
                  <c:v>7</c:v>
                </c:pt>
                <c:pt idx="3">
                  <c:v>15</c:v>
                </c:pt>
                <c:pt idx="4">
                  <c:v>15</c:v>
                </c:pt>
                <c:pt idx="5">
                  <c:v>18</c:v>
                </c:pt>
                <c:pt idx="6">
                  <c:v>16</c:v>
                </c:pt>
                <c:pt idx="7">
                  <c:v>15</c:v>
                </c:pt>
                <c:pt idx="8">
                  <c:v>16</c:v>
                </c:pt>
                <c:pt idx="9">
                  <c:v>13</c:v>
                </c:pt>
                <c:pt idx="10">
                  <c:v>11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 w="38100">
              <a:solidFill>
                <a:schemeClr val="tx1">
                  <a:lumMod val="95000"/>
                </a:schemeClr>
              </a:solidFill>
            </a:ln>
          </c:spPr>
          <c:marker>
            <c:symbol val="square"/>
            <c:size val="7"/>
            <c:spPr>
              <a:solidFill>
                <a:schemeClr val="tx1">
                  <a:lumMod val="95000"/>
                </a:schemeClr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13</c:v>
                </c:pt>
                <c:pt idx="1">
                  <c:v>15</c:v>
                </c:pt>
                <c:pt idx="2">
                  <c:v>14</c:v>
                </c:pt>
                <c:pt idx="3">
                  <c:v>19</c:v>
                </c:pt>
                <c:pt idx="4">
                  <c:v>20</c:v>
                </c:pt>
                <c:pt idx="5">
                  <c:v>22</c:v>
                </c:pt>
                <c:pt idx="6">
                  <c:v>29</c:v>
                </c:pt>
                <c:pt idx="7">
                  <c:v>28</c:v>
                </c:pt>
                <c:pt idx="8">
                  <c:v>28</c:v>
                </c:pt>
                <c:pt idx="9">
                  <c:v>39</c:v>
                </c:pt>
                <c:pt idx="10">
                  <c:v>42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 w="38100">
              <a:solidFill>
                <a:srgbClr val="FF0066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FF0066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3</c:v>
                </c:pt>
                <c:pt idx="1">
                  <c:v>0</c:v>
                </c:pt>
                <c:pt idx="2">
                  <c:v>4</c:v>
                </c:pt>
                <c:pt idx="3">
                  <c:v>9</c:v>
                </c:pt>
                <c:pt idx="4">
                  <c:v>7</c:v>
                </c:pt>
                <c:pt idx="5">
                  <c:v>11</c:v>
                </c:pt>
                <c:pt idx="6">
                  <c:v>12</c:v>
                </c:pt>
                <c:pt idx="7">
                  <c:v>12</c:v>
                </c:pt>
                <c:pt idx="8">
                  <c:v>11</c:v>
                </c:pt>
                <c:pt idx="9">
                  <c:v>9</c:v>
                </c:pt>
                <c:pt idx="10">
                  <c:v>8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 w="38100">
              <a:solidFill>
                <a:schemeClr val="tx1">
                  <a:lumMod val="95000"/>
                </a:schemeClr>
              </a:solidFill>
              <a:prstDash val="dash"/>
            </a:ln>
          </c:spPr>
          <c:marker>
            <c:symbol val="x"/>
            <c:size val="7"/>
            <c:spPr>
              <a:solidFill>
                <a:schemeClr val="tx1">
                  <a:lumMod val="95000"/>
                </a:schemeClr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8</c:v>
                </c:pt>
                <c:pt idx="1">
                  <c:v>12</c:v>
                </c:pt>
                <c:pt idx="2">
                  <c:v>11</c:v>
                </c:pt>
                <c:pt idx="3">
                  <c:v>15</c:v>
                </c:pt>
                <c:pt idx="4">
                  <c:v>15</c:v>
                </c:pt>
                <c:pt idx="5">
                  <c:v>13</c:v>
                </c:pt>
                <c:pt idx="6">
                  <c:v>20</c:v>
                </c:pt>
                <c:pt idx="7">
                  <c:v>18</c:v>
                </c:pt>
                <c:pt idx="8">
                  <c:v>15</c:v>
                </c:pt>
                <c:pt idx="9">
                  <c:v>28</c:v>
                </c:pt>
                <c:pt idx="10">
                  <c:v>21</c:v>
                </c:pt>
              </c:numCache>
            </c:numRef>
          </c:yVal>
        </c:ser>
        <c:axId val="94771840"/>
        <c:axId val="94671232"/>
      </c:scatterChart>
      <c:valAx>
        <c:axId val="94771840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4671232"/>
        <c:crosses val="autoZero"/>
        <c:crossBetween val="midCat"/>
      </c:valAx>
      <c:valAx>
        <c:axId val="9467123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 b="0" dirty="0" smtClean="0"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8.680664916885468E-2"/>
            </c:manualLayout>
          </c:layout>
        </c:title>
        <c:numFmt formatCode="General" sourceLinked="1"/>
        <c:tickLblPos val="nextTo"/>
        <c:crossAx val="94771840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29215673408471032"/>
          <c:y val="0.77263043824068256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1256</c:v>
                </c:pt>
                <c:pt idx="1">
                  <c:v>1358</c:v>
                </c:pt>
                <c:pt idx="2">
                  <c:v>1390</c:v>
                </c:pt>
                <c:pt idx="3">
                  <c:v>1519</c:v>
                </c:pt>
                <c:pt idx="4">
                  <c:v>1616</c:v>
                </c:pt>
                <c:pt idx="5">
                  <c:v>1737</c:v>
                </c:pt>
                <c:pt idx="6">
                  <c:v>1868</c:v>
                </c:pt>
                <c:pt idx="7">
                  <c:v>1988</c:v>
                </c:pt>
                <c:pt idx="8">
                  <c:v>2116</c:v>
                </c:pt>
                <c:pt idx="9">
                  <c:v>2382</c:v>
                </c:pt>
                <c:pt idx="10">
                  <c:v>2614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309</c:v>
                </c:pt>
                <c:pt idx="1">
                  <c:v>306</c:v>
                </c:pt>
                <c:pt idx="2">
                  <c:v>294</c:v>
                </c:pt>
                <c:pt idx="3">
                  <c:v>345</c:v>
                </c:pt>
                <c:pt idx="4">
                  <c:v>408</c:v>
                </c:pt>
                <c:pt idx="5">
                  <c:v>403</c:v>
                </c:pt>
                <c:pt idx="6">
                  <c:v>406</c:v>
                </c:pt>
                <c:pt idx="7">
                  <c:v>368</c:v>
                </c:pt>
                <c:pt idx="8">
                  <c:v>337</c:v>
                </c:pt>
                <c:pt idx="9">
                  <c:v>375</c:v>
                </c:pt>
                <c:pt idx="10">
                  <c:v>367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 w="38100">
              <a:solidFill>
                <a:srgbClr val="FF00FF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978</c:v>
                </c:pt>
                <c:pt idx="1">
                  <c:v>1069</c:v>
                </c:pt>
                <c:pt idx="2">
                  <c:v>985</c:v>
                </c:pt>
                <c:pt idx="3">
                  <c:v>1017</c:v>
                </c:pt>
                <c:pt idx="4">
                  <c:v>1067</c:v>
                </c:pt>
                <c:pt idx="5">
                  <c:v>1086</c:v>
                </c:pt>
                <c:pt idx="6">
                  <c:v>1067</c:v>
                </c:pt>
                <c:pt idx="7">
                  <c:v>1140</c:v>
                </c:pt>
                <c:pt idx="8">
                  <c:v>1227</c:v>
                </c:pt>
                <c:pt idx="9">
                  <c:v>1340</c:v>
                </c:pt>
                <c:pt idx="10">
                  <c:v>1394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 w="38100">
              <a:solidFill>
                <a:srgbClr val="FFFF00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224</c:v>
                </c:pt>
                <c:pt idx="1">
                  <c:v>236</c:v>
                </c:pt>
                <c:pt idx="2">
                  <c:v>240</c:v>
                </c:pt>
                <c:pt idx="3">
                  <c:v>280</c:v>
                </c:pt>
                <c:pt idx="4">
                  <c:v>343</c:v>
                </c:pt>
                <c:pt idx="5">
                  <c:v>322</c:v>
                </c:pt>
                <c:pt idx="6">
                  <c:v>307</c:v>
                </c:pt>
                <c:pt idx="7">
                  <c:v>244</c:v>
                </c:pt>
                <c:pt idx="8">
                  <c:v>211</c:v>
                </c:pt>
                <c:pt idx="9">
                  <c:v>265</c:v>
                </c:pt>
                <c:pt idx="10">
                  <c:v>274</c:v>
                </c:pt>
              </c:numCache>
            </c:numRef>
          </c:yVal>
        </c:ser>
        <c:axId val="94902528"/>
        <c:axId val="94913280"/>
      </c:scatterChart>
      <c:valAx>
        <c:axId val="94902528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4913280"/>
        <c:crosses val="autoZero"/>
        <c:crossBetween val="midCat"/>
      </c:valAx>
      <c:valAx>
        <c:axId val="94913280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9490252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056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65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 w="38100">
              <a:solidFill>
                <a:srgbClr val="66CCFF"/>
              </a:solidFill>
            </a:ln>
          </c:spPr>
          <c:marker>
            <c:spPr>
              <a:solidFill>
                <a:srgbClr val="66CCFF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91</c:v>
                </c:pt>
                <c:pt idx="1">
                  <c:v>87</c:v>
                </c:pt>
                <c:pt idx="2">
                  <c:v>78</c:v>
                </c:pt>
                <c:pt idx="3">
                  <c:v>75</c:v>
                </c:pt>
                <c:pt idx="4">
                  <c:v>68</c:v>
                </c:pt>
                <c:pt idx="5">
                  <c:v>70</c:v>
                </c:pt>
                <c:pt idx="6">
                  <c:v>60</c:v>
                </c:pt>
                <c:pt idx="7">
                  <c:v>58</c:v>
                </c:pt>
                <c:pt idx="8">
                  <c:v>71</c:v>
                </c:pt>
                <c:pt idx="9">
                  <c:v>80</c:v>
                </c:pt>
                <c:pt idx="10">
                  <c:v>91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square"/>
            <c:size val="7"/>
            <c:spPr>
              <a:solidFill>
                <a:srgbClr val="FFC0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29</c:v>
                </c:pt>
                <c:pt idx="1">
                  <c:v>19</c:v>
                </c:pt>
                <c:pt idx="2">
                  <c:v>28</c:v>
                </c:pt>
                <c:pt idx="3">
                  <c:v>15</c:v>
                </c:pt>
                <c:pt idx="4">
                  <c:v>29</c:v>
                </c:pt>
                <c:pt idx="5">
                  <c:v>37</c:v>
                </c:pt>
                <c:pt idx="6">
                  <c:v>45</c:v>
                </c:pt>
                <c:pt idx="7">
                  <c:v>59</c:v>
                </c:pt>
                <c:pt idx="8">
                  <c:v>64</c:v>
                </c:pt>
                <c:pt idx="9">
                  <c:v>52</c:v>
                </c:pt>
                <c:pt idx="10">
                  <c:v>61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 w="38100">
              <a:solidFill>
                <a:srgbClr val="CC99FF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CC99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 w="38100">
              <a:solidFill>
                <a:srgbClr val="66CCFF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66CCFF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67</c:v>
                </c:pt>
                <c:pt idx="1">
                  <c:v>59</c:v>
                </c:pt>
                <c:pt idx="2">
                  <c:v>53</c:v>
                </c:pt>
                <c:pt idx="3">
                  <c:v>41</c:v>
                </c:pt>
                <c:pt idx="4">
                  <c:v>27</c:v>
                </c:pt>
                <c:pt idx="5">
                  <c:v>33</c:v>
                </c:pt>
                <c:pt idx="6">
                  <c:v>33</c:v>
                </c:pt>
                <c:pt idx="7">
                  <c:v>38</c:v>
                </c:pt>
                <c:pt idx="8">
                  <c:v>49</c:v>
                </c:pt>
                <c:pt idx="9">
                  <c:v>55</c:v>
                </c:pt>
                <c:pt idx="10">
                  <c:v>54</c:v>
                </c:pt>
              </c:numCache>
            </c:numRef>
          </c:y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 w="38100">
              <a:solidFill>
                <a:srgbClr val="FFC000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FFC0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20</c:v>
                </c:pt>
                <c:pt idx="1">
                  <c:v>11</c:v>
                </c:pt>
                <c:pt idx="2">
                  <c:v>21</c:v>
                </c:pt>
                <c:pt idx="3">
                  <c:v>9</c:v>
                </c:pt>
                <c:pt idx="4">
                  <c:v>25</c:v>
                </c:pt>
                <c:pt idx="5">
                  <c:v>27</c:v>
                </c:pt>
                <c:pt idx="6">
                  <c:v>35</c:v>
                </c:pt>
                <c:pt idx="7">
                  <c:v>50</c:v>
                </c:pt>
                <c:pt idx="8">
                  <c:v>54</c:v>
                </c:pt>
                <c:pt idx="9">
                  <c:v>40</c:v>
                </c:pt>
                <c:pt idx="10">
                  <c:v>47</c:v>
                </c:pt>
              </c:numCache>
            </c:numRef>
          </c:y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 w="38100">
              <a:solidFill>
                <a:srgbClr val="CC99FF"/>
              </a:solidFill>
              <a:prstDash val="dash"/>
            </a:ln>
          </c:spPr>
          <c:marker>
            <c:spPr>
              <a:solidFill>
                <a:srgbClr val="CC99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</c:numCache>
            </c:numRef>
          </c:yVal>
        </c:ser>
        <c:axId val="94957952"/>
        <c:axId val="94960256"/>
      </c:scatterChart>
      <c:valAx>
        <c:axId val="94957952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4960256"/>
        <c:crosses val="autoZero"/>
        <c:crossBetween val="midCat"/>
      </c:valAx>
      <c:valAx>
        <c:axId val="94960256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9495795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1372540932383469"/>
          <c:y val="0.77263043824068156"/>
          <c:w val="0.86520071020534195"/>
          <c:h val="0.13638988308279745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65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 w="38100"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26</c:v>
                </c:pt>
                <c:pt idx="1">
                  <c:v>22</c:v>
                </c:pt>
                <c:pt idx="2">
                  <c:v>23</c:v>
                </c:pt>
                <c:pt idx="3">
                  <c:v>32</c:v>
                </c:pt>
                <c:pt idx="4">
                  <c:v>30</c:v>
                </c:pt>
                <c:pt idx="5">
                  <c:v>24</c:v>
                </c:pt>
                <c:pt idx="6">
                  <c:v>31</c:v>
                </c:pt>
                <c:pt idx="7">
                  <c:v>32</c:v>
                </c:pt>
                <c:pt idx="8">
                  <c:v>25</c:v>
                </c:pt>
                <c:pt idx="9">
                  <c:v>21</c:v>
                </c:pt>
                <c:pt idx="10">
                  <c:v>25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 w="38100">
              <a:solidFill>
                <a:srgbClr val="FF6600"/>
              </a:solidFill>
            </a:ln>
          </c:spPr>
          <c:marker>
            <c:symbol val="square"/>
            <c:size val="7"/>
            <c:spPr>
              <a:solidFill>
                <a:srgbClr val="FF66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98</c:v>
                </c:pt>
                <c:pt idx="1">
                  <c:v>77</c:v>
                </c:pt>
                <c:pt idx="2">
                  <c:v>70</c:v>
                </c:pt>
                <c:pt idx="3">
                  <c:v>71</c:v>
                </c:pt>
                <c:pt idx="4">
                  <c:v>69</c:v>
                </c:pt>
                <c:pt idx="5">
                  <c:v>63</c:v>
                </c:pt>
                <c:pt idx="6">
                  <c:v>57</c:v>
                </c:pt>
                <c:pt idx="7">
                  <c:v>56</c:v>
                </c:pt>
                <c:pt idx="8">
                  <c:v>48</c:v>
                </c:pt>
                <c:pt idx="9">
                  <c:v>58</c:v>
                </c:pt>
                <c:pt idx="10">
                  <c:v>54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 w="38100">
              <a:solidFill>
                <a:srgbClr val="00FF00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00FF00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12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12</c:v>
                </c:pt>
                <c:pt idx="5">
                  <c:v>12</c:v>
                </c:pt>
                <c:pt idx="6">
                  <c:v>10</c:v>
                </c:pt>
                <c:pt idx="7">
                  <c:v>11</c:v>
                </c:pt>
                <c:pt idx="8">
                  <c:v>8</c:v>
                </c:pt>
                <c:pt idx="9">
                  <c:v>5</c:v>
                </c:pt>
                <c:pt idx="10">
                  <c:v>3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 w="38100">
              <a:solidFill>
                <a:srgbClr val="FF6600"/>
              </a:solidFill>
              <a:prstDash val="dash"/>
            </a:ln>
          </c:spPr>
          <c:marker>
            <c:symbol val="x"/>
            <c:size val="7"/>
            <c:spPr>
              <a:solidFill>
                <a:srgbClr val="FF66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63</c:v>
                </c:pt>
                <c:pt idx="1">
                  <c:v>47</c:v>
                </c:pt>
                <c:pt idx="2">
                  <c:v>41</c:v>
                </c:pt>
                <c:pt idx="3">
                  <c:v>38</c:v>
                </c:pt>
                <c:pt idx="4">
                  <c:v>41</c:v>
                </c:pt>
                <c:pt idx="5">
                  <c:v>30</c:v>
                </c:pt>
                <c:pt idx="6">
                  <c:v>25</c:v>
                </c:pt>
                <c:pt idx="7">
                  <c:v>32</c:v>
                </c:pt>
                <c:pt idx="8">
                  <c:v>21</c:v>
                </c:pt>
                <c:pt idx="9">
                  <c:v>23</c:v>
                </c:pt>
                <c:pt idx="10">
                  <c:v>25</c:v>
                </c:pt>
              </c:numCache>
            </c:numRef>
          </c:yVal>
        </c:ser>
        <c:axId val="95073024"/>
        <c:axId val="95075328"/>
      </c:scatterChart>
      <c:valAx>
        <c:axId val="95073024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5075328"/>
        <c:crosses val="autoZero"/>
        <c:crossBetween val="midCat"/>
      </c:valAx>
      <c:valAx>
        <c:axId val="95075328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95073024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256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53560</c:v>
                </c:pt>
                <c:pt idx="1">
                  <c:v>56520</c:v>
                </c:pt>
                <c:pt idx="2">
                  <c:v>59688</c:v>
                </c:pt>
                <c:pt idx="3">
                  <c:v>64310</c:v>
                </c:pt>
                <c:pt idx="4">
                  <c:v>68429</c:v>
                </c:pt>
                <c:pt idx="5">
                  <c:v>73469</c:v>
                </c:pt>
                <c:pt idx="6">
                  <c:v>78337</c:v>
                </c:pt>
                <c:pt idx="7">
                  <c:v>83112</c:v>
                </c:pt>
                <c:pt idx="8">
                  <c:v>88503</c:v>
                </c:pt>
                <c:pt idx="9">
                  <c:v>93486</c:v>
                </c:pt>
                <c:pt idx="10">
                  <c:v>96574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19066</c:v>
                </c:pt>
                <c:pt idx="1">
                  <c:v>17564</c:v>
                </c:pt>
                <c:pt idx="2">
                  <c:v>17726</c:v>
                </c:pt>
                <c:pt idx="3">
                  <c:v>17738</c:v>
                </c:pt>
                <c:pt idx="4">
                  <c:v>17831</c:v>
                </c:pt>
                <c:pt idx="5">
                  <c:v>17523</c:v>
                </c:pt>
                <c:pt idx="6">
                  <c:v>17167</c:v>
                </c:pt>
                <c:pt idx="7">
                  <c:v>16538</c:v>
                </c:pt>
                <c:pt idx="8">
                  <c:v>16495</c:v>
                </c:pt>
                <c:pt idx="9">
                  <c:v>16857</c:v>
                </c:pt>
                <c:pt idx="10">
                  <c:v>16949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 w="38100">
              <a:solidFill>
                <a:srgbClr val="FF00FF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47162</c:v>
                </c:pt>
                <c:pt idx="1">
                  <c:v>49366</c:v>
                </c:pt>
                <c:pt idx="2">
                  <c:v>50383</c:v>
                </c:pt>
                <c:pt idx="3">
                  <c:v>50603</c:v>
                </c:pt>
                <c:pt idx="4">
                  <c:v>50869</c:v>
                </c:pt>
                <c:pt idx="5">
                  <c:v>51827</c:v>
                </c:pt>
                <c:pt idx="6">
                  <c:v>53298</c:v>
                </c:pt>
                <c:pt idx="7">
                  <c:v>55539</c:v>
                </c:pt>
                <c:pt idx="8">
                  <c:v>57203</c:v>
                </c:pt>
                <c:pt idx="9">
                  <c:v>59139</c:v>
                </c:pt>
                <c:pt idx="10">
                  <c:v>59417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 w="38100">
              <a:solidFill>
                <a:srgbClr val="FFFF00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15610</c:v>
                </c:pt>
                <c:pt idx="1">
                  <c:v>13457</c:v>
                </c:pt>
                <c:pt idx="2">
                  <c:v>13003</c:v>
                </c:pt>
                <c:pt idx="3">
                  <c:v>13127</c:v>
                </c:pt>
                <c:pt idx="4">
                  <c:v>13233</c:v>
                </c:pt>
                <c:pt idx="5">
                  <c:v>12989</c:v>
                </c:pt>
                <c:pt idx="6">
                  <c:v>12717</c:v>
                </c:pt>
                <c:pt idx="7">
                  <c:v>12779</c:v>
                </c:pt>
                <c:pt idx="8">
                  <c:v>12999</c:v>
                </c:pt>
                <c:pt idx="9">
                  <c:v>13502</c:v>
                </c:pt>
                <c:pt idx="10">
                  <c:v>13654</c:v>
                </c:pt>
              </c:numCache>
            </c:numRef>
          </c:yVal>
        </c:ser>
        <c:axId val="87983616"/>
        <c:axId val="88002560"/>
      </c:scatterChart>
      <c:valAx>
        <c:axId val="87983616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88002560"/>
        <c:crosses val="autoZero"/>
        <c:crossBetween val="midCat"/>
      </c:valAx>
      <c:valAx>
        <c:axId val="88002560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87983616"/>
        <c:crosses val="autoZero"/>
        <c:crossBetween val="midCat"/>
        <c:majorUnit val="20000"/>
      </c:valAx>
    </c:plotArea>
    <c:legend>
      <c:legendPos val="b"/>
      <c:layout>
        <c:manualLayout>
          <c:xMode val="edge"/>
          <c:yMode val="edge"/>
          <c:x val="0.29215673408471032"/>
          <c:y val="0.77263043824067912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98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 w="38100">
              <a:solidFill>
                <a:srgbClr val="FF0066"/>
              </a:solidFill>
            </a:ln>
          </c:spPr>
          <c:marker>
            <c:spPr>
              <a:solidFill>
                <a:srgbClr val="FF0066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17</c:v>
                </c:pt>
                <c:pt idx="1">
                  <c:v>28</c:v>
                </c:pt>
                <c:pt idx="2">
                  <c:v>16</c:v>
                </c:pt>
                <c:pt idx="3">
                  <c:v>12</c:v>
                </c:pt>
                <c:pt idx="4">
                  <c:v>7</c:v>
                </c:pt>
                <c:pt idx="5">
                  <c:v>6</c:v>
                </c:pt>
                <c:pt idx="6">
                  <c:v>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 w="38100">
              <a:solidFill>
                <a:schemeClr val="tx1">
                  <a:lumMod val="95000"/>
                </a:schemeClr>
              </a:solidFill>
            </a:ln>
          </c:spPr>
          <c:marker>
            <c:symbol val="square"/>
            <c:size val="7"/>
            <c:spPr>
              <a:solidFill>
                <a:schemeClr val="tx1">
                  <a:lumMod val="95000"/>
                </a:schemeClr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8</c:v>
                </c:pt>
                <c:pt idx="8">
                  <c:v>7</c:v>
                </c:pt>
                <c:pt idx="9">
                  <c:v>8</c:v>
                </c:pt>
                <c:pt idx="10">
                  <c:v>10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 w="38100">
              <a:solidFill>
                <a:srgbClr val="FF0066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FF0066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5</c:v>
                </c:pt>
                <c:pt idx="1">
                  <c:v>17</c:v>
                </c:pt>
                <c:pt idx="2">
                  <c:v>6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 w="38100">
              <a:solidFill>
                <a:schemeClr val="tx1">
                  <a:lumMod val="95000"/>
                </a:schemeClr>
              </a:solidFill>
              <a:prstDash val="dash"/>
            </a:ln>
          </c:spPr>
          <c:marker>
            <c:symbol val="x"/>
            <c:size val="7"/>
            <c:spPr>
              <a:solidFill>
                <a:schemeClr val="tx1">
                  <a:lumMod val="95000"/>
                </a:schemeClr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7</c:v>
                </c:pt>
                <c:pt idx="8">
                  <c:v>5</c:v>
                </c:pt>
                <c:pt idx="9">
                  <c:v>7</c:v>
                </c:pt>
                <c:pt idx="10">
                  <c:v>7</c:v>
                </c:pt>
              </c:numCache>
            </c:numRef>
          </c:yVal>
        </c:ser>
        <c:axId val="96680192"/>
        <c:axId val="96690944"/>
      </c:scatterChart>
      <c:valAx>
        <c:axId val="96680192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6690944"/>
        <c:crosses val="autoZero"/>
        <c:crossBetween val="midCat"/>
      </c:valAx>
      <c:valAx>
        <c:axId val="96690944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 b="0" dirty="0" smtClean="0"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8.6806649168854735E-2"/>
            </c:manualLayout>
          </c:layout>
        </c:title>
        <c:numFmt formatCode="General" sourceLinked="1"/>
        <c:tickLblPos val="nextTo"/>
        <c:crossAx val="9668019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312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4947</c:v>
                </c:pt>
                <c:pt idx="1">
                  <c:v>5133</c:v>
                </c:pt>
                <c:pt idx="2">
                  <c:v>5297</c:v>
                </c:pt>
                <c:pt idx="3">
                  <c:v>5610</c:v>
                </c:pt>
                <c:pt idx="4">
                  <c:v>5885</c:v>
                </c:pt>
                <c:pt idx="5">
                  <c:v>6206</c:v>
                </c:pt>
                <c:pt idx="6">
                  <c:v>6476</c:v>
                </c:pt>
                <c:pt idx="7">
                  <c:v>6718</c:v>
                </c:pt>
                <c:pt idx="8">
                  <c:v>7055</c:v>
                </c:pt>
                <c:pt idx="9">
                  <c:v>7605</c:v>
                </c:pt>
                <c:pt idx="10">
                  <c:v>8140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2217</c:v>
                </c:pt>
                <c:pt idx="1">
                  <c:v>2003</c:v>
                </c:pt>
                <c:pt idx="2">
                  <c:v>1847</c:v>
                </c:pt>
                <c:pt idx="3">
                  <c:v>1810</c:v>
                </c:pt>
                <c:pt idx="4">
                  <c:v>1696</c:v>
                </c:pt>
                <c:pt idx="5">
                  <c:v>1613</c:v>
                </c:pt>
                <c:pt idx="6">
                  <c:v>1582</c:v>
                </c:pt>
                <c:pt idx="7">
                  <c:v>1391</c:v>
                </c:pt>
                <c:pt idx="8">
                  <c:v>1337</c:v>
                </c:pt>
                <c:pt idx="9">
                  <c:v>1309</c:v>
                </c:pt>
                <c:pt idx="10">
                  <c:v>1272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 w="38100">
              <a:solidFill>
                <a:srgbClr val="FF00FF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4594</c:v>
                </c:pt>
                <c:pt idx="1">
                  <c:v>4691</c:v>
                </c:pt>
                <c:pt idx="2">
                  <c:v>4691</c:v>
                </c:pt>
                <c:pt idx="3">
                  <c:v>4315</c:v>
                </c:pt>
                <c:pt idx="4">
                  <c:v>4304</c:v>
                </c:pt>
                <c:pt idx="5">
                  <c:v>4287</c:v>
                </c:pt>
                <c:pt idx="6">
                  <c:v>4363</c:v>
                </c:pt>
                <c:pt idx="7">
                  <c:v>4450</c:v>
                </c:pt>
                <c:pt idx="8">
                  <c:v>4526</c:v>
                </c:pt>
                <c:pt idx="9">
                  <c:v>4820</c:v>
                </c:pt>
                <c:pt idx="10">
                  <c:v>4950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 w="38100">
              <a:solidFill>
                <a:srgbClr val="FFFF00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2069</c:v>
                </c:pt>
                <c:pt idx="1">
                  <c:v>1767</c:v>
                </c:pt>
                <c:pt idx="2">
                  <c:v>1451</c:v>
                </c:pt>
                <c:pt idx="3">
                  <c:v>1382</c:v>
                </c:pt>
                <c:pt idx="4">
                  <c:v>1327</c:v>
                </c:pt>
                <c:pt idx="5">
                  <c:v>1266</c:v>
                </c:pt>
                <c:pt idx="6">
                  <c:v>1276</c:v>
                </c:pt>
                <c:pt idx="7">
                  <c:v>1086</c:v>
                </c:pt>
                <c:pt idx="8">
                  <c:v>1031</c:v>
                </c:pt>
                <c:pt idx="9">
                  <c:v>1082</c:v>
                </c:pt>
                <c:pt idx="10">
                  <c:v>1076</c:v>
                </c:pt>
              </c:numCache>
            </c:numRef>
          </c:yVal>
        </c:ser>
        <c:axId val="96868992"/>
        <c:axId val="96875648"/>
      </c:scatterChart>
      <c:valAx>
        <c:axId val="96868992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6875648"/>
        <c:crosses val="autoZero"/>
        <c:crossBetween val="midCat"/>
      </c:valAx>
      <c:valAx>
        <c:axId val="96875648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96868992"/>
        <c:crosses val="autoZero"/>
        <c:crossBetween val="midCat"/>
        <c:majorUnit val="2000"/>
      </c:valAx>
    </c:plotArea>
    <c:legend>
      <c:legendPos val="b"/>
      <c:layout>
        <c:manualLayout>
          <c:xMode val="edge"/>
          <c:yMode val="edge"/>
          <c:x val="0.29215673408471032"/>
          <c:y val="0.77263043824068112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98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 w="38100">
              <a:solidFill>
                <a:srgbClr val="66CCFF"/>
              </a:solidFill>
            </a:ln>
          </c:spPr>
          <c:marker>
            <c:spPr>
              <a:solidFill>
                <a:srgbClr val="66CCFF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288</c:v>
                </c:pt>
                <c:pt idx="1">
                  <c:v>294</c:v>
                </c:pt>
                <c:pt idx="2">
                  <c:v>252</c:v>
                </c:pt>
                <c:pt idx="3">
                  <c:v>245</c:v>
                </c:pt>
                <c:pt idx="4">
                  <c:v>254</c:v>
                </c:pt>
                <c:pt idx="5">
                  <c:v>254</c:v>
                </c:pt>
                <c:pt idx="6">
                  <c:v>278</c:v>
                </c:pt>
                <c:pt idx="7">
                  <c:v>296</c:v>
                </c:pt>
                <c:pt idx="8">
                  <c:v>278</c:v>
                </c:pt>
                <c:pt idx="9">
                  <c:v>339</c:v>
                </c:pt>
                <c:pt idx="10">
                  <c:v>388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square"/>
            <c:size val="7"/>
            <c:spPr>
              <a:solidFill>
                <a:srgbClr val="FFC0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306</c:v>
                </c:pt>
                <c:pt idx="1">
                  <c:v>344</c:v>
                </c:pt>
                <c:pt idx="2">
                  <c:v>387</c:v>
                </c:pt>
                <c:pt idx="3">
                  <c:v>385</c:v>
                </c:pt>
                <c:pt idx="4">
                  <c:v>332</c:v>
                </c:pt>
                <c:pt idx="5">
                  <c:v>297</c:v>
                </c:pt>
                <c:pt idx="6">
                  <c:v>249</c:v>
                </c:pt>
                <c:pt idx="7">
                  <c:v>234</c:v>
                </c:pt>
                <c:pt idx="8">
                  <c:v>205</c:v>
                </c:pt>
                <c:pt idx="9">
                  <c:v>195</c:v>
                </c:pt>
                <c:pt idx="10">
                  <c:v>176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 w="38100">
              <a:solidFill>
                <a:srgbClr val="CC99FF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CC99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29</c:v>
                </c:pt>
                <c:pt idx="1">
                  <c:v>26</c:v>
                </c:pt>
                <c:pt idx="2">
                  <c:v>32</c:v>
                </c:pt>
                <c:pt idx="3">
                  <c:v>23</c:v>
                </c:pt>
                <c:pt idx="4">
                  <c:v>19</c:v>
                </c:pt>
                <c:pt idx="5">
                  <c:v>11</c:v>
                </c:pt>
                <c:pt idx="6">
                  <c:v>8</c:v>
                </c:pt>
                <c:pt idx="7">
                  <c:v>11</c:v>
                </c:pt>
                <c:pt idx="8">
                  <c:v>4</c:v>
                </c:pt>
                <c:pt idx="9">
                  <c:v>4</c:v>
                </c:pt>
                <c:pt idx="10">
                  <c:v>2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 w="38100">
              <a:solidFill>
                <a:srgbClr val="66CCFF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66CCFF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211</c:v>
                </c:pt>
                <c:pt idx="1">
                  <c:v>195</c:v>
                </c:pt>
                <c:pt idx="2">
                  <c:v>158</c:v>
                </c:pt>
                <c:pt idx="3">
                  <c:v>130</c:v>
                </c:pt>
                <c:pt idx="4">
                  <c:v>125</c:v>
                </c:pt>
                <c:pt idx="5">
                  <c:v>141</c:v>
                </c:pt>
                <c:pt idx="6">
                  <c:v>166</c:v>
                </c:pt>
                <c:pt idx="7">
                  <c:v>199</c:v>
                </c:pt>
                <c:pt idx="8">
                  <c:v>195</c:v>
                </c:pt>
                <c:pt idx="9">
                  <c:v>242</c:v>
                </c:pt>
                <c:pt idx="10">
                  <c:v>279</c:v>
                </c:pt>
              </c:numCache>
            </c:numRef>
          </c:y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 w="38100">
              <a:solidFill>
                <a:srgbClr val="FFC000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FFC0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249</c:v>
                </c:pt>
                <c:pt idx="1">
                  <c:v>272</c:v>
                </c:pt>
                <c:pt idx="2">
                  <c:v>285</c:v>
                </c:pt>
                <c:pt idx="3">
                  <c:v>243</c:v>
                </c:pt>
                <c:pt idx="4">
                  <c:v>153</c:v>
                </c:pt>
                <c:pt idx="5">
                  <c:v>137</c:v>
                </c:pt>
                <c:pt idx="6">
                  <c:v>135</c:v>
                </c:pt>
                <c:pt idx="7">
                  <c:v>144</c:v>
                </c:pt>
                <c:pt idx="8">
                  <c:v>126</c:v>
                </c:pt>
                <c:pt idx="9">
                  <c:v>123</c:v>
                </c:pt>
                <c:pt idx="10">
                  <c:v>118</c:v>
                </c:pt>
              </c:numCache>
            </c:numRef>
          </c:y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 w="38100">
              <a:solidFill>
                <a:srgbClr val="CC99FF"/>
              </a:solidFill>
              <a:prstDash val="dash"/>
            </a:ln>
          </c:spPr>
          <c:marker>
            <c:spPr>
              <a:solidFill>
                <a:srgbClr val="CC99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28</c:v>
                </c:pt>
                <c:pt idx="1">
                  <c:v>24</c:v>
                </c:pt>
                <c:pt idx="2">
                  <c:v>30</c:v>
                </c:pt>
                <c:pt idx="3">
                  <c:v>10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9</c:v>
                </c:pt>
                <c:pt idx="8">
                  <c:v>4</c:v>
                </c:pt>
                <c:pt idx="9">
                  <c:v>4</c:v>
                </c:pt>
                <c:pt idx="10">
                  <c:v>2</c:v>
                </c:pt>
              </c:numCache>
            </c:numRef>
          </c:yVal>
        </c:ser>
        <c:axId val="97035008"/>
        <c:axId val="97037312"/>
      </c:scatterChart>
      <c:valAx>
        <c:axId val="97035008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7037312"/>
        <c:crosses val="autoZero"/>
        <c:crossBetween val="midCat"/>
      </c:valAx>
      <c:valAx>
        <c:axId val="9703731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97035008"/>
        <c:crosses val="autoZero"/>
        <c:crossBetween val="midCat"/>
        <c:majorUnit val="100"/>
      </c:valAx>
    </c:plotArea>
    <c:legend>
      <c:legendPos val="b"/>
      <c:layout>
        <c:manualLayout>
          <c:xMode val="edge"/>
          <c:yMode val="edge"/>
          <c:x val="0.11372540932383469"/>
          <c:y val="0.77263043824068212"/>
          <c:w val="0.86520071020534195"/>
          <c:h val="0.13638988308279751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98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 w="38100"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275</c:v>
                </c:pt>
                <c:pt idx="1">
                  <c:v>267</c:v>
                </c:pt>
                <c:pt idx="2">
                  <c:v>310</c:v>
                </c:pt>
                <c:pt idx="3">
                  <c:v>345</c:v>
                </c:pt>
                <c:pt idx="4">
                  <c:v>320</c:v>
                </c:pt>
                <c:pt idx="5">
                  <c:v>335</c:v>
                </c:pt>
                <c:pt idx="6">
                  <c:v>324</c:v>
                </c:pt>
                <c:pt idx="7">
                  <c:v>315</c:v>
                </c:pt>
                <c:pt idx="8">
                  <c:v>280</c:v>
                </c:pt>
                <c:pt idx="9">
                  <c:v>268</c:v>
                </c:pt>
                <c:pt idx="10">
                  <c:v>256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 w="38100">
              <a:solidFill>
                <a:srgbClr val="FF6600"/>
              </a:solidFill>
            </a:ln>
          </c:spPr>
          <c:marker>
            <c:symbol val="square"/>
            <c:size val="7"/>
            <c:spPr>
              <a:solidFill>
                <a:srgbClr val="FF66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392</c:v>
                </c:pt>
                <c:pt idx="1">
                  <c:v>411</c:v>
                </c:pt>
                <c:pt idx="2">
                  <c:v>404</c:v>
                </c:pt>
                <c:pt idx="3">
                  <c:v>368</c:v>
                </c:pt>
                <c:pt idx="4">
                  <c:v>360</c:v>
                </c:pt>
                <c:pt idx="5">
                  <c:v>354</c:v>
                </c:pt>
                <c:pt idx="6">
                  <c:v>351</c:v>
                </c:pt>
                <c:pt idx="7">
                  <c:v>323</c:v>
                </c:pt>
                <c:pt idx="8">
                  <c:v>266</c:v>
                </c:pt>
                <c:pt idx="9">
                  <c:v>267</c:v>
                </c:pt>
                <c:pt idx="10">
                  <c:v>254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 w="38100">
              <a:solidFill>
                <a:srgbClr val="00FF00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00FF00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213</c:v>
                </c:pt>
                <c:pt idx="1">
                  <c:v>195</c:v>
                </c:pt>
                <c:pt idx="2">
                  <c:v>202</c:v>
                </c:pt>
                <c:pt idx="3">
                  <c:v>130</c:v>
                </c:pt>
                <c:pt idx="4">
                  <c:v>96</c:v>
                </c:pt>
                <c:pt idx="5">
                  <c:v>97</c:v>
                </c:pt>
                <c:pt idx="6">
                  <c:v>86</c:v>
                </c:pt>
                <c:pt idx="7">
                  <c:v>71</c:v>
                </c:pt>
                <c:pt idx="8">
                  <c:v>53</c:v>
                </c:pt>
                <c:pt idx="9">
                  <c:v>58</c:v>
                </c:pt>
                <c:pt idx="10">
                  <c:v>45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 w="38100">
              <a:solidFill>
                <a:srgbClr val="FF6600"/>
              </a:solidFill>
              <a:prstDash val="dash"/>
            </a:ln>
          </c:spPr>
          <c:marker>
            <c:symbol val="x"/>
            <c:size val="7"/>
            <c:spPr>
              <a:solidFill>
                <a:srgbClr val="FF66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359</c:v>
                </c:pt>
                <c:pt idx="1">
                  <c:v>372</c:v>
                </c:pt>
                <c:pt idx="2">
                  <c:v>352</c:v>
                </c:pt>
                <c:pt idx="3">
                  <c:v>211</c:v>
                </c:pt>
                <c:pt idx="4">
                  <c:v>212</c:v>
                </c:pt>
                <c:pt idx="5">
                  <c:v>192</c:v>
                </c:pt>
                <c:pt idx="6">
                  <c:v>201</c:v>
                </c:pt>
                <c:pt idx="7">
                  <c:v>196</c:v>
                </c:pt>
                <c:pt idx="8">
                  <c:v>143</c:v>
                </c:pt>
                <c:pt idx="9">
                  <c:v>153</c:v>
                </c:pt>
                <c:pt idx="10">
                  <c:v>117</c:v>
                </c:pt>
              </c:numCache>
            </c:numRef>
          </c:yVal>
        </c:ser>
        <c:axId val="97141888"/>
        <c:axId val="97144192"/>
      </c:scatterChart>
      <c:valAx>
        <c:axId val="97141888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7144192"/>
        <c:crosses val="autoZero"/>
        <c:crossBetween val="midCat"/>
      </c:valAx>
      <c:valAx>
        <c:axId val="9714419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97141888"/>
        <c:crosses val="autoZero"/>
        <c:crossBetween val="midCat"/>
        <c:majorUnit val="100"/>
      </c:valAx>
    </c:plotArea>
    <c:legend>
      <c:legendPos val="b"/>
      <c:layout>
        <c:manualLayout>
          <c:xMode val="edge"/>
          <c:yMode val="edge"/>
          <c:x val="0.29215673408471032"/>
          <c:y val="0.77263043824068312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143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 w="38100">
              <a:solidFill>
                <a:srgbClr val="FF0066"/>
              </a:solidFill>
            </a:ln>
          </c:spPr>
          <c:marker>
            <c:spPr>
              <a:solidFill>
                <a:srgbClr val="FF0066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114</c:v>
                </c:pt>
                <c:pt idx="1">
                  <c:v>119</c:v>
                </c:pt>
                <c:pt idx="2">
                  <c:v>109</c:v>
                </c:pt>
                <c:pt idx="3">
                  <c:v>97</c:v>
                </c:pt>
                <c:pt idx="4">
                  <c:v>104</c:v>
                </c:pt>
                <c:pt idx="5">
                  <c:v>106</c:v>
                </c:pt>
                <c:pt idx="6">
                  <c:v>100</c:v>
                </c:pt>
                <c:pt idx="7">
                  <c:v>120</c:v>
                </c:pt>
                <c:pt idx="8">
                  <c:v>145</c:v>
                </c:pt>
                <c:pt idx="9">
                  <c:v>144</c:v>
                </c:pt>
                <c:pt idx="10">
                  <c:v>161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 w="38100">
              <a:solidFill>
                <a:schemeClr val="tx1">
                  <a:lumMod val="95000"/>
                </a:schemeClr>
              </a:solidFill>
            </a:ln>
          </c:spPr>
          <c:marker>
            <c:symbol val="square"/>
            <c:size val="7"/>
            <c:spPr>
              <a:solidFill>
                <a:schemeClr val="tx1">
                  <a:lumMod val="95000"/>
                </a:schemeClr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13</c:v>
                </c:pt>
                <c:pt idx="1">
                  <c:v>14</c:v>
                </c:pt>
                <c:pt idx="2">
                  <c:v>13</c:v>
                </c:pt>
                <c:pt idx="3">
                  <c:v>14</c:v>
                </c:pt>
                <c:pt idx="4">
                  <c:v>10</c:v>
                </c:pt>
                <c:pt idx="5">
                  <c:v>9</c:v>
                </c:pt>
                <c:pt idx="6">
                  <c:v>11</c:v>
                </c:pt>
                <c:pt idx="7">
                  <c:v>10</c:v>
                </c:pt>
                <c:pt idx="8">
                  <c:v>11</c:v>
                </c:pt>
                <c:pt idx="9">
                  <c:v>10</c:v>
                </c:pt>
                <c:pt idx="10">
                  <c:v>18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 w="38100">
              <a:solidFill>
                <a:srgbClr val="FF0066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FF0066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95</c:v>
                </c:pt>
                <c:pt idx="1">
                  <c:v>111</c:v>
                </c:pt>
                <c:pt idx="2">
                  <c:v>98</c:v>
                </c:pt>
                <c:pt idx="3">
                  <c:v>31</c:v>
                </c:pt>
                <c:pt idx="4">
                  <c:v>42</c:v>
                </c:pt>
                <c:pt idx="5">
                  <c:v>29</c:v>
                </c:pt>
                <c:pt idx="6">
                  <c:v>26</c:v>
                </c:pt>
                <c:pt idx="7">
                  <c:v>25</c:v>
                </c:pt>
                <c:pt idx="8">
                  <c:v>24</c:v>
                </c:pt>
                <c:pt idx="9">
                  <c:v>14</c:v>
                </c:pt>
                <c:pt idx="10">
                  <c:v>13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 w="38100">
              <a:solidFill>
                <a:schemeClr val="tx1">
                  <a:lumMod val="95000"/>
                </a:schemeClr>
              </a:solidFill>
              <a:prstDash val="dash"/>
            </a:ln>
          </c:spPr>
          <c:marker>
            <c:symbol val="x"/>
            <c:size val="7"/>
            <c:spPr>
              <a:solidFill>
                <a:schemeClr val="tx1">
                  <a:lumMod val="95000"/>
                </a:schemeClr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1</c:v>
                </c:pt>
                <c:pt idx="5">
                  <c:v>3</c:v>
                </c:pt>
                <c:pt idx="6">
                  <c:v>7</c:v>
                </c:pt>
                <c:pt idx="7">
                  <c:v>3</c:v>
                </c:pt>
                <c:pt idx="8">
                  <c:v>2</c:v>
                </c:pt>
                <c:pt idx="9">
                  <c:v>4</c:v>
                </c:pt>
                <c:pt idx="10">
                  <c:v>10</c:v>
                </c:pt>
              </c:numCache>
            </c:numRef>
          </c:yVal>
        </c:ser>
        <c:axId val="97281536"/>
        <c:axId val="97288192"/>
      </c:scatterChart>
      <c:valAx>
        <c:axId val="97281536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7288192"/>
        <c:crosses val="autoZero"/>
        <c:crossBetween val="midCat"/>
      </c:valAx>
      <c:valAx>
        <c:axId val="9728819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 b="0" dirty="0" smtClean="0"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8.6806649168854777E-2"/>
            </c:manualLayout>
          </c:layout>
        </c:title>
        <c:numFmt formatCode="General" sourceLinked="1"/>
        <c:tickLblPos val="nextTo"/>
        <c:crossAx val="97281536"/>
        <c:crosses val="autoZero"/>
        <c:crossBetween val="midCat"/>
        <c:majorUnit val="30"/>
      </c:valAx>
    </c:plotArea>
    <c:legend>
      <c:legendPos val="b"/>
      <c:layout>
        <c:manualLayout>
          <c:xMode val="edge"/>
          <c:yMode val="edge"/>
          <c:x val="0.29215673408471032"/>
          <c:y val="0.77263043824068356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2308</c:v>
                </c:pt>
                <c:pt idx="1">
                  <c:v>2270</c:v>
                </c:pt>
                <c:pt idx="2">
                  <c:v>2343</c:v>
                </c:pt>
                <c:pt idx="3">
                  <c:v>2477</c:v>
                </c:pt>
                <c:pt idx="4">
                  <c:v>2765</c:v>
                </c:pt>
                <c:pt idx="5">
                  <c:v>2977</c:v>
                </c:pt>
                <c:pt idx="6">
                  <c:v>3233</c:v>
                </c:pt>
                <c:pt idx="7">
                  <c:v>3509</c:v>
                </c:pt>
                <c:pt idx="8">
                  <c:v>3625</c:v>
                </c:pt>
                <c:pt idx="9">
                  <c:v>3787</c:v>
                </c:pt>
                <c:pt idx="10">
                  <c:v>4080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907</c:v>
                </c:pt>
                <c:pt idx="1">
                  <c:v>876</c:v>
                </c:pt>
                <c:pt idx="2">
                  <c:v>911</c:v>
                </c:pt>
                <c:pt idx="3">
                  <c:v>918</c:v>
                </c:pt>
                <c:pt idx="4">
                  <c:v>932</c:v>
                </c:pt>
                <c:pt idx="5">
                  <c:v>942</c:v>
                </c:pt>
                <c:pt idx="6">
                  <c:v>923</c:v>
                </c:pt>
                <c:pt idx="7">
                  <c:v>903</c:v>
                </c:pt>
                <c:pt idx="8">
                  <c:v>973</c:v>
                </c:pt>
                <c:pt idx="9">
                  <c:v>1071</c:v>
                </c:pt>
                <c:pt idx="10">
                  <c:v>1127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 w="38100">
              <a:solidFill>
                <a:srgbClr val="FF00FF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1743</c:v>
                </c:pt>
                <c:pt idx="1">
                  <c:v>1649</c:v>
                </c:pt>
                <c:pt idx="2">
                  <c:v>1741</c:v>
                </c:pt>
                <c:pt idx="3">
                  <c:v>1758</c:v>
                </c:pt>
                <c:pt idx="4">
                  <c:v>1894</c:v>
                </c:pt>
                <c:pt idx="5">
                  <c:v>1833</c:v>
                </c:pt>
                <c:pt idx="6">
                  <c:v>1969</c:v>
                </c:pt>
                <c:pt idx="7">
                  <c:v>2262</c:v>
                </c:pt>
                <c:pt idx="8">
                  <c:v>2355</c:v>
                </c:pt>
                <c:pt idx="9">
                  <c:v>2535</c:v>
                </c:pt>
                <c:pt idx="10">
                  <c:v>2695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 w="38100">
              <a:solidFill>
                <a:srgbClr val="FFFF00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700</c:v>
                </c:pt>
                <c:pt idx="1">
                  <c:v>698</c:v>
                </c:pt>
                <c:pt idx="2">
                  <c:v>712</c:v>
                </c:pt>
                <c:pt idx="3">
                  <c:v>745</c:v>
                </c:pt>
                <c:pt idx="4">
                  <c:v>718</c:v>
                </c:pt>
                <c:pt idx="5">
                  <c:v>704</c:v>
                </c:pt>
                <c:pt idx="6">
                  <c:v>693</c:v>
                </c:pt>
                <c:pt idx="7">
                  <c:v>722</c:v>
                </c:pt>
                <c:pt idx="8">
                  <c:v>814</c:v>
                </c:pt>
                <c:pt idx="9">
                  <c:v>918</c:v>
                </c:pt>
                <c:pt idx="10">
                  <c:v>942</c:v>
                </c:pt>
              </c:numCache>
            </c:numRef>
          </c:yVal>
        </c:ser>
        <c:axId val="97408896"/>
        <c:axId val="97415552"/>
      </c:scatterChart>
      <c:valAx>
        <c:axId val="97408896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7415552"/>
        <c:crosses val="autoZero"/>
        <c:crossBetween val="midCat"/>
      </c:valAx>
      <c:valAx>
        <c:axId val="9741555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97408896"/>
        <c:crosses val="autoZero"/>
        <c:crossBetween val="midCat"/>
        <c:majorUnit val="1000"/>
      </c:valAx>
    </c:plotArea>
    <c:legend>
      <c:legendPos val="b"/>
      <c:layout>
        <c:manualLayout>
          <c:xMode val="edge"/>
          <c:yMode val="edge"/>
          <c:x val="0.29215673408471032"/>
          <c:y val="0.77263043824068156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143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 w="38100">
              <a:solidFill>
                <a:srgbClr val="66CCFF"/>
              </a:solidFill>
            </a:ln>
          </c:spPr>
          <c:marker>
            <c:spPr>
              <a:solidFill>
                <a:srgbClr val="66CCFF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244</c:v>
                </c:pt>
                <c:pt idx="1">
                  <c:v>226</c:v>
                </c:pt>
                <c:pt idx="2">
                  <c:v>177</c:v>
                </c:pt>
                <c:pt idx="3">
                  <c:v>159</c:v>
                </c:pt>
                <c:pt idx="4">
                  <c:v>154</c:v>
                </c:pt>
                <c:pt idx="5">
                  <c:v>145</c:v>
                </c:pt>
                <c:pt idx="6">
                  <c:v>133</c:v>
                </c:pt>
                <c:pt idx="7">
                  <c:v>164</c:v>
                </c:pt>
                <c:pt idx="8">
                  <c:v>171</c:v>
                </c:pt>
                <c:pt idx="9">
                  <c:v>170</c:v>
                </c:pt>
                <c:pt idx="10">
                  <c:v>157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square"/>
            <c:size val="7"/>
            <c:spPr>
              <a:solidFill>
                <a:srgbClr val="FFC0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698</c:v>
                </c:pt>
                <c:pt idx="1">
                  <c:v>652</c:v>
                </c:pt>
                <c:pt idx="2">
                  <c:v>643</c:v>
                </c:pt>
                <c:pt idx="3">
                  <c:v>687</c:v>
                </c:pt>
                <c:pt idx="4">
                  <c:v>641</c:v>
                </c:pt>
                <c:pt idx="5">
                  <c:v>550</c:v>
                </c:pt>
                <c:pt idx="6">
                  <c:v>278</c:v>
                </c:pt>
                <c:pt idx="7">
                  <c:v>234</c:v>
                </c:pt>
                <c:pt idx="8">
                  <c:v>246</c:v>
                </c:pt>
                <c:pt idx="9">
                  <c:v>161</c:v>
                </c:pt>
                <c:pt idx="10">
                  <c:v>141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 w="38100">
              <a:solidFill>
                <a:srgbClr val="CC99FF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CC99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29</c:v>
                </c:pt>
                <c:pt idx="1">
                  <c:v>26</c:v>
                </c:pt>
                <c:pt idx="2">
                  <c:v>22</c:v>
                </c:pt>
                <c:pt idx="3">
                  <c:v>28</c:v>
                </c:pt>
                <c:pt idx="4">
                  <c:v>24</c:v>
                </c:pt>
                <c:pt idx="5">
                  <c:v>26</c:v>
                </c:pt>
                <c:pt idx="6">
                  <c:v>23</c:v>
                </c:pt>
                <c:pt idx="7">
                  <c:v>22</c:v>
                </c:pt>
                <c:pt idx="8">
                  <c:v>24</c:v>
                </c:pt>
                <c:pt idx="9">
                  <c:v>21</c:v>
                </c:pt>
                <c:pt idx="10">
                  <c:v>16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 w="38100">
              <a:solidFill>
                <a:srgbClr val="66CCFF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66CCFF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104</c:v>
                </c:pt>
                <c:pt idx="1">
                  <c:v>103</c:v>
                </c:pt>
                <c:pt idx="2">
                  <c:v>87</c:v>
                </c:pt>
                <c:pt idx="3">
                  <c:v>81</c:v>
                </c:pt>
                <c:pt idx="4">
                  <c:v>64</c:v>
                </c:pt>
                <c:pt idx="5">
                  <c:v>63</c:v>
                </c:pt>
                <c:pt idx="6">
                  <c:v>73</c:v>
                </c:pt>
                <c:pt idx="7">
                  <c:v>110</c:v>
                </c:pt>
                <c:pt idx="8">
                  <c:v>109</c:v>
                </c:pt>
                <c:pt idx="9">
                  <c:v>128</c:v>
                </c:pt>
                <c:pt idx="10">
                  <c:v>127</c:v>
                </c:pt>
              </c:numCache>
            </c:numRef>
          </c:y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 w="38100">
              <a:solidFill>
                <a:srgbClr val="FFC000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FFC0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435</c:v>
                </c:pt>
                <c:pt idx="1">
                  <c:v>346</c:v>
                </c:pt>
                <c:pt idx="2">
                  <c:v>334</c:v>
                </c:pt>
                <c:pt idx="3">
                  <c:v>340</c:v>
                </c:pt>
                <c:pt idx="4">
                  <c:v>225</c:v>
                </c:pt>
                <c:pt idx="5">
                  <c:v>154</c:v>
                </c:pt>
                <c:pt idx="6">
                  <c:v>76</c:v>
                </c:pt>
                <c:pt idx="7">
                  <c:v>59</c:v>
                </c:pt>
                <c:pt idx="8">
                  <c:v>83</c:v>
                </c:pt>
                <c:pt idx="9">
                  <c:v>82</c:v>
                </c:pt>
                <c:pt idx="10">
                  <c:v>69</c:v>
                </c:pt>
              </c:numCache>
            </c:numRef>
          </c:y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 w="38100">
              <a:solidFill>
                <a:srgbClr val="CC99FF"/>
              </a:solidFill>
              <a:prstDash val="dash"/>
            </a:ln>
          </c:spPr>
          <c:marker>
            <c:spPr>
              <a:solidFill>
                <a:srgbClr val="CC99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16</c:v>
                </c:pt>
                <c:pt idx="1">
                  <c:v>14</c:v>
                </c:pt>
                <c:pt idx="2">
                  <c:v>12</c:v>
                </c:pt>
                <c:pt idx="3">
                  <c:v>17</c:v>
                </c:pt>
                <c:pt idx="4">
                  <c:v>9</c:v>
                </c:pt>
                <c:pt idx="5">
                  <c:v>8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9">
                  <c:v>3</c:v>
                </c:pt>
                <c:pt idx="10">
                  <c:v>0</c:v>
                </c:pt>
              </c:numCache>
            </c:numRef>
          </c:yVal>
        </c:ser>
        <c:axId val="97566720"/>
        <c:axId val="97569024"/>
      </c:scatterChart>
      <c:valAx>
        <c:axId val="97566720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7569024"/>
        <c:crosses val="autoZero"/>
        <c:crossBetween val="midCat"/>
      </c:valAx>
      <c:valAx>
        <c:axId val="97569024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97566720"/>
        <c:crosses val="autoZero"/>
        <c:crossBetween val="midCat"/>
        <c:majorUnit val="200"/>
      </c:valAx>
    </c:plotArea>
    <c:legend>
      <c:legendPos val="b"/>
      <c:layout>
        <c:manualLayout>
          <c:xMode val="edge"/>
          <c:yMode val="edge"/>
          <c:x val="0.11372540932383469"/>
          <c:y val="0.77263043824068256"/>
          <c:w val="0.86520071020534195"/>
          <c:h val="0.1363898830827975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143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 w="38100"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35</c:v>
                </c:pt>
                <c:pt idx="1">
                  <c:v>41</c:v>
                </c:pt>
                <c:pt idx="2">
                  <c:v>55</c:v>
                </c:pt>
                <c:pt idx="3">
                  <c:v>63</c:v>
                </c:pt>
                <c:pt idx="4">
                  <c:v>73</c:v>
                </c:pt>
                <c:pt idx="5">
                  <c:v>79</c:v>
                </c:pt>
                <c:pt idx="6">
                  <c:v>76</c:v>
                </c:pt>
                <c:pt idx="7">
                  <c:v>67</c:v>
                </c:pt>
                <c:pt idx="8">
                  <c:v>64</c:v>
                </c:pt>
                <c:pt idx="9">
                  <c:v>57</c:v>
                </c:pt>
                <c:pt idx="10">
                  <c:v>49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 w="38100">
              <a:solidFill>
                <a:srgbClr val="FF6600"/>
              </a:solidFill>
            </a:ln>
          </c:spPr>
          <c:marker>
            <c:symbol val="square"/>
            <c:size val="7"/>
            <c:spPr>
              <a:solidFill>
                <a:srgbClr val="FF66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161</c:v>
                </c:pt>
                <c:pt idx="1">
                  <c:v>125</c:v>
                </c:pt>
                <c:pt idx="2">
                  <c:v>126</c:v>
                </c:pt>
                <c:pt idx="3">
                  <c:v>131</c:v>
                </c:pt>
                <c:pt idx="4">
                  <c:v>138</c:v>
                </c:pt>
                <c:pt idx="5">
                  <c:v>147</c:v>
                </c:pt>
                <c:pt idx="6">
                  <c:v>127</c:v>
                </c:pt>
                <c:pt idx="7">
                  <c:v>111</c:v>
                </c:pt>
                <c:pt idx="8">
                  <c:v>89</c:v>
                </c:pt>
                <c:pt idx="9">
                  <c:v>96</c:v>
                </c:pt>
                <c:pt idx="10">
                  <c:v>94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 w="38100">
              <a:solidFill>
                <a:srgbClr val="00FF00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00FF00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14</c:v>
                </c:pt>
                <c:pt idx="1">
                  <c:v>15</c:v>
                </c:pt>
                <c:pt idx="2">
                  <c:v>23</c:v>
                </c:pt>
                <c:pt idx="3">
                  <c:v>18</c:v>
                </c:pt>
                <c:pt idx="4">
                  <c:v>26</c:v>
                </c:pt>
                <c:pt idx="5">
                  <c:v>26</c:v>
                </c:pt>
                <c:pt idx="6">
                  <c:v>19</c:v>
                </c:pt>
                <c:pt idx="7">
                  <c:v>13</c:v>
                </c:pt>
                <c:pt idx="8">
                  <c:v>17</c:v>
                </c:pt>
                <c:pt idx="9">
                  <c:v>13</c:v>
                </c:pt>
                <c:pt idx="10">
                  <c:v>14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 w="38100">
              <a:solidFill>
                <a:srgbClr val="FF6600"/>
              </a:solidFill>
              <a:prstDash val="dash"/>
            </a:ln>
          </c:spPr>
          <c:marker>
            <c:symbol val="x"/>
            <c:size val="7"/>
            <c:spPr>
              <a:solidFill>
                <a:srgbClr val="FF66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129</c:v>
                </c:pt>
                <c:pt idx="1">
                  <c:v>91</c:v>
                </c:pt>
                <c:pt idx="2">
                  <c:v>92</c:v>
                </c:pt>
                <c:pt idx="3">
                  <c:v>92</c:v>
                </c:pt>
                <c:pt idx="4">
                  <c:v>94</c:v>
                </c:pt>
                <c:pt idx="5">
                  <c:v>94</c:v>
                </c:pt>
                <c:pt idx="6">
                  <c:v>72</c:v>
                </c:pt>
                <c:pt idx="7">
                  <c:v>67</c:v>
                </c:pt>
                <c:pt idx="8">
                  <c:v>54</c:v>
                </c:pt>
                <c:pt idx="9">
                  <c:v>59</c:v>
                </c:pt>
                <c:pt idx="10">
                  <c:v>67</c:v>
                </c:pt>
              </c:numCache>
            </c:numRef>
          </c:yVal>
        </c:ser>
        <c:axId val="97722752"/>
        <c:axId val="97725056"/>
      </c:scatterChart>
      <c:valAx>
        <c:axId val="97722752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7725056"/>
        <c:crosses val="autoZero"/>
        <c:crossBetween val="midCat"/>
      </c:valAx>
      <c:valAx>
        <c:axId val="97725056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97722752"/>
        <c:crosses val="autoZero"/>
        <c:crossBetween val="midCat"/>
        <c:majorUnit val="30"/>
      </c:valAx>
    </c:plotArea>
    <c:legend>
      <c:legendPos val="b"/>
      <c:layout>
        <c:manualLayout>
          <c:xMode val="edge"/>
          <c:yMode val="edge"/>
          <c:x val="0.29215673408471032"/>
          <c:y val="0.77263043824068356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176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 w="38100">
              <a:solidFill>
                <a:srgbClr val="FF0066"/>
              </a:solidFill>
            </a:ln>
          </c:spPr>
          <c:marker>
            <c:spPr>
              <a:solidFill>
                <a:srgbClr val="FF0066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</c:v>
                </c:pt>
                <c:pt idx="1">
                  <c:v>12</c:v>
                </c:pt>
                <c:pt idx="2">
                  <c:v>5</c:v>
                </c:pt>
                <c:pt idx="3">
                  <c:v>6</c:v>
                </c:pt>
                <c:pt idx="4">
                  <c:v>3</c:v>
                </c:pt>
                <c:pt idx="5">
                  <c:v>13</c:v>
                </c:pt>
                <c:pt idx="6">
                  <c:v>12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0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 w="38100">
              <a:solidFill>
                <a:schemeClr val="tx1">
                  <a:lumMod val="95000"/>
                </a:schemeClr>
              </a:solidFill>
            </a:ln>
          </c:spPr>
          <c:marker>
            <c:symbol val="square"/>
            <c:size val="7"/>
            <c:spPr>
              <a:solidFill>
                <a:schemeClr val="tx1">
                  <a:lumMod val="95000"/>
                </a:schemeClr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30</c:v>
                </c:pt>
                <c:pt idx="1">
                  <c:v>21</c:v>
                </c:pt>
                <c:pt idx="2">
                  <c:v>20</c:v>
                </c:pt>
                <c:pt idx="3">
                  <c:v>15</c:v>
                </c:pt>
                <c:pt idx="4">
                  <c:v>11</c:v>
                </c:pt>
                <c:pt idx="5">
                  <c:v>23</c:v>
                </c:pt>
                <c:pt idx="6">
                  <c:v>17</c:v>
                </c:pt>
                <c:pt idx="7">
                  <c:v>10</c:v>
                </c:pt>
                <c:pt idx="8">
                  <c:v>11</c:v>
                </c:pt>
                <c:pt idx="9">
                  <c:v>10</c:v>
                </c:pt>
                <c:pt idx="10">
                  <c:v>11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 w="38100">
              <a:solidFill>
                <a:srgbClr val="FF0066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FF0066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0</c:v>
                </c:pt>
                <c:pt idx="1">
                  <c:v>8</c:v>
                </c:pt>
                <c:pt idx="2">
                  <c:v>2</c:v>
                </c:pt>
                <c:pt idx="3">
                  <c:v>4</c:v>
                </c:pt>
                <c:pt idx="4">
                  <c:v>2</c:v>
                </c:pt>
                <c:pt idx="5">
                  <c:v>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 w="38100">
              <a:solidFill>
                <a:schemeClr val="tx1">
                  <a:lumMod val="95000"/>
                </a:schemeClr>
              </a:solidFill>
              <a:prstDash val="dash"/>
            </a:ln>
          </c:spPr>
          <c:marker>
            <c:symbol val="x"/>
            <c:size val="7"/>
            <c:spPr>
              <a:solidFill>
                <a:schemeClr val="tx1">
                  <a:lumMod val="95000"/>
                </a:schemeClr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22</c:v>
                </c:pt>
                <c:pt idx="1">
                  <c:v>13</c:v>
                </c:pt>
                <c:pt idx="2">
                  <c:v>11</c:v>
                </c:pt>
                <c:pt idx="3">
                  <c:v>8</c:v>
                </c:pt>
                <c:pt idx="4">
                  <c:v>2</c:v>
                </c:pt>
                <c:pt idx="5">
                  <c:v>15</c:v>
                </c:pt>
                <c:pt idx="6">
                  <c:v>8</c:v>
                </c:pt>
                <c:pt idx="7">
                  <c:v>0</c:v>
                </c:pt>
                <c:pt idx="8">
                  <c:v>3</c:v>
                </c:pt>
                <c:pt idx="9">
                  <c:v>6</c:v>
                </c:pt>
                <c:pt idx="10">
                  <c:v>2</c:v>
                </c:pt>
              </c:numCache>
            </c:numRef>
          </c:yVal>
        </c:ser>
        <c:axId val="97760000"/>
        <c:axId val="97762304"/>
      </c:scatterChart>
      <c:valAx>
        <c:axId val="97760000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7762304"/>
        <c:crosses val="autoZero"/>
        <c:crossBetween val="midCat"/>
      </c:valAx>
      <c:valAx>
        <c:axId val="97762304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 b="0" dirty="0" smtClean="0"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8.6806649168854805E-2"/>
            </c:manualLayout>
          </c:layout>
        </c:title>
        <c:numFmt formatCode="General" sourceLinked="1"/>
        <c:tickLblPos val="nextTo"/>
        <c:crossAx val="97760000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29215673408471032"/>
          <c:y val="0.77263043824068411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4986</c:v>
                </c:pt>
                <c:pt idx="1">
                  <c:v>5063</c:v>
                </c:pt>
                <c:pt idx="2">
                  <c:v>5191</c:v>
                </c:pt>
                <c:pt idx="3">
                  <c:v>5363</c:v>
                </c:pt>
                <c:pt idx="4">
                  <c:v>5665</c:v>
                </c:pt>
                <c:pt idx="5">
                  <c:v>6118</c:v>
                </c:pt>
                <c:pt idx="6">
                  <c:v>6386</c:v>
                </c:pt>
                <c:pt idx="7">
                  <c:v>6946</c:v>
                </c:pt>
                <c:pt idx="8">
                  <c:v>7407</c:v>
                </c:pt>
                <c:pt idx="9">
                  <c:v>7519</c:v>
                </c:pt>
                <c:pt idx="10">
                  <c:v>7778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2351</c:v>
                </c:pt>
                <c:pt idx="1">
                  <c:v>2226</c:v>
                </c:pt>
                <c:pt idx="2">
                  <c:v>2184</c:v>
                </c:pt>
                <c:pt idx="3">
                  <c:v>2131</c:v>
                </c:pt>
                <c:pt idx="4">
                  <c:v>2184</c:v>
                </c:pt>
                <c:pt idx="5">
                  <c:v>1971</c:v>
                </c:pt>
                <c:pt idx="6">
                  <c:v>1957</c:v>
                </c:pt>
                <c:pt idx="7">
                  <c:v>1960</c:v>
                </c:pt>
                <c:pt idx="8">
                  <c:v>1786</c:v>
                </c:pt>
                <c:pt idx="9">
                  <c:v>1749</c:v>
                </c:pt>
                <c:pt idx="10">
                  <c:v>1683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 w="38100">
              <a:solidFill>
                <a:srgbClr val="FF00FF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4457</c:v>
                </c:pt>
                <c:pt idx="1">
                  <c:v>4372</c:v>
                </c:pt>
                <c:pt idx="2">
                  <c:v>4442</c:v>
                </c:pt>
                <c:pt idx="3">
                  <c:v>4302</c:v>
                </c:pt>
                <c:pt idx="4">
                  <c:v>4051</c:v>
                </c:pt>
                <c:pt idx="5">
                  <c:v>4170</c:v>
                </c:pt>
                <c:pt idx="6">
                  <c:v>4013</c:v>
                </c:pt>
                <c:pt idx="7">
                  <c:v>4198</c:v>
                </c:pt>
                <c:pt idx="8">
                  <c:v>4361</c:v>
                </c:pt>
                <c:pt idx="9">
                  <c:v>4126</c:v>
                </c:pt>
                <c:pt idx="10">
                  <c:v>4141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 w="38100">
              <a:solidFill>
                <a:srgbClr val="FFFF00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1863</c:v>
                </c:pt>
                <c:pt idx="1">
                  <c:v>1580</c:v>
                </c:pt>
                <c:pt idx="2">
                  <c:v>1311</c:v>
                </c:pt>
                <c:pt idx="3">
                  <c:v>1316</c:v>
                </c:pt>
                <c:pt idx="4">
                  <c:v>1487</c:v>
                </c:pt>
                <c:pt idx="5">
                  <c:v>1365</c:v>
                </c:pt>
                <c:pt idx="6">
                  <c:v>1503</c:v>
                </c:pt>
                <c:pt idx="7">
                  <c:v>1571</c:v>
                </c:pt>
                <c:pt idx="8">
                  <c:v>1437</c:v>
                </c:pt>
                <c:pt idx="9">
                  <c:v>1370</c:v>
                </c:pt>
                <c:pt idx="10">
                  <c:v>1278</c:v>
                </c:pt>
              </c:numCache>
            </c:numRef>
          </c:yVal>
        </c:ser>
        <c:axId val="97977472"/>
        <c:axId val="97979776"/>
      </c:scatterChart>
      <c:valAx>
        <c:axId val="97977472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7979776"/>
        <c:crosses val="autoZero"/>
        <c:crossBetween val="midCat"/>
      </c:valAx>
      <c:valAx>
        <c:axId val="97979776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97977472"/>
        <c:crosses val="autoZero"/>
        <c:crossBetween val="midCat"/>
        <c:majorUnit val="2000"/>
      </c:valAx>
    </c:plotArea>
    <c:legend>
      <c:legendPos val="b"/>
      <c:layout>
        <c:manualLayout>
          <c:xMode val="edge"/>
          <c:yMode val="edge"/>
          <c:x val="0.29215673408471032"/>
          <c:y val="0.77263043824067956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821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 w="38100">
              <a:solidFill>
                <a:srgbClr val="66CCFF"/>
              </a:solidFill>
            </a:ln>
          </c:spPr>
          <c:marker>
            <c:spPr>
              <a:solidFill>
                <a:srgbClr val="66CCFF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4137</c:v>
                </c:pt>
                <c:pt idx="1">
                  <c:v>3933</c:v>
                </c:pt>
                <c:pt idx="2">
                  <c:v>3567</c:v>
                </c:pt>
                <c:pt idx="3">
                  <c:v>3309</c:v>
                </c:pt>
                <c:pt idx="4">
                  <c:v>3004</c:v>
                </c:pt>
                <c:pt idx="5">
                  <c:v>2845</c:v>
                </c:pt>
                <c:pt idx="6">
                  <c:v>2706</c:v>
                </c:pt>
                <c:pt idx="7">
                  <c:v>2734</c:v>
                </c:pt>
                <c:pt idx="8">
                  <c:v>3014</c:v>
                </c:pt>
                <c:pt idx="9">
                  <c:v>3202</c:v>
                </c:pt>
                <c:pt idx="10">
                  <c:v>3155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square"/>
            <c:size val="7"/>
            <c:spPr>
              <a:solidFill>
                <a:srgbClr val="FFC0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3841</c:v>
                </c:pt>
                <c:pt idx="1">
                  <c:v>3868</c:v>
                </c:pt>
                <c:pt idx="2">
                  <c:v>3970</c:v>
                </c:pt>
                <c:pt idx="3">
                  <c:v>3940</c:v>
                </c:pt>
                <c:pt idx="4">
                  <c:v>3192</c:v>
                </c:pt>
                <c:pt idx="5">
                  <c:v>2902</c:v>
                </c:pt>
                <c:pt idx="6">
                  <c:v>2259</c:v>
                </c:pt>
                <c:pt idx="7">
                  <c:v>2035</c:v>
                </c:pt>
                <c:pt idx="8">
                  <c:v>1877</c:v>
                </c:pt>
                <c:pt idx="9">
                  <c:v>1824</c:v>
                </c:pt>
                <c:pt idx="10">
                  <c:v>1729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 w="38100">
              <a:solidFill>
                <a:srgbClr val="CC99FF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CC99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212</c:v>
                </c:pt>
                <c:pt idx="1">
                  <c:v>199</c:v>
                </c:pt>
                <c:pt idx="2">
                  <c:v>190</c:v>
                </c:pt>
                <c:pt idx="3">
                  <c:v>171</c:v>
                </c:pt>
                <c:pt idx="4">
                  <c:v>143</c:v>
                </c:pt>
                <c:pt idx="5">
                  <c:v>140</c:v>
                </c:pt>
                <c:pt idx="6">
                  <c:v>106</c:v>
                </c:pt>
                <c:pt idx="7">
                  <c:v>91</c:v>
                </c:pt>
                <c:pt idx="8">
                  <c:v>79</c:v>
                </c:pt>
                <c:pt idx="9">
                  <c:v>70</c:v>
                </c:pt>
                <c:pt idx="10">
                  <c:v>64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 w="38100">
              <a:solidFill>
                <a:srgbClr val="66CCFF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66CCFF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2290</c:v>
                </c:pt>
                <c:pt idx="1">
                  <c:v>2085</c:v>
                </c:pt>
                <c:pt idx="2">
                  <c:v>1823</c:v>
                </c:pt>
                <c:pt idx="3">
                  <c:v>1613</c:v>
                </c:pt>
                <c:pt idx="4">
                  <c:v>1341</c:v>
                </c:pt>
                <c:pt idx="5">
                  <c:v>1332</c:v>
                </c:pt>
                <c:pt idx="6">
                  <c:v>1420</c:v>
                </c:pt>
                <c:pt idx="7">
                  <c:v>1693</c:v>
                </c:pt>
                <c:pt idx="8">
                  <c:v>1994</c:v>
                </c:pt>
                <c:pt idx="9">
                  <c:v>2213</c:v>
                </c:pt>
                <c:pt idx="10">
                  <c:v>2220</c:v>
                </c:pt>
              </c:numCache>
            </c:numRef>
          </c:y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 w="38100">
              <a:solidFill>
                <a:srgbClr val="FFC000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FFC0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2492</c:v>
                </c:pt>
                <c:pt idx="1">
                  <c:v>2337</c:v>
                </c:pt>
                <c:pt idx="2">
                  <c:v>2379</c:v>
                </c:pt>
                <c:pt idx="3">
                  <c:v>2205</c:v>
                </c:pt>
                <c:pt idx="4">
                  <c:v>1063</c:v>
                </c:pt>
                <c:pt idx="5">
                  <c:v>1047</c:v>
                </c:pt>
                <c:pt idx="6">
                  <c:v>1018</c:v>
                </c:pt>
                <c:pt idx="7">
                  <c:v>1098</c:v>
                </c:pt>
                <c:pt idx="8">
                  <c:v>1215</c:v>
                </c:pt>
                <c:pt idx="9">
                  <c:v>1380</c:v>
                </c:pt>
                <c:pt idx="10">
                  <c:v>1356</c:v>
                </c:pt>
              </c:numCache>
            </c:numRef>
          </c:y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 w="38100">
              <a:solidFill>
                <a:srgbClr val="CC99FF"/>
              </a:solidFill>
              <a:prstDash val="dash"/>
            </a:ln>
          </c:spPr>
          <c:marker>
            <c:spPr>
              <a:solidFill>
                <a:srgbClr val="CC99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120</c:v>
                </c:pt>
                <c:pt idx="1">
                  <c:v>108</c:v>
                </c:pt>
                <c:pt idx="2">
                  <c:v>107</c:v>
                </c:pt>
                <c:pt idx="3">
                  <c:v>83</c:v>
                </c:pt>
                <c:pt idx="4">
                  <c:v>46</c:v>
                </c:pt>
                <c:pt idx="5">
                  <c:v>54</c:v>
                </c:pt>
                <c:pt idx="6">
                  <c:v>35</c:v>
                </c:pt>
                <c:pt idx="7">
                  <c:v>33</c:v>
                </c:pt>
                <c:pt idx="8">
                  <c:v>37</c:v>
                </c:pt>
                <c:pt idx="9">
                  <c:v>32</c:v>
                </c:pt>
                <c:pt idx="10">
                  <c:v>34</c:v>
                </c:pt>
              </c:numCache>
            </c:numRef>
          </c:yVal>
        </c:ser>
        <c:axId val="88315008"/>
        <c:axId val="88317312"/>
      </c:scatterChart>
      <c:valAx>
        <c:axId val="88315008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88317312"/>
        <c:crosses val="autoZero"/>
        <c:crossBetween val="midCat"/>
      </c:valAx>
      <c:valAx>
        <c:axId val="8831731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88315008"/>
        <c:crosses val="autoZero"/>
        <c:crossBetween val="midCat"/>
        <c:majorUnit val="1000"/>
      </c:valAx>
    </c:plotArea>
    <c:legend>
      <c:legendPos val="b"/>
      <c:layout>
        <c:manualLayout>
          <c:xMode val="edge"/>
          <c:yMode val="edge"/>
          <c:x val="0.11372540932383469"/>
          <c:y val="0.8343588995819966"/>
          <c:w val="0.86520071020534195"/>
          <c:h val="0.14564912024885768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865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 w="38100">
              <a:solidFill>
                <a:srgbClr val="66CCFF"/>
              </a:solidFill>
            </a:ln>
          </c:spPr>
          <c:marker>
            <c:spPr>
              <a:solidFill>
                <a:srgbClr val="66CCFF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321</c:v>
                </c:pt>
                <c:pt idx="1">
                  <c:v>362</c:v>
                </c:pt>
                <c:pt idx="2">
                  <c:v>359</c:v>
                </c:pt>
                <c:pt idx="3">
                  <c:v>377</c:v>
                </c:pt>
                <c:pt idx="4">
                  <c:v>251</c:v>
                </c:pt>
                <c:pt idx="5">
                  <c:v>251</c:v>
                </c:pt>
                <c:pt idx="6">
                  <c:v>256</c:v>
                </c:pt>
                <c:pt idx="7">
                  <c:v>290</c:v>
                </c:pt>
                <c:pt idx="8">
                  <c:v>325</c:v>
                </c:pt>
                <c:pt idx="9">
                  <c:v>322</c:v>
                </c:pt>
                <c:pt idx="10">
                  <c:v>284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square"/>
            <c:size val="7"/>
            <c:spPr>
              <a:solidFill>
                <a:srgbClr val="FFC0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224</c:v>
                </c:pt>
                <c:pt idx="1">
                  <c:v>248</c:v>
                </c:pt>
                <c:pt idx="2">
                  <c:v>293</c:v>
                </c:pt>
                <c:pt idx="3">
                  <c:v>286</c:v>
                </c:pt>
                <c:pt idx="4">
                  <c:v>208</c:v>
                </c:pt>
                <c:pt idx="5">
                  <c:v>177</c:v>
                </c:pt>
                <c:pt idx="6">
                  <c:v>192</c:v>
                </c:pt>
                <c:pt idx="7">
                  <c:v>150</c:v>
                </c:pt>
                <c:pt idx="8">
                  <c:v>57</c:v>
                </c:pt>
                <c:pt idx="9">
                  <c:v>52</c:v>
                </c:pt>
                <c:pt idx="10">
                  <c:v>41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 w="38100">
              <a:solidFill>
                <a:srgbClr val="CC99FF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CC99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6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 w="38100">
              <a:solidFill>
                <a:srgbClr val="66CCFF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66CCFF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213</c:v>
                </c:pt>
                <c:pt idx="1">
                  <c:v>240</c:v>
                </c:pt>
                <c:pt idx="2">
                  <c:v>228</c:v>
                </c:pt>
                <c:pt idx="3">
                  <c:v>232</c:v>
                </c:pt>
                <c:pt idx="4">
                  <c:v>155</c:v>
                </c:pt>
                <c:pt idx="5">
                  <c:v>153</c:v>
                </c:pt>
                <c:pt idx="6">
                  <c:v>168</c:v>
                </c:pt>
                <c:pt idx="7">
                  <c:v>203</c:v>
                </c:pt>
                <c:pt idx="8">
                  <c:v>235</c:v>
                </c:pt>
                <c:pt idx="9">
                  <c:v>243</c:v>
                </c:pt>
                <c:pt idx="10">
                  <c:v>237</c:v>
                </c:pt>
              </c:numCache>
            </c:numRef>
          </c:y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 w="38100">
              <a:solidFill>
                <a:srgbClr val="FFC000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FFC0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102</c:v>
                </c:pt>
                <c:pt idx="1">
                  <c:v>129</c:v>
                </c:pt>
                <c:pt idx="2">
                  <c:v>172</c:v>
                </c:pt>
                <c:pt idx="3">
                  <c:v>178</c:v>
                </c:pt>
                <c:pt idx="4">
                  <c:v>65</c:v>
                </c:pt>
                <c:pt idx="5">
                  <c:v>35</c:v>
                </c:pt>
                <c:pt idx="6">
                  <c:v>56</c:v>
                </c:pt>
                <c:pt idx="7">
                  <c:v>46</c:v>
                </c:pt>
                <c:pt idx="8">
                  <c:v>35</c:v>
                </c:pt>
                <c:pt idx="9">
                  <c:v>50</c:v>
                </c:pt>
                <c:pt idx="10">
                  <c:v>41</c:v>
                </c:pt>
              </c:numCache>
            </c:numRef>
          </c:y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 w="38100">
              <a:solidFill>
                <a:srgbClr val="CC99FF"/>
              </a:solidFill>
              <a:prstDash val="dash"/>
            </a:ln>
          </c:spPr>
          <c:marker>
            <c:spPr>
              <a:solidFill>
                <a:srgbClr val="CC99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</c:ser>
        <c:axId val="98032640"/>
        <c:axId val="98190848"/>
      </c:scatterChart>
      <c:valAx>
        <c:axId val="98032640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8190848"/>
        <c:crosses val="autoZero"/>
        <c:crossBetween val="midCat"/>
      </c:valAx>
      <c:valAx>
        <c:axId val="98190848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98032640"/>
        <c:crosses val="autoZero"/>
        <c:crossBetween val="midCat"/>
        <c:majorUnit val="100"/>
      </c:valAx>
    </c:plotArea>
    <c:legend>
      <c:legendPos val="b"/>
      <c:layout>
        <c:manualLayout>
          <c:xMode val="edge"/>
          <c:yMode val="edge"/>
          <c:x val="0.11372540932383469"/>
          <c:y val="0.77263043824067912"/>
          <c:w val="0.86520071020534195"/>
          <c:h val="0.13638988308279709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865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 w="38100"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40</c:v>
                </c:pt>
                <c:pt idx="1">
                  <c:v>90</c:v>
                </c:pt>
                <c:pt idx="2">
                  <c:v>106</c:v>
                </c:pt>
                <c:pt idx="3">
                  <c:v>114</c:v>
                </c:pt>
                <c:pt idx="4">
                  <c:v>126</c:v>
                </c:pt>
                <c:pt idx="5">
                  <c:v>116</c:v>
                </c:pt>
                <c:pt idx="6">
                  <c:v>120</c:v>
                </c:pt>
                <c:pt idx="7">
                  <c:v>162</c:v>
                </c:pt>
                <c:pt idx="8">
                  <c:v>179</c:v>
                </c:pt>
                <c:pt idx="9">
                  <c:v>185</c:v>
                </c:pt>
                <c:pt idx="10">
                  <c:v>170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 w="38100">
              <a:solidFill>
                <a:srgbClr val="FF6600"/>
              </a:solidFill>
            </a:ln>
          </c:spPr>
          <c:marker>
            <c:symbol val="square"/>
            <c:size val="7"/>
            <c:spPr>
              <a:solidFill>
                <a:srgbClr val="FF66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131</c:v>
                </c:pt>
                <c:pt idx="1">
                  <c:v>157</c:v>
                </c:pt>
                <c:pt idx="2">
                  <c:v>139</c:v>
                </c:pt>
                <c:pt idx="3">
                  <c:v>143</c:v>
                </c:pt>
                <c:pt idx="4">
                  <c:v>147</c:v>
                </c:pt>
                <c:pt idx="5">
                  <c:v>137</c:v>
                </c:pt>
                <c:pt idx="6">
                  <c:v>129</c:v>
                </c:pt>
                <c:pt idx="7">
                  <c:v>137</c:v>
                </c:pt>
                <c:pt idx="8">
                  <c:v>166</c:v>
                </c:pt>
                <c:pt idx="9">
                  <c:v>166</c:v>
                </c:pt>
                <c:pt idx="10">
                  <c:v>159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 w="38100">
              <a:solidFill>
                <a:srgbClr val="00FF00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00FF00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27</c:v>
                </c:pt>
                <c:pt idx="1">
                  <c:v>78</c:v>
                </c:pt>
                <c:pt idx="2">
                  <c:v>80</c:v>
                </c:pt>
                <c:pt idx="3">
                  <c:v>75</c:v>
                </c:pt>
                <c:pt idx="4">
                  <c:v>74</c:v>
                </c:pt>
                <c:pt idx="5">
                  <c:v>48</c:v>
                </c:pt>
                <c:pt idx="6">
                  <c:v>58</c:v>
                </c:pt>
                <c:pt idx="7">
                  <c:v>56</c:v>
                </c:pt>
                <c:pt idx="8">
                  <c:v>52</c:v>
                </c:pt>
                <c:pt idx="9">
                  <c:v>34</c:v>
                </c:pt>
                <c:pt idx="10">
                  <c:v>33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 w="38100">
              <a:solidFill>
                <a:srgbClr val="FF6600"/>
              </a:solidFill>
              <a:prstDash val="dash"/>
            </a:ln>
          </c:spPr>
          <c:marker>
            <c:symbol val="x"/>
            <c:size val="7"/>
            <c:spPr>
              <a:solidFill>
                <a:srgbClr val="FF66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119</c:v>
                </c:pt>
                <c:pt idx="1">
                  <c:v>142</c:v>
                </c:pt>
                <c:pt idx="2">
                  <c:v>116</c:v>
                </c:pt>
                <c:pt idx="3">
                  <c:v>113</c:v>
                </c:pt>
                <c:pt idx="4">
                  <c:v>105</c:v>
                </c:pt>
                <c:pt idx="5">
                  <c:v>101</c:v>
                </c:pt>
                <c:pt idx="6">
                  <c:v>92</c:v>
                </c:pt>
                <c:pt idx="7">
                  <c:v>98</c:v>
                </c:pt>
                <c:pt idx="8">
                  <c:v>117</c:v>
                </c:pt>
                <c:pt idx="9">
                  <c:v>100</c:v>
                </c:pt>
                <c:pt idx="10">
                  <c:v>78</c:v>
                </c:pt>
              </c:numCache>
            </c:numRef>
          </c:yVal>
        </c:ser>
        <c:axId val="98319744"/>
        <c:axId val="98330496"/>
      </c:scatterChart>
      <c:valAx>
        <c:axId val="98319744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8330496"/>
        <c:crosses val="autoZero"/>
        <c:crossBetween val="midCat"/>
      </c:valAx>
      <c:valAx>
        <c:axId val="98330496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98319744"/>
        <c:crosses val="autoZero"/>
        <c:crossBetween val="midCat"/>
        <c:majorUnit val="50"/>
      </c:valAx>
    </c:plotArea>
    <c:legend>
      <c:legendPos val="b"/>
      <c:layout>
        <c:manualLayout>
          <c:xMode val="edge"/>
          <c:yMode val="edge"/>
          <c:x val="0.29215673408471032"/>
          <c:y val="0.77263043824068012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899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 w="38100">
              <a:solidFill>
                <a:srgbClr val="FF0066"/>
              </a:solidFill>
            </a:ln>
          </c:spPr>
          <c:marker>
            <c:spPr>
              <a:solidFill>
                <a:srgbClr val="FF0066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6</c:v>
                </c:pt>
                <c:pt idx="4">
                  <c:v>9</c:v>
                </c:pt>
                <c:pt idx="5">
                  <c:v>5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 w="38100">
              <a:solidFill>
                <a:schemeClr val="tx1">
                  <a:lumMod val="95000"/>
                </a:schemeClr>
              </a:solidFill>
            </a:ln>
          </c:spPr>
          <c:marker>
            <c:symbol val="square"/>
            <c:size val="7"/>
            <c:spPr>
              <a:solidFill>
                <a:schemeClr val="tx1">
                  <a:lumMod val="95000"/>
                </a:schemeClr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27</c:v>
                </c:pt>
                <c:pt idx="1">
                  <c:v>30</c:v>
                </c:pt>
                <c:pt idx="2">
                  <c:v>18</c:v>
                </c:pt>
                <c:pt idx="3">
                  <c:v>26</c:v>
                </c:pt>
                <c:pt idx="4">
                  <c:v>13</c:v>
                </c:pt>
                <c:pt idx="5">
                  <c:v>5</c:v>
                </c:pt>
                <c:pt idx="6">
                  <c:v>11</c:v>
                </c:pt>
                <c:pt idx="7">
                  <c:v>8</c:v>
                </c:pt>
                <c:pt idx="8">
                  <c:v>8</c:v>
                </c:pt>
                <c:pt idx="9">
                  <c:v>11</c:v>
                </c:pt>
                <c:pt idx="10">
                  <c:v>12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 w="38100">
              <a:solidFill>
                <a:srgbClr val="FF0066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FF0066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 w="38100">
              <a:solidFill>
                <a:schemeClr val="tx1">
                  <a:lumMod val="95000"/>
                </a:schemeClr>
              </a:solidFill>
              <a:prstDash val="dash"/>
            </a:ln>
          </c:spPr>
          <c:marker>
            <c:symbol val="x"/>
            <c:size val="7"/>
            <c:spPr>
              <a:solidFill>
                <a:schemeClr val="tx1">
                  <a:lumMod val="95000"/>
                </a:schemeClr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20</c:v>
                </c:pt>
                <c:pt idx="1">
                  <c:v>22</c:v>
                </c:pt>
                <c:pt idx="2">
                  <c:v>2</c:v>
                </c:pt>
                <c:pt idx="3">
                  <c:v>11</c:v>
                </c:pt>
                <c:pt idx="4">
                  <c:v>7</c:v>
                </c:pt>
                <c:pt idx="5">
                  <c:v>1</c:v>
                </c:pt>
                <c:pt idx="6">
                  <c:v>7</c:v>
                </c:pt>
                <c:pt idx="7">
                  <c:v>4</c:v>
                </c:pt>
                <c:pt idx="8">
                  <c:v>3</c:v>
                </c:pt>
                <c:pt idx="9">
                  <c:v>6</c:v>
                </c:pt>
                <c:pt idx="10">
                  <c:v>6</c:v>
                </c:pt>
              </c:numCache>
            </c:numRef>
          </c:yVal>
        </c:ser>
        <c:axId val="98459648"/>
        <c:axId val="98461952"/>
      </c:scatterChart>
      <c:valAx>
        <c:axId val="98459648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8461952"/>
        <c:crosses val="autoZero"/>
        <c:crossBetween val="midCat"/>
      </c:valAx>
      <c:valAx>
        <c:axId val="9846195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 b="0" dirty="0" smtClean="0"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8.6806649168854472E-2"/>
            </c:manualLayout>
          </c:layout>
        </c:title>
        <c:numFmt formatCode="General" sourceLinked="1"/>
        <c:tickLblPos val="nextTo"/>
        <c:crossAx val="98459648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29215673408471032"/>
          <c:y val="0.77263043824068056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3852</c:v>
                </c:pt>
                <c:pt idx="1">
                  <c:v>3913</c:v>
                </c:pt>
                <c:pt idx="2">
                  <c:v>4077</c:v>
                </c:pt>
                <c:pt idx="3">
                  <c:v>4272</c:v>
                </c:pt>
                <c:pt idx="4">
                  <c:v>4854</c:v>
                </c:pt>
                <c:pt idx="5">
                  <c:v>5380</c:v>
                </c:pt>
                <c:pt idx="6">
                  <c:v>5723</c:v>
                </c:pt>
                <c:pt idx="7">
                  <c:v>5850</c:v>
                </c:pt>
                <c:pt idx="8">
                  <c:v>5918</c:v>
                </c:pt>
                <c:pt idx="9">
                  <c:v>6348</c:v>
                </c:pt>
                <c:pt idx="10">
                  <c:v>6372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946</c:v>
                </c:pt>
                <c:pt idx="1">
                  <c:v>754</c:v>
                </c:pt>
                <c:pt idx="2">
                  <c:v>672</c:v>
                </c:pt>
                <c:pt idx="3">
                  <c:v>670</c:v>
                </c:pt>
                <c:pt idx="4">
                  <c:v>769</c:v>
                </c:pt>
                <c:pt idx="5">
                  <c:v>814</c:v>
                </c:pt>
                <c:pt idx="6">
                  <c:v>807</c:v>
                </c:pt>
                <c:pt idx="7">
                  <c:v>739</c:v>
                </c:pt>
                <c:pt idx="8">
                  <c:v>849</c:v>
                </c:pt>
                <c:pt idx="9">
                  <c:v>846</c:v>
                </c:pt>
                <c:pt idx="10">
                  <c:v>874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 w="38100">
              <a:solidFill>
                <a:srgbClr val="FF00FF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3137</c:v>
                </c:pt>
                <c:pt idx="1">
                  <c:v>3139</c:v>
                </c:pt>
                <c:pt idx="2">
                  <c:v>3281</c:v>
                </c:pt>
                <c:pt idx="3">
                  <c:v>3467</c:v>
                </c:pt>
                <c:pt idx="4">
                  <c:v>3851</c:v>
                </c:pt>
                <c:pt idx="5">
                  <c:v>4023</c:v>
                </c:pt>
                <c:pt idx="6">
                  <c:v>4163</c:v>
                </c:pt>
                <c:pt idx="7">
                  <c:v>4024</c:v>
                </c:pt>
                <c:pt idx="8">
                  <c:v>3960</c:v>
                </c:pt>
                <c:pt idx="9">
                  <c:v>4411</c:v>
                </c:pt>
                <c:pt idx="10">
                  <c:v>4264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 w="38100">
              <a:solidFill>
                <a:srgbClr val="FFFF00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724</c:v>
                </c:pt>
                <c:pt idx="1">
                  <c:v>561</c:v>
                </c:pt>
                <c:pt idx="2">
                  <c:v>492</c:v>
                </c:pt>
                <c:pt idx="3">
                  <c:v>480</c:v>
                </c:pt>
                <c:pt idx="4">
                  <c:v>586</c:v>
                </c:pt>
                <c:pt idx="5">
                  <c:v>620</c:v>
                </c:pt>
                <c:pt idx="6">
                  <c:v>595</c:v>
                </c:pt>
                <c:pt idx="7">
                  <c:v>604</c:v>
                </c:pt>
                <c:pt idx="8">
                  <c:v>695</c:v>
                </c:pt>
                <c:pt idx="9">
                  <c:v>711</c:v>
                </c:pt>
                <c:pt idx="10">
                  <c:v>722</c:v>
                </c:pt>
              </c:numCache>
            </c:numRef>
          </c:yVal>
        </c:ser>
        <c:axId val="98578816"/>
        <c:axId val="98581120"/>
      </c:scatterChart>
      <c:valAx>
        <c:axId val="98578816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8581120"/>
        <c:crosses val="autoZero"/>
        <c:crossBetween val="midCat"/>
      </c:valAx>
      <c:valAx>
        <c:axId val="98581120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98578816"/>
        <c:crosses val="autoZero"/>
        <c:crossBetween val="midCat"/>
        <c:majorUnit val="2000"/>
      </c:valAx>
    </c:plotArea>
    <c:legend>
      <c:legendPos val="b"/>
      <c:layout>
        <c:manualLayout>
          <c:xMode val="edge"/>
          <c:yMode val="edge"/>
          <c:x val="0.29215673408471032"/>
          <c:y val="0.77263043824068012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176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 w="38100">
              <a:solidFill>
                <a:srgbClr val="66CCFF"/>
              </a:solidFill>
            </a:ln>
          </c:spPr>
          <c:marker>
            <c:spPr>
              <a:solidFill>
                <a:srgbClr val="66CCFF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310</c:v>
                </c:pt>
                <c:pt idx="1">
                  <c:v>287</c:v>
                </c:pt>
                <c:pt idx="2">
                  <c:v>267</c:v>
                </c:pt>
                <c:pt idx="3">
                  <c:v>193</c:v>
                </c:pt>
                <c:pt idx="4">
                  <c:v>153</c:v>
                </c:pt>
                <c:pt idx="5">
                  <c:v>140</c:v>
                </c:pt>
                <c:pt idx="6">
                  <c:v>177</c:v>
                </c:pt>
                <c:pt idx="7">
                  <c:v>207</c:v>
                </c:pt>
                <c:pt idx="8">
                  <c:v>253</c:v>
                </c:pt>
                <c:pt idx="9">
                  <c:v>284</c:v>
                </c:pt>
                <c:pt idx="10">
                  <c:v>273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square"/>
            <c:size val="7"/>
            <c:spPr>
              <a:solidFill>
                <a:srgbClr val="FFC0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254</c:v>
                </c:pt>
                <c:pt idx="1">
                  <c:v>237</c:v>
                </c:pt>
                <c:pt idx="2">
                  <c:v>261</c:v>
                </c:pt>
                <c:pt idx="3">
                  <c:v>263</c:v>
                </c:pt>
                <c:pt idx="4">
                  <c:v>153</c:v>
                </c:pt>
                <c:pt idx="5">
                  <c:v>169</c:v>
                </c:pt>
                <c:pt idx="6">
                  <c:v>176</c:v>
                </c:pt>
                <c:pt idx="7">
                  <c:v>203</c:v>
                </c:pt>
                <c:pt idx="8">
                  <c:v>220</c:v>
                </c:pt>
                <c:pt idx="9">
                  <c:v>263</c:v>
                </c:pt>
                <c:pt idx="10">
                  <c:v>300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 w="38100">
              <a:solidFill>
                <a:srgbClr val="CC99FF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CC99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4</c:v>
                </c:pt>
                <c:pt idx="9">
                  <c:v>4</c:v>
                </c:pt>
                <c:pt idx="10">
                  <c:v>5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 w="38100">
              <a:solidFill>
                <a:srgbClr val="66CCFF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66CCFF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159</c:v>
                </c:pt>
                <c:pt idx="1">
                  <c:v>182</c:v>
                </c:pt>
                <c:pt idx="2">
                  <c:v>149</c:v>
                </c:pt>
                <c:pt idx="3">
                  <c:v>120</c:v>
                </c:pt>
                <c:pt idx="4">
                  <c:v>101</c:v>
                </c:pt>
                <c:pt idx="5">
                  <c:v>93</c:v>
                </c:pt>
                <c:pt idx="6">
                  <c:v>128</c:v>
                </c:pt>
                <c:pt idx="7">
                  <c:v>143</c:v>
                </c:pt>
                <c:pt idx="8">
                  <c:v>180</c:v>
                </c:pt>
                <c:pt idx="9">
                  <c:v>199</c:v>
                </c:pt>
                <c:pt idx="10">
                  <c:v>194</c:v>
                </c:pt>
              </c:numCache>
            </c:numRef>
          </c:y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 w="38100">
              <a:solidFill>
                <a:srgbClr val="FFC000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FFC0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165</c:v>
                </c:pt>
                <c:pt idx="1">
                  <c:v>167</c:v>
                </c:pt>
                <c:pt idx="2">
                  <c:v>184</c:v>
                </c:pt>
                <c:pt idx="3">
                  <c:v>185</c:v>
                </c:pt>
                <c:pt idx="4">
                  <c:v>70</c:v>
                </c:pt>
                <c:pt idx="5">
                  <c:v>117</c:v>
                </c:pt>
                <c:pt idx="6">
                  <c:v>143</c:v>
                </c:pt>
                <c:pt idx="7">
                  <c:v>171</c:v>
                </c:pt>
                <c:pt idx="8">
                  <c:v>182</c:v>
                </c:pt>
                <c:pt idx="9">
                  <c:v>223</c:v>
                </c:pt>
                <c:pt idx="10">
                  <c:v>254</c:v>
                </c:pt>
              </c:numCache>
            </c:numRef>
          </c:y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 w="38100">
              <a:solidFill>
                <a:srgbClr val="CC99FF"/>
              </a:solidFill>
              <a:prstDash val="dash"/>
            </a:ln>
          </c:spPr>
          <c:marker>
            <c:spPr>
              <a:solidFill>
                <a:srgbClr val="CC99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</c:numCache>
            </c:numRef>
          </c:yVal>
        </c:ser>
        <c:axId val="98744576"/>
        <c:axId val="98775808"/>
      </c:scatterChart>
      <c:valAx>
        <c:axId val="98744576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8775808"/>
        <c:crosses val="autoZero"/>
        <c:crossBetween val="midCat"/>
      </c:valAx>
      <c:valAx>
        <c:axId val="98775808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98744576"/>
        <c:crosses val="autoZero"/>
        <c:crossBetween val="midCat"/>
        <c:majorUnit val="100"/>
      </c:valAx>
    </c:plotArea>
    <c:legend>
      <c:legendPos val="b"/>
      <c:layout>
        <c:manualLayout>
          <c:xMode val="edge"/>
          <c:yMode val="edge"/>
          <c:x val="0.11372540932383469"/>
          <c:y val="0.77263043824068312"/>
          <c:w val="0.86520071020534195"/>
          <c:h val="0.13638988308279762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176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 w="38100"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117</c:v>
                </c:pt>
                <c:pt idx="1">
                  <c:v>115</c:v>
                </c:pt>
                <c:pt idx="2">
                  <c:v>118</c:v>
                </c:pt>
                <c:pt idx="3">
                  <c:v>118</c:v>
                </c:pt>
                <c:pt idx="4">
                  <c:v>101</c:v>
                </c:pt>
                <c:pt idx="5">
                  <c:v>114</c:v>
                </c:pt>
                <c:pt idx="6">
                  <c:v>98</c:v>
                </c:pt>
                <c:pt idx="7">
                  <c:v>105</c:v>
                </c:pt>
                <c:pt idx="8">
                  <c:v>106</c:v>
                </c:pt>
                <c:pt idx="9">
                  <c:v>89</c:v>
                </c:pt>
                <c:pt idx="10">
                  <c:v>83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 w="38100">
              <a:solidFill>
                <a:srgbClr val="FF6600"/>
              </a:solidFill>
            </a:ln>
          </c:spPr>
          <c:marker>
            <c:symbol val="square"/>
            <c:size val="7"/>
            <c:spPr>
              <a:solidFill>
                <a:srgbClr val="FF66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233</c:v>
                </c:pt>
                <c:pt idx="1">
                  <c:v>207</c:v>
                </c:pt>
                <c:pt idx="2">
                  <c:v>183</c:v>
                </c:pt>
                <c:pt idx="3">
                  <c:v>176</c:v>
                </c:pt>
                <c:pt idx="4">
                  <c:v>223</c:v>
                </c:pt>
                <c:pt idx="5">
                  <c:v>187</c:v>
                </c:pt>
                <c:pt idx="6">
                  <c:v>169</c:v>
                </c:pt>
                <c:pt idx="7">
                  <c:v>181</c:v>
                </c:pt>
                <c:pt idx="8">
                  <c:v>177</c:v>
                </c:pt>
                <c:pt idx="9">
                  <c:v>203</c:v>
                </c:pt>
                <c:pt idx="10">
                  <c:v>212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 w="38100">
              <a:solidFill>
                <a:srgbClr val="00FF00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00FF00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43</c:v>
                </c:pt>
                <c:pt idx="1">
                  <c:v>45</c:v>
                </c:pt>
                <c:pt idx="2">
                  <c:v>55</c:v>
                </c:pt>
                <c:pt idx="3">
                  <c:v>52</c:v>
                </c:pt>
                <c:pt idx="4">
                  <c:v>47</c:v>
                </c:pt>
                <c:pt idx="5">
                  <c:v>57</c:v>
                </c:pt>
                <c:pt idx="6">
                  <c:v>47</c:v>
                </c:pt>
                <c:pt idx="7">
                  <c:v>48</c:v>
                </c:pt>
                <c:pt idx="8">
                  <c:v>53</c:v>
                </c:pt>
                <c:pt idx="9">
                  <c:v>49</c:v>
                </c:pt>
                <c:pt idx="10">
                  <c:v>33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 w="38100">
              <a:solidFill>
                <a:srgbClr val="FF6600"/>
              </a:solidFill>
              <a:prstDash val="dash"/>
            </a:ln>
          </c:spPr>
          <c:marker>
            <c:symbol val="x"/>
            <c:size val="7"/>
            <c:spPr>
              <a:solidFill>
                <a:srgbClr val="FF66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183</c:v>
                </c:pt>
                <c:pt idx="1">
                  <c:v>163</c:v>
                </c:pt>
                <c:pt idx="2">
                  <c:v>144</c:v>
                </c:pt>
                <c:pt idx="3">
                  <c:v>136</c:v>
                </c:pt>
                <c:pt idx="4">
                  <c:v>183</c:v>
                </c:pt>
                <c:pt idx="5">
                  <c:v>139</c:v>
                </c:pt>
                <c:pt idx="6">
                  <c:v>108</c:v>
                </c:pt>
                <c:pt idx="7">
                  <c:v>123</c:v>
                </c:pt>
                <c:pt idx="8">
                  <c:v>121</c:v>
                </c:pt>
                <c:pt idx="9">
                  <c:v>123</c:v>
                </c:pt>
                <c:pt idx="10">
                  <c:v>130</c:v>
                </c:pt>
              </c:numCache>
            </c:numRef>
          </c:yVal>
        </c:ser>
        <c:axId val="98810496"/>
        <c:axId val="98813056"/>
      </c:scatterChart>
      <c:valAx>
        <c:axId val="98810496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8813056"/>
        <c:crosses val="autoZero"/>
        <c:crossBetween val="midCat"/>
      </c:valAx>
      <c:valAx>
        <c:axId val="98813056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9881049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411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221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 w="38100">
              <a:solidFill>
                <a:srgbClr val="FF0066"/>
              </a:solidFill>
            </a:ln>
          </c:spPr>
          <c:marker>
            <c:spPr>
              <a:solidFill>
                <a:srgbClr val="FF0066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44</c:v>
                </c:pt>
                <c:pt idx="1">
                  <c:v>49</c:v>
                </c:pt>
                <c:pt idx="2">
                  <c:v>50</c:v>
                </c:pt>
                <c:pt idx="3">
                  <c:v>46</c:v>
                </c:pt>
                <c:pt idx="4">
                  <c:v>46</c:v>
                </c:pt>
                <c:pt idx="5">
                  <c:v>29</c:v>
                </c:pt>
                <c:pt idx="6">
                  <c:v>30</c:v>
                </c:pt>
                <c:pt idx="7">
                  <c:v>1</c:v>
                </c:pt>
                <c:pt idx="8">
                  <c:v>2</c:v>
                </c:pt>
                <c:pt idx="9">
                  <c:v>4</c:v>
                </c:pt>
                <c:pt idx="10">
                  <c:v>4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 w="38100">
              <a:solidFill>
                <a:schemeClr val="tx1">
                  <a:lumMod val="95000"/>
                </a:schemeClr>
              </a:solidFill>
            </a:ln>
          </c:spPr>
          <c:marker>
            <c:symbol val="square"/>
            <c:size val="7"/>
            <c:spPr>
              <a:solidFill>
                <a:schemeClr val="tx1">
                  <a:lumMod val="95000"/>
                </a:schemeClr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7</c:v>
                </c:pt>
                <c:pt idx="5">
                  <c:v>7</c:v>
                </c:pt>
                <c:pt idx="6">
                  <c:v>8</c:v>
                </c:pt>
                <c:pt idx="7">
                  <c:v>14</c:v>
                </c:pt>
                <c:pt idx="8">
                  <c:v>16</c:v>
                </c:pt>
                <c:pt idx="9">
                  <c:v>24</c:v>
                </c:pt>
                <c:pt idx="10">
                  <c:v>19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 w="38100">
              <a:solidFill>
                <a:srgbClr val="FF0066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FF0066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44</c:v>
                </c:pt>
                <c:pt idx="1">
                  <c:v>49</c:v>
                </c:pt>
                <c:pt idx="2">
                  <c:v>50</c:v>
                </c:pt>
                <c:pt idx="3">
                  <c:v>29</c:v>
                </c:pt>
                <c:pt idx="4">
                  <c:v>29</c:v>
                </c:pt>
                <c:pt idx="5">
                  <c:v>29</c:v>
                </c:pt>
                <c:pt idx="6">
                  <c:v>30</c:v>
                </c:pt>
                <c:pt idx="7">
                  <c:v>0</c:v>
                </c:pt>
                <c:pt idx="8">
                  <c:v>0</c:v>
                </c:pt>
                <c:pt idx="9">
                  <c:v>4</c:v>
                </c:pt>
                <c:pt idx="10">
                  <c:v>4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 w="38100">
              <a:solidFill>
                <a:schemeClr val="tx1">
                  <a:lumMod val="95000"/>
                </a:schemeClr>
              </a:solidFill>
              <a:prstDash val="dash"/>
            </a:ln>
          </c:spPr>
          <c:marker>
            <c:symbol val="x"/>
            <c:size val="7"/>
            <c:spPr>
              <a:solidFill>
                <a:schemeClr val="tx1">
                  <a:lumMod val="95000"/>
                </a:schemeClr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7</c:v>
                </c:pt>
                <c:pt idx="5">
                  <c:v>5</c:v>
                </c:pt>
                <c:pt idx="6">
                  <c:v>7</c:v>
                </c:pt>
                <c:pt idx="7">
                  <c:v>11</c:v>
                </c:pt>
                <c:pt idx="8">
                  <c:v>9</c:v>
                </c:pt>
                <c:pt idx="9">
                  <c:v>21</c:v>
                </c:pt>
                <c:pt idx="10">
                  <c:v>12</c:v>
                </c:pt>
              </c:numCache>
            </c:numRef>
          </c:yVal>
        </c:ser>
        <c:axId val="99068928"/>
        <c:axId val="99071488"/>
      </c:scatterChart>
      <c:valAx>
        <c:axId val="99068928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9071488"/>
        <c:crosses val="autoZero"/>
        <c:crossBetween val="midCat"/>
      </c:valAx>
      <c:valAx>
        <c:axId val="99071488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 b="0" dirty="0" smtClean="0"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8.680664916885486E-2"/>
            </c:manualLayout>
          </c:layout>
        </c:title>
        <c:numFmt formatCode="General" sourceLinked="1"/>
        <c:tickLblPos val="nextTo"/>
        <c:crossAx val="9906892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456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4665</c:v>
                </c:pt>
                <c:pt idx="1">
                  <c:v>4920</c:v>
                </c:pt>
                <c:pt idx="2">
                  <c:v>5305</c:v>
                </c:pt>
                <c:pt idx="3">
                  <c:v>5476</c:v>
                </c:pt>
                <c:pt idx="4">
                  <c:v>5738</c:v>
                </c:pt>
                <c:pt idx="5">
                  <c:v>6175</c:v>
                </c:pt>
                <c:pt idx="6">
                  <c:v>6603</c:v>
                </c:pt>
                <c:pt idx="7">
                  <c:v>6938</c:v>
                </c:pt>
                <c:pt idx="8">
                  <c:v>7557</c:v>
                </c:pt>
                <c:pt idx="9">
                  <c:v>8376</c:v>
                </c:pt>
                <c:pt idx="10">
                  <c:v>8848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1335</c:v>
                </c:pt>
                <c:pt idx="1">
                  <c:v>1334</c:v>
                </c:pt>
                <c:pt idx="2">
                  <c:v>1414</c:v>
                </c:pt>
                <c:pt idx="3">
                  <c:v>1385</c:v>
                </c:pt>
                <c:pt idx="4">
                  <c:v>1341</c:v>
                </c:pt>
                <c:pt idx="5">
                  <c:v>1215</c:v>
                </c:pt>
                <c:pt idx="6">
                  <c:v>1141</c:v>
                </c:pt>
                <c:pt idx="7">
                  <c:v>1066</c:v>
                </c:pt>
                <c:pt idx="8">
                  <c:v>956</c:v>
                </c:pt>
                <c:pt idx="9">
                  <c:v>954</c:v>
                </c:pt>
                <c:pt idx="10">
                  <c:v>971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 w="38100">
              <a:solidFill>
                <a:srgbClr val="FF00FF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3771</c:v>
                </c:pt>
                <c:pt idx="1">
                  <c:v>3989</c:v>
                </c:pt>
                <c:pt idx="2">
                  <c:v>4087</c:v>
                </c:pt>
                <c:pt idx="3">
                  <c:v>3955</c:v>
                </c:pt>
                <c:pt idx="4">
                  <c:v>3776</c:v>
                </c:pt>
                <c:pt idx="5">
                  <c:v>3768</c:v>
                </c:pt>
                <c:pt idx="6">
                  <c:v>4020</c:v>
                </c:pt>
                <c:pt idx="7">
                  <c:v>4273</c:v>
                </c:pt>
                <c:pt idx="8">
                  <c:v>4589</c:v>
                </c:pt>
                <c:pt idx="9">
                  <c:v>4984</c:v>
                </c:pt>
                <c:pt idx="10">
                  <c:v>5110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 w="38100">
              <a:solidFill>
                <a:srgbClr val="FFFF00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1133</c:v>
                </c:pt>
                <c:pt idx="1">
                  <c:v>1103</c:v>
                </c:pt>
                <c:pt idx="2">
                  <c:v>1085</c:v>
                </c:pt>
                <c:pt idx="3">
                  <c:v>1033</c:v>
                </c:pt>
                <c:pt idx="4">
                  <c:v>910</c:v>
                </c:pt>
                <c:pt idx="5">
                  <c:v>790</c:v>
                </c:pt>
                <c:pt idx="6">
                  <c:v>760</c:v>
                </c:pt>
                <c:pt idx="7">
                  <c:v>736</c:v>
                </c:pt>
                <c:pt idx="8">
                  <c:v>686</c:v>
                </c:pt>
                <c:pt idx="9">
                  <c:v>689</c:v>
                </c:pt>
                <c:pt idx="10">
                  <c:v>705</c:v>
                </c:pt>
              </c:numCache>
            </c:numRef>
          </c:yVal>
        </c:ser>
        <c:axId val="99208576"/>
        <c:axId val="99215232"/>
      </c:scatterChart>
      <c:valAx>
        <c:axId val="99208576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9215232"/>
        <c:crosses val="autoZero"/>
        <c:crossBetween val="midCat"/>
      </c:valAx>
      <c:valAx>
        <c:axId val="9921523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99208576"/>
        <c:crosses val="autoZero"/>
        <c:crossBetween val="midCat"/>
        <c:majorUnit val="2000"/>
      </c:valAx>
    </c:plotArea>
    <c:legend>
      <c:legendPos val="b"/>
      <c:layout>
        <c:manualLayout>
          <c:xMode val="edge"/>
          <c:yMode val="edge"/>
          <c:x val="0.29215673408471032"/>
          <c:y val="0.77263043824068056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221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 w="38100">
              <a:solidFill>
                <a:srgbClr val="66CCFF"/>
              </a:solidFill>
            </a:ln>
          </c:spPr>
          <c:marker>
            <c:spPr>
              <a:solidFill>
                <a:srgbClr val="66CCFF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468</c:v>
                </c:pt>
                <c:pt idx="1">
                  <c:v>461</c:v>
                </c:pt>
                <c:pt idx="2">
                  <c:v>428</c:v>
                </c:pt>
                <c:pt idx="3">
                  <c:v>413</c:v>
                </c:pt>
                <c:pt idx="4">
                  <c:v>392</c:v>
                </c:pt>
                <c:pt idx="5">
                  <c:v>373</c:v>
                </c:pt>
                <c:pt idx="6">
                  <c:v>343</c:v>
                </c:pt>
                <c:pt idx="7">
                  <c:v>315</c:v>
                </c:pt>
                <c:pt idx="8">
                  <c:v>392</c:v>
                </c:pt>
                <c:pt idx="9">
                  <c:v>411</c:v>
                </c:pt>
                <c:pt idx="10">
                  <c:v>365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square"/>
            <c:size val="7"/>
            <c:spPr>
              <a:solidFill>
                <a:srgbClr val="FFC0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476</c:v>
                </c:pt>
                <c:pt idx="1">
                  <c:v>490</c:v>
                </c:pt>
                <c:pt idx="2">
                  <c:v>469</c:v>
                </c:pt>
                <c:pt idx="3">
                  <c:v>415</c:v>
                </c:pt>
                <c:pt idx="4">
                  <c:v>299</c:v>
                </c:pt>
                <c:pt idx="5">
                  <c:v>252</c:v>
                </c:pt>
                <c:pt idx="6">
                  <c:v>217</c:v>
                </c:pt>
                <c:pt idx="7">
                  <c:v>191</c:v>
                </c:pt>
                <c:pt idx="8">
                  <c:v>177</c:v>
                </c:pt>
                <c:pt idx="9">
                  <c:v>96</c:v>
                </c:pt>
                <c:pt idx="10">
                  <c:v>96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 w="38100">
              <a:solidFill>
                <a:srgbClr val="CC99FF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CC99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27</c:v>
                </c:pt>
                <c:pt idx="1">
                  <c:v>25</c:v>
                </c:pt>
                <c:pt idx="2">
                  <c:v>20</c:v>
                </c:pt>
                <c:pt idx="3">
                  <c:v>18</c:v>
                </c:pt>
                <c:pt idx="4">
                  <c:v>15</c:v>
                </c:pt>
                <c:pt idx="5">
                  <c:v>11</c:v>
                </c:pt>
                <c:pt idx="6">
                  <c:v>5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 w="38100">
              <a:solidFill>
                <a:srgbClr val="66CCFF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66CCFF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266</c:v>
                </c:pt>
                <c:pt idx="1">
                  <c:v>231</c:v>
                </c:pt>
                <c:pt idx="2">
                  <c:v>202</c:v>
                </c:pt>
                <c:pt idx="3">
                  <c:v>173</c:v>
                </c:pt>
                <c:pt idx="4">
                  <c:v>152</c:v>
                </c:pt>
                <c:pt idx="5">
                  <c:v>144</c:v>
                </c:pt>
                <c:pt idx="6">
                  <c:v>143</c:v>
                </c:pt>
                <c:pt idx="7">
                  <c:v>183</c:v>
                </c:pt>
                <c:pt idx="8">
                  <c:v>265</c:v>
                </c:pt>
                <c:pt idx="9">
                  <c:v>296</c:v>
                </c:pt>
                <c:pt idx="10">
                  <c:v>286</c:v>
                </c:pt>
              </c:numCache>
            </c:numRef>
          </c:y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 w="38100">
              <a:solidFill>
                <a:srgbClr val="FFC000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FFC0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320</c:v>
                </c:pt>
                <c:pt idx="1">
                  <c:v>328</c:v>
                </c:pt>
                <c:pt idx="2">
                  <c:v>294</c:v>
                </c:pt>
                <c:pt idx="3">
                  <c:v>253</c:v>
                </c:pt>
                <c:pt idx="4">
                  <c:v>77</c:v>
                </c:pt>
                <c:pt idx="5">
                  <c:v>91</c:v>
                </c:pt>
                <c:pt idx="6">
                  <c:v>89</c:v>
                </c:pt>
                <c:pt idx="7">
                  <c:v>89</c:v>
                </c:pt>
                <c:pt idx="8">
                  <c:v>99</c:v>
                </c:pt>
                <c:pt idx="9">
                  <c:v>76</c:v>
                </c:pt>
                <c:pt idx="10">
                  <c:v>88</c:v>
                </c:pt>
              </c:numCache>
            </c:numRef>
          </c:y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 w="38100">
              <a:solidFill>
                <a:srgbClr val="CC99FF"/>
              </a:solidFill>
              <a:prstDash val="dash"/>
            </a:ln>
          </c:spPr>
          <c:marker>
            <c:spPr>
              <a:solidFill>
                <a:srgbClr val="CC99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18</c:v>
                </c:pt>
                <c:pt idx="1">
                  <c:v>18</c:v>
                </c:pt>
                <c:pt idx="2">
                  <c:v>12</c:v>
                </c:pt>
                <c:pt idx="3">
                  <c:v>9</c:v>
                </c:pt>
                <c:pt idx="4">
                  <c:v>5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</c:ser>
        <c:axId val="99284480"/>
        <c:axId val="99356672"/>
      </c:scatterChart>
      <c:valAx>
        <c:axId val="99284480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9356672"/>
        <c:crosses val="autoZero"/>
        <c:crossBetween val="midCat"/>
      </c:valAx>
      <c:valAx>
        <c:axId val="9935667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9928448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1372540932383469"/>
          <c:y val="0.77263043824068356"/>
          <c:w val="0.86520071020534195"/>
          <c:h val="0.13638988308279773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221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 w="38100"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52</c:v>
                </c:pt>
                <c:pt idx="1">
                  <c:v>67</c:v>
                </c:pt>
                <c:pt idx="2">
                  <c:v>76</c:v>
                </c:pt>
                <c:pt idx="3">
                  <c:v>88</c:v>
                </c:pt>
                <c:pt idx="4">
                  <c:v>83</c:v>
                </c:pt>
                <c:pt idx="5">
                  <c:v>104</c:v>
                </c:pt>
                <c:pt idx="6">
                  <c:v>113</c:v>
                </c:pt>
                <c:pt idx="7">
                  <c:v>106</c:v>
                </c:pt>
                <c:pt idx="8">
                  <c:v>109</c:v>
                </c:pt>
                <c:pt idx="9">
                  <c:v>135</c:v>
                </c:pt>
                <c:pt idx="10">
                  <c:v>141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 w="38100">
              <a:solidFill>
                <a:srgbClr val="FF6600"/>
              </a:solidFill>
            </a:ln>
          </c:spPr>
          <c:marker>
            <c:symbol val="square"/>
            <c:size val="7"/>
            <c:spPr>
              <a:solidFill>
                <a:srgbClr val="FF66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178</c:v>
                </c:pt>
                <c:pt idx="1">
                  <c:v>182</c:v>
                </c:pt>
                <c:pt idx="2">
                  <c:v>195</c:v>
                </c:pt>
                <c:pt idx="3">
                  <c:v>188</c:v>
                </c:pt>
                <c:pt idx="4">
                  <c:v>182</c:v>
                </c:pt>
                <c:pt idx="5">
                  <c:v>164</c:v>
                </c:pt>
                <c:pt idx="6">
                  <c:v>145</c:v>
                </c:pt>
                <c:pt idx="7">
                  <c:v>141</c:v>
                </c:pt>
                <c:pt idx="8">
                  <c:v>160</c:v>
                </c:pt>
                <c:pt idx="9">
                  <c:v>207</c:v>
                </c:pt>
                <c:pt idx="10">
                  <c:v>196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 w="38100">
              <a:solidFill>
                <a:srgbClr val="00FF00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00FF00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32</c:v>
                </c:pt>
                <c:pt idx="1">
                  <c:v>46</c:v>
                </c:pt>
                <c:pt idx="2">
                  <c:v>41</c:v>
                </c:pt>
                <c:pt idx="3">
                  <c:v>39</c:v>
                </c:pt>
                <c:pt idx="4">
                  <c:v>23</c:v>
                </c:pt>
                <c:pt idx="5">
                  <c:v>23</c:v>
                </c:pt>
                <c:pt idx="6">
                  <c:v>23</c:v>
                </c:pt>
                <c:pt idx="7">
                  <c:v>14</c:v>
                </c:pt>
                <c:pt idx="8">
                  <c:v>20</c:v>
                </c:pt>
                <c:pt idx="9">
                  <c:v>30</c:v>
                </c:pt>
                <c:pt idx="10">
                  <c:v>33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 w="38100">
              <a:solidFill>
                <a:srgbClr val="FF6600"/>
              </a:solidFill>
              <a:prstDash val="dash"/>
            </a:ln>
          </c:spPr>
          <c:marker>
            <c:symbol val="x"/>
            <c:size val="7"/>
            <c:spPr>
              <a:solidFill>
                <a:srgbClr val="FF66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141</c:v>
                </c:pt>
                <c:pt idx="1">
                  <c:v>151</c:v>
                </c:pt>
                <c:pt idx="2">
                  <c:v>152</c:v>
                </c:pt>
                <c:pt idx="3">
                  <c:v>127</c:v>
                </c:pt>
                <c:pt idx="4">
                  <c:v>108</c:v>
                </c:pt>
                <c:pt idx="5">
                  <c:v>107</c:v>
                </c:pt>
                <c:pt idx="6">
                  <c:v>80</c:v>
                </c:pt>
                <c:pt idx="7">
                  <c:v>66</c:v>
                </c:pt>
                <c:pt idx="8">
                  <c:v>86</c:v>
                </c:pt>
                <c:pt idx="9">
                  <c:v>108</c:v>
                </c:pt>
                <c:pt idx="10">
                  <c:v>102</c:v>
                </c:pt>
              </c:numCache>
            </c:numRef>
          </c:yVal>
        </c:ser>
        <c:axId val="99501952"/>
        <c:axId val="99512704"/>
      </c:scatterChart>
      <c:valAx>
        <c:axId val="99501952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9512704"/>
        <c:crosses val="autoZero"/>
        <c:crossBetween val="midCat"/>
      </c:valAx>
      <c:valAx>
        <c:axId val="99512704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9950195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456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821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 w="38100"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1243</c:v>
                </c:pt>
                <c:pt idx="1">
                  <c:v>1365</c:v>
                </c:pt>
                <c:pt idx="2">
                  <c:v>1542</c:v>
                </c:pt>
                <c:pt idx="3">
                  <c:v>1677</c:v>
                </c:pt>
                <c:pt idx="4">
                  <c:v>1706</c:v>
                </c:pt>
                <c:pt idx="5">
                  <c:v>1789</c:v>
                </c:pt>
                <c:pt idx="6">
                  <c:v>1648</c:v>
                </c:pt>
                <c:pt idx="7">
                  <c:v>1600</c:v>
                </c:pt>
                <c:pt idx="8">
                  <c:v>1515</c:v>
                </c:pt>
                <c:pt idx="9">
                  <c:v>1431</c:v>
                </c:pt>
                <c:pt idx="10">
                  <c:v>1340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 w="38100">
              <a:solidFill>
                <a:srgbClr val="FF6600"/>
              </a:solidFill>
            </a:ln>
          </c:spPr>
          <c:marker>
            <c:symbol val="square"/>
            <c:size val="7"/>
            <c:spPr>
              <a:solidFill>
                <a:srgbClr val="FF66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2557</c:v>
                </c:pt>
                <c:pt idx="1">
                  <c:v>2579</c:v>
                </c:pt>
                <c:pt idx="2">
                  <c:v>2510</c:v>
                </c:pt>
                <c:pt idx="3">
                  <c:v>2503</c:v>
                </c:pt>
                <c:pt idx="4">
                  <c:v>2571</c:v>
                </c:pt>
                <c:pt idx="5">
                  <c:v>2447</c:v>
                </c:pt>
                <c:pt idx="6">
                  <c:v>2341</c:v>
                </c:pt>
                <c:pt idx="7">
                  <c:v>2328</c:v>
                </c:pt>
                <c:pt idx="8">
                  <c:v>2273</c:v>
                </c:pt>
                <c:pt idx="9">
                  <c:v>2293</c:v>
                </c:pt>
                <c:pt idx="10">
                  <c:v>2174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 w="38100">
              <a:solidFill>
                <a:srgbClr val="00FF00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00FF00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874</c:v>
                </c:pt>
                <c:pt idx="1">
                  <c:v>907</c:v>
                </c:pt>
                <c:pt idx="2">
                  <c:v>968</c:v>
                </c:pt>
                <c:pt idx="3">
                  <c:v>808</c:v>
                </c:pt>
                <c:pt idx="4">
                  <c:v>628</c:v>
                </c:pt>
                <c:pt idx="5">
                  <c:v>607</c:v>
                </c:pt>
                <c:pt idx="6">
                  <c:v>504</c:v>
                </c:pt>
                <c:pt idx="7">
                  <c:v>464</c:v>
                </c:pt>
                <c:pt idx="8">
                  <c:v>454</c:v>
                </c:pt>
                <c:pt idx="9">
                  <c:v>401</c:v>
                </c:pt>
                <c:pt idx="10">
                  <c:v>339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 w="38100">
              <a:solidFill>
                <a:srgbClr val="FF6600"/>
              </a:solidFill>
              <a:prstDash val="dash"/>
            </a:ln>
          </c:spPr>
          <c:marker>
            <c:symbol val="x"/>
            <c:size val="7"/>
            <c:spPr>
              <a:solidFill>
                <a:srgbClr val="FF66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2195</c:v>
                </c:pt>
                <c:pt idx="1">
                  <c:v>2200</c:v>
                </c:pt>
                <c:pt idx="2">
                  <c:v>2023</c:v>
                </c:pt>
                <c:pt idx="3">
                  <c:v>1783</c:v>
                </c:pt>
                <c:pt idx="4">
                  <c:v>1592</c:v>
                </c:pt>
                <c:pt idx="5">
                  <c:v>1497</c:v>
                </c:pt>
                <c:pt idx="6">
                  <c:v>1409</c:v>
                </c:pt>
                <c:pt idx="7">
                  <c:v>1283</c:v>
                </c:pt>
                <c:pt idx="8">
                  <c:v>1256</c:v>
                </c:pt>
                <c:pt idx="9">
                  <c:v>1222</c:v>
                </c:pt>
                <c:pt idx="10">
                  <c:v>1144</c:v>
                </c:pt>
              </c:numCache>
            </c:numRef>
          </c:yVal>
        </c:ser>
        <c:axId val="88385024"/>
        <c:axId val="88395776"/>
      </c:scatterChart>
      <c:valAx>
        <c:axId val="88385024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88395776"/>
        <c:crosses val="autoZero"/>
        <c:crossBetween val="midCat"/>
      </c:valAx>
      <c:valAx>
        <c:axId val="88395776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88385024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7956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265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 w="38100">
              <a:solidFill>
                <a:srgbClr val="FF0066"/>
              </a:solidFill>
            </a:ln>
          </c:spPr>
          <c:marker>
            <c:spPr>
              <a:solidFill>
                <a:srgbClr val="FF0066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</c:v>
                </c:pt>
                <c:pt idx="1">
                  <c:v>10</c:v>
                </c:pt>
                <c:pt idx="2">
                  <c:v>15</c:v>
                </c:pt>
                <c:pt idx="3">
                  <c:v>18</c:v>
                </c:pt>
                <c:pt idx="4">
                  <c:v>17</c:v>
                </c:pt>
                <c:pt idx="5">
                  <c:v>15</c:v>
                </c:pt>
                <c:pt idx="6">
                  <c:v>13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 w="38100">
              <a:solidFill>
                <a:schemeClr val="tx1">
                  <a:lumMod val="95000"/>
                </a:schemeClr>
              </a:solidFill>
            </a:ln>
          </c:spPr>
          <c:marker>
            <c:symbol val="square"/>
            <c:size val="7"/>
            <c:spPr>
              <a:solidFill>
                <a:schemeClr val="tx1">
                  <a:lumMod val="95000"/>
                </a:schemeClr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5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5</c:v>
                </c:pt>
                <c:pt idx="10">
                  <c:v>3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 w="38100">
              <a:solidFill>
                <a:srgbClr val="FF0066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FF0066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</c:v>
                </c:pt>
                <c:pt idx="1">
                  <c:v>8</c:v>
                </c:pt>
                <c:pt idx="2">
                  <c:v>13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 w="38100">
              <a:solidFill>
                <a:schemeClr val="tx1">
                  <a:lumMod val="95000"/>
                </a:schemeClr>
              </a:solidFill>
              <a:prstDash val="dash"/>
            </a:ln>
          </c:spPr>
          <c:marker>
            <c:symbol val="x"/>
            <c:size val="7"/>
            <c:spPr>
              <a:solidFill>
                <a:schemeClr val="tx1">
                  <a:lumMod val="95000"/>
                </a:schemeClr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</c:v>
                </c:pt>
                <c:pt idx="10">
                  <c:v>0</c:v>
                </c:pt>
              </c:numCache>
            </c:numRef>
          </c:yVal>
        </c:ser>
        <c:axId val="99547392"/>
        <c:axId val="99619584"/>
      </c:scatterChart>
      <c:valAx>
        <c:axId val="99547392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9619584"/>
        <c:crosses val="autoZero"/>
        <c:crossBetween val="midCat"/>
      </c:valAx>
      <c:valAx>
        <c:axId val="99619584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 b="0" dirty="0" smtClean="0"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8.6806649168854902E-2"/>
            </c:manualLayout>
          </c:layout>
        </c:title>
        <c:numFmt formatCode="General" sourceLinked="1"/>
        <c:tickLblPos val="nextTo"/>
        <c:crossAx val="99547392"/>
        <c:crosses val="autoZero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215673408471032"/>
          <c:y val="0.77263043824068511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9234271852382301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6080</c:v>
                </c:pt>
                <c:pt idx="1">
                  <c:v>6190</c:v>
                </c:pt>
                <c:pt idx="2">
                  <c:v>6457</c:v>
                </c:pt>
                <c:pt idx="3">
                  <c:v>7150</c:v>
                </c:pt>
                <c:pt idx="4">
                  <c:v>7593</c:v>
                </c:pt>
                <c:pt idx="5">
                  <c:v>8019</c:v>
                </c:pt>
                <c:pt idx="6">
                  <c:v>8085</c:v>
                </c:pt>
                <c:pt idx="7">
                  <c:v>7990</c:v>
                </c:pt>
                <c:pt idx="8">
                  <c:v>8022</c:v>
                </c:pt>
                <c:pt idx="9">
                  <c:v>7943</c:v>
                </c:pt>
                <c:pt idx="10">
                  <c:v>8127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6623</c:v>
                </c:pt>
                <c:pt idx="1">
                  <c:v>6631</c:v>
                </c:pt>
                <c:pt idx="2">
                  <c:v>6828</c:v>
                </c:pt>
                <c:pt idx="3">
                  <c:v>7004</c:v>
                </c:pt>
                <c:pt idx="4">
                  <c:v>6902</c:v>
                </c:pt>
                <c:pt idx="5">
                  <c:v>6732</c:v>
                </c:pt>
                <c:pt idx="6">
                  <c:v>6315</c:v>
                </c:pt>
                <c:pt idx="7">
                  <c:v>6218</c:v>
                </c:pt>
                <c:pt idx="8">
                  <c:v>6610</c:v>
                </c:pt>
                <c:pt idx="9">
                  <c:v>6563</c:v>
                </c:pt>
                <c:pt idx="10">
                  <c:v>6017</c:v>
                </c:pt>
              </c:numCache>
            </c:numRef>
          </c:yVal>
        </c:ser>
        <c:axId val="99829632"/>
        <c:axId val="99836288"/>
      </c:scatterChart>
      <c:valAx>
        <c:axId val="99829632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9836288"/>
        <c:crosses val="autoZero"/>
        <c:crossBetween val="midCat"/>
      </c:valAx>
      <c:valAx>
        <c:axId val="99836288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17398196753183642"/>
            </c:manualLayout>
          </c:layout>
        </c:title>
        <c:numFmt formatCode="General" sourceLinked="1"/>
        <c:tickLblPos val="nextTo"/>
        <c:crossAx val="99829632"/>
        <c:crosses val="autoZero"/>
        <c:crossBetween val="midCat"/>
        <c:majorUnit val="2000"/>
      </c:valAx>
    </c:plotArea>
    <c:legend>
      <c:legendPos val="b"/>
      <c:layout>
        <c:manualLayout>
          <c:xMode val="edge"/>
          <c:yMode val="edge"/>
          <c:x val="0.66612732232000682"/>
          <c:y val="0.5915272806808235"/>
          <c:w val="0.26415045545777366"/>
          <c:h val="0.14332120416766142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3803"/>
        </c:manualLayout>
      </c:layout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spPr>
            <a:solidFill>
              <a:srgbClr val="FF00FF"/>
            </a:solidFill>
            <a:ln w="9525">
              <a:solidFill>
                <a:srgbClr val="FF00FF"/>
              </a:solidFill>
            </a:ln>
          </c:spPr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263</c:v>
                </c:pt>
                <c:pt idx="1">
                  <c:v>1046</c:v>
                </c:pt>
                <c:pt idx="2">
                  <c:v>1310</c:v>
                </c:pt>
                <c:pt idx="3">
                  <c:v>736</c:v>
                </c:pt>
                <c:pt idx="4">
                  <c:v>1229</c:v>
                </c:pt>
                <c:pt idx="5">
                  <c:v>296</c:v>
                </c:pt>
                <c:pt idx="6">
                  <c:v>656</c:v>
                </c:pt>
                <c:pt idx="7">
                  <c:v>591</c:v>
                </c:pt>
                <c:pt idx="8">
                  <c:v>393</c:v>
                </c:pt>
                <c:pt idx="9">
                  <c:v>698</c:v>
                </c:pt>
                <c:pt idx="10">
                  <c:v>909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spPr>
            <a:solidFill>
              <a:srgbClr val="FFFF00"/>
            </a:solidFill>
            <a:ln w="9525">
              <a:solidFill>
                <a:srgbClr val="FFFF00"/>
              </a:solidFill>
            </a:ln>
          </c:spPr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322</c:v>
                </c:pt>
                <c:pt idx="1">
                  <c:v>762</c:v>
                </c:pt>
                <c:pt idx="2">
                  <c:v>581</c:v>
                </c:pt>
                <c:pt idx="3">
                  <c:v>525</c:v>
                </c:pt>
                <c:pt idx="4">
                  <c:v>914</c:v>
                </c:pt>
                <c:pt idx="5">
                  <c:v>188</c:v>
                </c:pt>
                <c:pt idx="6">
                  <c:v>843</c:v>
                </c:pt>
                <c:pt idx="7">
                  <c:v>326</c:v>
                </c:pt>
                <c:pt idx="8">
                  <c:v>537</c:v>
                </c:pt>
                <c:pt idx="9">
                  <c:v>579</c:v>
                </c:pt>
                <c:pt idx="10">
                  <c:v>440</c:v>
                </c:pt>
              </c:numCache>
            </c:numRef>
          </c:val>
        </c:ser>
        <c:overlap val="100"/>
        <c:axId val="99869824"/>
        <c:axId val="99871744"/>
      </c:barChart>
      <c:catAx>
        <c:axId val="998698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Region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99871744"/>
        <c:crosses val="autoZero"/>
        <c:auto val="1"/>
        <c:lblAlgn val="ctr"/>
        <c:lblOffset val="100"/>
      </c:catAx>
      <c:valAx>
        <c:axId val="99871744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Donors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15667128414503753"/>
            </c:manualLayout>
          </c:layout>
        </c:title>
        <c:numFmt formatCode="0%" sourceLinked="1"/>
        <c:tickLblPos val="nextTo"/>
        <c:crossAx val="99869824"/>
        <c:crosses val="autoZero"/>
        <c:crossBetween val="between"/>
        <c:majorUnit val="0.2"/>
      </c:valAx>
    </c:plotArea>
    <c:legend>
      <c:legendPos val="b"/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9234271852382379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253</c:v>
                </c:pt>
                <c:pt idx="1">
                  <c:v>240</c:v>
                </c:pt>
                <c:pt idx="2">
                  <c:v>235</c:v>
                </c:pt>
                <c:pt idx="3">
                  <c:v>251</c:v>
                </c:pt>
                <c:pt idx="4">
                  <c:v>253</c:v>
                </c:pt>
                <c:pt idx="5">
                  <c:v>272</c:v>
                </c:pt>
                <c:pt idx="6">
                  <c:v>257</c:v>
                </c:pt>
                <c:pt idx="7">
                  <c:v>233</c:v>
                </c:pt>
                <c:pt idx="8">
                  <c:v>251</c:v>
                </c:pt>
                <c:pt idx="9">
                  <c:v>273</c:v>
                </c:pt>
                <c:pt idx="10">
                  <c:v>263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398</c:v>
                </c:pt>
                <c:pt idx="1">
                  <c:v>356</c:v>
                </c:pt>
                <c:pt idx="2">
                  <c:v>363</c:v>
                </c:pt>
                <c:pt idx="3">
                  <c:v>374</c:v>
                </c:pt>
                <c:pt idx="4">
                  <c:v>344</c:v>
                </c:pt>
                <c:pt idx="5">
                  <c:v>374</c:v>
                </c:pt>
                <c:pt idx="6">
                  <c:v>378</c:v>
                </c:pt>
                <c:pt idx="7">
                  <c:v>353</c:v>
                </c:pt>
                <c:pt idx="8">
                  <c:v>390</c:v>
                </c:pt>
                <c:pt idx="9">
                  <c:v>390</c:v>
                </c:pt>
                <c:pt idx="10">
                  <c:v>322</c:v>
                </c:pt>
              </c:numCache>
            </c:numRef>
          </c:yVal>
        </c:ser>
        <c:axId val="99798400"/>
        <c:axId val="100083584"/>
      </c:scatterChart>
      <c:valAx>
        <c:axId val="99798400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100083584"/>
        <c:crosses val="autoZero"/>
        <c:crossBetween val="midCat"/>
      </c:valAx>
      <c:valAx>
        <c:axId val="100083584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17398196753183642"/>
            </c:manualLayout>
          </c:layout>
        </c:title>
        <c:numFmt formatCode="General" sourceLinked="1"/>
        <c:tickLblPos val="nextTo"/>
        <c:crossAx val="99798400"/>
        <c:crosses val="autoZero"/>
        <c:crossBetween val="midCat"/>
        <c:majorUnit val="100"/>
      </c:valAx>
    </c:plotArea>
    <c:legend>
      <c:legendPos val="b"/>
      <c:layout>
        <c:manualLayout>
          <c:xMode val="edge"/>
          <c:yMode val="edge"/>
          <c:x val="0.66612732232000771"/>
          <c:y val="0.5915272806808235"/>
          <c:w val="0.26415045545777366"/>
          <c:h val="0.14332120416766159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9234271852382401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754</c:v>
                </c:pt>
                <c:pt idx="1">
                  <c:v>796</c:v>
                </c:pt>
                <c:pt idx="2">
                  <c:v>801</c:v>
                </c:pt>
                <c:pt idx="3">
                  <c:v>917</c:v>
                </c:pt>
                <c:pt idx="4">
                  <c:v>958</c:v>
                </c:pt>
                <c:pt idx="5">
                  <c:v>1008</c:v>
                </c:pt>
                <c:pt idx="6">
                  <c:v>976</c:v>
                </c:pt>
                <c:pt idx="7">
                  <c:v>1051</c:v>
                </c:pt>
                <c:pt idx="8">
                  <c:v>1089</c:v>
                </c:pt>
                <c:pt idx="9">
                  <c:v>995</c:v>
                </c:pt>
                <c:pt idx="10">
                  <c:v>1046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914</c:v>
                </c:pt>
                <c:pt idx="1">
                  <c:v>911</c:v>
                </c:pt>
                <c:pt idx="2">
                  <c:v>938</c:v>
                </c:pt>
                <c:pt idx="3">
                  <c:v>960</c:v>
                </c:pt>
                <c:pt idx="4">
                  <c:v>922</c:v>
                </c:pt>
                <c:pt idx="5">
                  <c:v>924</c:v>
                </c:pt>
                <c:pt idx="6">
                  <c:v>824</c:v>
                </c:pt>
                <c:pt idx="7">
                  <c:v>778</c:v>
                </c:pt>
                <c:pt idx="8">
                  <c:v>878</c:v>
                </c:pt>
                <c:pt idx="9">
                  <c:v>837</c:v>
                </c:pt>
                <c:pt idx="10">
                  <c:v>762</c:v>
                </c:pt>
              </c:numCache>
            </c:numRef>
          </c:yVal>
        </c:ser>
        <c:axId val="100157696"/>
        <c:axId val="100160256"/>
      </c:scatterChart>
      <c:valAx>
        <c:axId val="100157696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100160256"/>
        <c:crosses val="autoZero"/>
        <c:crossBetween val="midCat"/>
      </c:valAx>
      <c:valAx>
        <c:axId val="100160256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17398196753183642"/>
            </c:manualLayout>
          </c:layout>
        </c:title>
        <c:numFmt formatCode="General" sourceLinked="1"/>
        <c:tickLblPos val="nextTo"/>
        <c:crossAx val="10015769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66612732232000593"/>
          <c:y val="0.56464545762425156"/>
          <c:w val="0.26415045545777366"/>
          <c:h val="0.14332120416766164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9234271852382423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1049</c:v>
                </c:pt>
                <c:pt idx="1">
                  <c:v>1008</c:v>
                </c:pt>
                <c:pt idx="2">
                  <c:v>1016</c:v>
                </c:pt>
                <c:pt idx="3">
                  <c:v>1151</c:v>
                </c:pt>
                <c:pt idx="4">
                  <c:v>1201</c:v>
                </c:pt>
                <c:pt idx="5">
                  <c:v>1243</c:v>
                </c:pt>
                <c:pt idx="6">
                  <c:v>1377</c:v>
                </c:pt>
                <c:pt idx="7">
                  <c:v>1335</c:v>
                </c:pt>
                <c:pt idx="8">
                  <c:v>1290</c:v>
                </c:pt>
                <c:pt idx="9">
                  <c:v>1364</c:v>
                </c:pt>
                <c:pt idx="10">
                  <c:v>1310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610</c:v>
                </c:pt>
                <c:pt idx="1">
                  <c:v>590</c:v>
                </c:pt>
                <c:pt idx="2">
                  <c:v>638</c:v>
                </c:pt>
                <c:pt idx="3">
                  <c:v>727</c:v>
                </c:pt>
                <c:pt idx="4">
                  <c:v>649</c:v>
                </c:pt>
                <c:pt idx="5">
                  <c:v>609</c:v>
                </c:pt>
                <c:pt idx="6">
                  <c:v>587</c:v>
                </c:pt>
                <c:pt idx="7">
                  <c:v>528</c:v>
                </c:pt>
                <c:pt idx="8">
                  <c:v>588</c:v>
                </c:pt>
                <c:pt idx="9">
                  <c:v>587</c:v>
                </c:pt>
                <c:pt idx="10">
                  <c:v>581</c:v>
                </c:pt>
              </c:numCache>
            </c:numRef>
          </c:yVal>
        </c:ser>
        <c:axId val="100271232"/>
        <c:axId val="100273536"/>
      </c:scatterChart>
      <c:valAx>
        <c:axId val="100271232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100273536"/>
        <c:crosses val="autoZero"/>
        <c:crossBetween val="midCat"/>
      </c:valAx>
      <c:valAx>
        <c:axId val="100273536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17398196753183642"/>
            </c:manualLayout>
          </c:layout>
        </c:title>
        <c:numFmt formatCode="General" sourceLinked="1"/>
        <c:tickLblPos val="nextTo"/>
        <c:crossAx val="100271232"/>
        <c:crosses val="autoZero"/>
        <c:crossBetween val="midCat"/>
        <c:majorUnit val="300"/>
      </c:valAx>
    </c:plotArea>
    <c:legend>
      <c:legendPos val="b"/>
      <c:layout>
        <c:manualLayout>
          <c:xMode val="edge"/>
          <c:yMode val="edge"/>
          <c:x val="0.66612732232000615"/>
          <c:y val="0.56464545762425211"/>
          <c:w val="0.26415045545777366"/>
          <c:h val="0.14332120416766173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166624333417E-2"/>
          <c:w val="0.78074224177860119"/>
          <c:h val="0.69234271852382445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556</c:v>
                </c:pt>
                <c:pt idx="1">
                  <c:v>565</c:v>
                </c:pt>
                <c:pt idx="2">
                  <c:v>619</c:v>
                </c:pt>
                <c:pt idx="3">
                  <c:v>700</c:v>
                </c:pt>
                <c:pt idx="4">
                  <c:v>686</c:v>
                </c:pt>
                <c:pt idx="5">
                  <c:v>698</c:v>
                </c:pt>
                <c:pt idx="6">
                  <c:v>779</c:v>
                </c:pt>
                <c:pt idx="7">
                  <c:v>722</c:v>
                </c:pt>
                <c:pt idx="8">
                  <c:v>694</c:v>
                </c:pt>
                <c:pt idx="9">
                  <c:v>727</c:v>
                </c:pt>
                <c:pt idx="10">
                  <c:v>736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329</c:v>
                </c:pt>
                <c:pt idx="1">
                  <c:v>414</c:v>
                </c:pt>
                <c:pt idx="2">
                  <c:v>404</c:v>
                </c:pt>
                <c:pt idx="3">
                  <c:v>366</c:v>
                </c:pt>
                <c:pt idx="4">
                  <c:v>364</c:v>
                </c:pt>
                <c:pt idx="5">
                  <c:v>373</c:v>
                </c:pt>
                <c:pt idx="6">
                  <c:v>366</c:v>
                </c:pt>
                <c:pt idx="7">
                  <c:v>445</c:v>
                </c:pt>
                <c:pt idx="8">
                  <c:v>561</c:v>
                </c:pt>
                <c:pt idx="9">
                  <c:v>595</c:v>
                </c:pt>
                <c:pt idx="10">
                  <c:v>525</c:v>
                </c:pt>
              </c:numCache>
            </c:numRef>
          </c:yVal>
        </c:ser>
        <c:axId val="100483072"/>
        <c:axId val="100485376"/>
      </c:scatterChart>
      <c:valAx>
        <c:axId val="100483072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100485376"/>
        <c:crosses val="autoZero"/>
        <c:crossBetween val="midCat"/>
      </c:valAx>
      <c:valAx>
        <c:axId val="100485376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17398196753183642"/>
            </c:manualLayout>
          </c:layout>
        </c:title>
        <c:numFmt formatCode="General" sourceLinked="1"/>
        <c:tickLblPos val="nextTo"/>
        <c:crossAx val="100483072"/>
        <c:crosses val="autoZero"/>
        <c:crossBetween val="midCat"/>
        <c:majorUnit val="200"/>
      </c:valAx>
    </c:plotArea>
    <c:legend>
      <c:legendPos val="b"/>
      <c:layout>
        <c:manualLayout>
          <c:xMode val="edge"/>
          <c:yMode val="edge"/>
          <c:x val="0.66612732232000593"/>
          <c:y val="0.59421535009736492"/>
          <c:w val="0.26415045545777366"/>
          <c:h val="0.14332120416766178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166624333438E-2"/>
          <c:w val="0.78074224177860119"/>
          <c:h val="0.69234271852382478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800</c:v>
                </c:pt>
                <c:pt idx="1">
                  <c:v>844</c:v>
                </c:pt>
                <c:pt idx="2">
                  <c:v>900</c:v>
                </c:pt>
                <c:pt idx="3">
                  <c:v>962</c:v>
                </c:pt>
                <c:pt idx="4">
                  <c:v>1086</c:v>
                </c:pt>
                <c:pt idx="5">
                  <c:v>1151</c:v>
                </c:pt>
                <c:pt idx="6">
                  <c:v>1138</c:v>
                </c:pt>
                <c:pt idx="7">
                  <c:v>1137</c:v>
                </c:pt>
                <c:pt idx="8">
                  <c:v>1093</c:v>
                </c:pt>
                <c:pt idx="9">
                  <c:v>1072</c:v>
                </c:pt>
                <c:pt idx="10">
                  <c:v>1229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1056</c:v>
                </c:pt>
                <c:pt idx="1">
                  <c:v>1025</c:v>
                </c:pt>
                <c:pt idx="2">
                  <c:v>1092</c:v>
                </c:pt>
                <c:pt idx="3">
                  <c:v>1113</c:v>
                </c:pt>
                <c:pt idx="4">
                  <c:v>972</c:v>
                </c:pt>
                <c:pt idx="5">
                  <c:v>985</c:v>
                </c:pt>
                <c:pt idx="6">
                  <c:v>1038</c:v>
                </c:pt>
                <c:pt idx="7">
                  <c:v>1019</c:v>
                </c:pt>
                <c:pt idx="8">
                  <c:v>1060</c:v>
                </c:pt>
                <c:pt idx="9">
                  <c:v>1048</c:v>
                </c:pt>
                <c:pt idx="10">
                  <c:v>914</c:v>
                </c:pt>
              </c:numCache>
            </c:numRef>
          </c:yVal>
        </c:ser>
        <c:axId val="100813440"/>
        <c:axId val="100820096"/>
      </c:scatterChart>
      <c:valAx>
        <c:axId val="100813440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100820096"/>
        <c:crosses val="autoZero"/>
        <c:crossBetween val="midCat"/>
      </c:valAx>
      <c:valAx>
        <c:axId val="100820096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17398196753183642"/>
            </c:manualLayout>
          </c:layout>
        </c:title>
        <c:numFmt formatCode="General" sourceLinked="1"/>
        <c:tickLblPos val="nextTo"/>
        <c:crossAx val="100813440"/>
        <c:crosses val="autoZero"/>
        <c:crossBetween val="midCat"/>
        <c:majorUnit val="300"/>
      </c:valAx>
    </c:plotArea>
    <c:legend>
      <c:legendPos val="b"/>
      <c:layout>
        <c:manualLayout>
          <c:xMode val="edge"/>
          <c:yMode val="edge"/>
          <c:x val="0.66612732232000593"/>
          <c:y val="0.58077448988231128"/>
          <c:w val="0.26415045545777366"/>
          <c:h val="0.14332120416766184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166624333466E-2"/>
          <c:w val="0.78074224177860119"/>
          <c:h val="0.69234271852382501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247</c:v>
                </c:pt>
                <c:pt idx="1">
                  <c:v>226</c:v>
                </c:pt>
                <c:pt idx="2">
                  <c:v>273</c:v>
                </c:pt>
                <c:pt idx="3">
                  <c:v>282</c:v>
                </c:pt>
                <c:pt idx="4">
                  <c:v>266</c:v>
                </c:pt>
                <c:pt idx="5">
                  <c:v>268</c:v>
                </c:pt>
                <c:pt idx="6">
                  <c:v>256</c:v>
                </c:pt>
                <c:pt idx="7">
                  <c:v>247</c:v>
                </c:pt>
                <c:pt idx="8">
                  <c:v>243</c:v>
                </c:pt>
                <c:pt idx="9">
                  <c:v>255</c:v>
                </c:pt>
                <c:pt idx="10">
                  <c:v>296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271</c:v>
                </c:pt>
                <c:pt idx="1">
                  <c:v>285</c:v>
                </c:pt>
                <c:pt idx="2">
                  <c:v>277</c:v>
                </c:pt>
                <c:pt idx="3">
                  <c:v>227</c:v>
                </c:pt>
                <c:pt idx="4">
                  <c:v>256</c:v>
                </c:pt>
                <c:pt idx="5">
                  <c:v>207</c:v>
                </c:pt>
                <c:pt idx="6">
                  <c:v>199</c:v>
                </c:pt>
                <c:pt idx="7">
                  <c:v>223</c:v>
                </c:pt>
                <c:pt idx="8">
                  <c:v>215</c:v>
                </c:pt>
                <c:pt idx="9">
                  <c:v>225</c:v>
                </c:pt>
                <c:pt idx="10">
                  <c:v>188</c:v>
                </c:pt>
              </c:numCache>
            </c:numRef>
          </c:yVal>
        </c:ser>
        <c:axId val="100853248"/>
        <c:axId val="100855808"/>
      </c:scatterChart>
      <c:valAx>
        <c:axId val="100853248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100855808"/>
        <c:crosses val="autoZero"/>
        <c:crossBetween val="midCat"/>
      </c:valAx>
      <c:valAx>
        <c:axId val="100855808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17398196753183642"/>
            </c:manualLayout>
          </c:layout>
        </c:title>
        <c:numFmt formatCode="General" sourceLinked="1"/>
        <c:tickLblPos val="nextTo"/>
        <c:crossAx val="100853248"/>
        <c:crosses val="autoZero"/>
        <c:crossBetween val="midCat"/>
        <c:majorUnit val="100"/>
      </c:valAx>
    </c:plotArea>
    <c:legend>
      <c:legendPos val="b"/>
      <c:layout>
        <c:manualLayout>
          <c:xMode val="edge"/>
          <c:yMode val="edge"/>
          <c:x val="0.67429725696052989"/>
          <c:y val="0.56464545762425156"/>
          <c:w val="0.26415045545777366"/>
          <c:h val="0.14332120416766189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166624333494E-2"/>
          <c:w val="0.78074224177860119"/>
          <c:h val="0.69234271852382523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544</c:v>
                </c:pt>
                <c:pt idx="1">
                  <c:v>602</c:v>
                </c:pt>
                <c:pt idx="2">
                  <c:v>641</c:v>
                </c:pt>
                <c:pt idx="3">
                  <c:v>644</c:v>
                </c:pt>
                <c:pt idx="4">
                  <c:v>689</c:v>
                </c:pt>
                <c:pt idx="5">
                  <c:v>666</c:v>
                </c:pt>
                <c:pt idx="6">
                  <c:v>633</c:v>
                </c:pt>
                <c:pt idx="7">
                  <c:v>649</c:v>
                </c:pt>
                <c:pt idx="8">
                  <c:v>665</c:v>
                </c:pt>
                <c:pt idx="9">
                  <c:v>602</c:v>
                </c:pt>
                <c:pt idx="10">
                  <c:v>656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917</c:v>
                </c:pt>
                <c:pt idx="1">
                  <c:v>972</c:v>
                </c:pt>
                <c:pt idx="2">
                  <c:v>1005</c:v>
                </c:pt>
                <c:pt idx="3">
                  <c:v>1021</c:v>
                </c:pt>
                <c:pt idx="4">
                  <c:v>1060</c:v>
                </c:pt>
                <c:pt idx="5">
                  <c:v>1048</c:v>
                </c:pt>
                <c:pt idx="6">
                  <c:v>884</c:v>
                </c:pt>
                <c:pt idx="7">
                  <c:v>864</c:v>
                </c:pt>
                <c:pt idx="8">
                  <c:v>849</c:v>
                </c:pt>
                <c:pt idx="9">
                  <c:v>882</c:v>
                </c:pt>
                <c:pt idx="10">
                  <c:v>843</c:v>
                </c:pt>
              </c:numCache>
            </c:numRef>
          </c:yVal>
        </c:ser>
        <c:axId val="101011840"/>
        <c:axId val="101014144"/>
      </c:scatterChart>
      <c:valAx>
        <c:axId val="101011840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101014144"/>
        <c:crosses val="autoZero"/>
        <c:crossBetween val="midCat"/>
      </c:valAx>
      <c:valAx>
        <c:axId val="101014144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17398196753183642"/>
            </c:manualLayout>
          </c:layout>
        </c:title>
        <c:numFmt formatCode="General" sourceLinked="1"/>
        <c:tickLblPos val="nextTo"/>
        <c:crossAx val="10101184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67429725696053033"/>
          <c:y val="0.56464545762425211"/>
          <c:w val="0.26415045545777366"/>
          <c:h val="0.14332120416766195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865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 w="38100">
              <a:solidFill>
                <a:srgbClr val="FF0066"/>
              </a:solidFill>
            </a:ln>
          </c:spPr>
          <c:marker>
            <c:spPr>
              <a:solidFill>
                <a:srgbClr val="FF0066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273</c:v>
                </c:pt>
                <c:pt idx="1">
                  <c:v>334</c:v>
                </c:pt>
                <c:pt idx="2">
                  <c:v>326</c:v>
                </c:pt>
                <c:pt idx="3">
                  <c:v>329</c:v>
                </c:pt>
                <c:pt idx="4">
                  <c:v>320</c:v>
                </c:pt>
                <c:pt idx="5">
                  <c:v>297</c:v>
                </c:pt>
                <c:pt idx="6">
                  <c:v>230</c:v>
                </c:pt>
                <c:pt idx="7">
                  <c:v>190</c:v>
                </c:pt>
                <c:pt idx="8">
                  <c:v>214</c:v>
                </c:pt>
                <c:pt idx="9">
                  <c:v>205</c:v>
                </c:pt>
                <c:pt idx="10">
                  <c:v>217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 w="38100">
              <a:solidFill>
                <a:schemeClr val="tx1">
                  <a:lumMod val="95000"/>
                </a:schemeClr>
              </a:solidFill>
            </a:ln>
          </c:spPr>
          <c:marker>
            <c:symbol val="square"/>
            <c:size val="7"/>
            <c:spPr>
              <a:solidFill>
                <a:schemeClr val="tx1">
                  <a:lumMod val="95000"/>
                </a:schemeClr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182</c:v>
                </c:pt>
                <c:pt idx="1">
                  <c:v>194</c:v>
                </c:pt>
                <c:pt idx="2">
                  <c:v>176</c:v>
                </c:pt>
                <c:pt idx="3">
                  <c:v>199</c:v>
                </c:pt>
                <c:pt idx="4">
                  <c:v>205</c:v>
                </c:pt>
                <c:pt idx="5">
                  <c:v>238</c:v>
                </c:pt>
                <c:pt idx="6">
                  <c:v>224</c:v>
                </c:pt>
                <c:pt idx="7">
                  <c:v>216</c:v>
                </c:pt>
                <c:pt idx="8">
                  <c:v>231</c:v>
                </c:pt>
                <c:pt idx="9">
                  <c:v>265</c:v>
                </c:pt>
                <c:pt idx="10">
                  <c:v>276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 w="38100">
              <a:solidFill>
                <a:srgbClr val="FF0066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FF0066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202</c:v>
                </c:pt>
                <c:pt idx="1">
                  <c:v>257</c:v>
                </c:pt>
                <c:pt idx="2">
                  <c:v>238</c:v>
                </c:pt>
                <c:pt idx="3">
                  <c:v>142</c:v>
                </c:pt>
                <c:pt idx="4">
                  <c:v>130</c:v>
                </c:pt>
                <c:pt idx="5">
                  <c:v>117</c:v>
                </c:pt>
                <c:pt idx="6">
                  <c:v>72</c:v>
                </c:pt>
                <c:pt idx="7">
                  <c:v>47</c:v>
                </c:pt>
                <c:pt idx="8">
                  <c:v>46</c:v>
                </c:pt>
                <c:pt idx="9">
                  <c:v>34</c:v>
                </c:pt>
                <c:pt idx="10">
                  <c:v>30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 w="38100">
              <a:solidFill>
                <a:schemeClr val="tx1">
                  <a:lumMod val="95000"/>
                </a:schemeClr>
              </a:solidFill>
              <a:prstDash val="dash"/>
            </a:ln>
          </c:spPr>
          <c:marker>
            <c:symbol val="x"/>
            <c:size val="7"/>
            <c:spPr>
              <a:solidFill>
                <a:schemeClr val="tx1">
                  <a:lumMod val="95000"/>
                </a:schemeClr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135</c:v>
                </c:pt>
                <c:pt idx="1">
                  <c:v>143</c:v>
                </c:pt>
                <c:pt idx="2">
                  <c:v>129</c:v>
                </c:pt>
                <c:pt idx="3">
                  <c:v>146</c:v>
                </c:pt>
                <c:pt idx="4">
                  <c:v>152</c:v>
                </c:pt>
                <c:pt idx="5">
                  <c:v>185</c:v>
                </c:pt>
                <c:pt idx="6">
                  <c:v>169</c:v>
                </c:pt>
                <c:pt idx="7">
                  <c:v>148</c:v>
                </c:pt>
                <c:pt idx="8">
                  <c:v>148</c:v>
                </c:pt>
                <c:pt idx="9">
                  <c:v>199</c:v>
                </c:pt>
                <c:pt idx="10">
                  <c:v>184</c:v>
                </c:pt>
              </c:numCache>
            </c:numRef>
          </c:yVal>
        </c:ser>
        <c:axId val="88532864"/>
        <c:axId val="88613248"/>
      </c:scatterChart>
      <c:valAx>
        <c:axId val="88532864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88613248"/>
        <c:crosses val="autoZero"/>
        <c:crossBetween val="midCat"/>
      </c:valAx>
      <c:valAx>
        <c:axId val="88613248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 b="0" dirty="0" smtClean="0"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61E-3"/>
              <c:y val="4.9769612131816916E-2"/>
            </c:manualLayout>
          </c:layout>
        </c:title>
        <c:numFmt formatCode="General" sourceLinked="1"/>
        <c:tickLblPos val="nextTo"/>
        <c:crossAx val="88532864"/>
        <c:crosses val="autoZero"/>
        <c:crossBetween val="midCat"/>
        <c:majorUnit val="100"/>
      </c:valAx>
    </c:plotArea>
    <c:legend>
      <c:legendPos val="b"/>
      <c:layout>
        <c:manualLayout>
          <c:xMode val="edge"/>
          <c:yMode val="edge"/>
          <c:x val="0.29215673408471032"/>
          <c:y val="0.77263043824068012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166624333494E-2"/>
          <c:w val="0.78074224177860119"/>
          <c:h val="0.69234271852382523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385</c:v>
                </c:pt>
                <c:pt idx="1">
                  <c:v>379</c:v>
                </c:pt>
                <c:pt idx="2">
                  <c:v>389</c:v>
                </c:pt>
                <c:pt idx="3">
                  <c:v>442</c:v>
                </c:pt>
                <c:pt idx="4">
                  <c:v>528</c:v>
                </c:pt>
                <c:pt idx="5">
                  <c:v>554</c:v>
                </c:pt>
                <c:pt idx="6">
                  <c:v>543</c:v>
                </c:pt>
                <c:pt idx="7">
                  <c:v>557</c:v>
                </c:pt>
                <c:pt idx="8">
                  <c:v>600</c:v>
                </c:pt>
                <c:pt idx="9">
                  <c:v>593</c:v>
                </c:pt>
                <c:pt idx="10">
                  <c:v>591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369</c:v>
                </c:pt>
                <c:pt idx="1">
                  <c:v>329</c:v>
                </c:pt>
                <c:pt idx="2">
                  <c:v>352</c:v>
                </c:pt>
                <c:pt idx="3">
                  <c:v>372</c:v>
                </c:pt>
                <c:pt idx="4">
                  <c:v>398</c:v>
                </c:pt>
                <c:pt idx="5">
                  <c:v>396</c:v>
                </c:pt>
                <c:pt idx="6">
                  <c:v>375</c:v>
                </c:pt>
                <c:pt idx="7">
                  <c:v>354</c:v>
                </c:pt>
                <c:pt idx="8">
                  <c:v>367</c:v>
                </c:pt>
                <c:pt idx="9">
                  <c:v>401</c:v>
                </c:pt>
                <c:pt idx="10">
                  <c:v>326</c:v>
                </c:pt>
              </c:numCache>
            </c:numRef>
          </c:yVal>
        </c:ser>
        <c:axId val="101047296"/>
        <c:axId val="101058048"/>
      </c:scatterChart>
      <c:valAx>
        <c:axId val="101047296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101058048"/>
        <c:crosses val="autoZero"/>
        <c:crossBetween val="midCat"/>
      </c:valAx>
      <c:valAx>
        <c:axId val="101058048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17398196753183642"/>
            </c:manualLayout>
          </c:layout>
        </c:title>
        <c:numFmt formatCode="General" sourceLinked="1"/>
        <c:tickLblPos val="nextTo"/>
        <c:crossAx val="101047296"/>
        <c:crosses val="autoZero"/>
        <c:crossBetween val="midCat"/>
        <c:majorUnit val="200"/>
      </c:valAx>
    </c:plotArea>
    <c:legend>
      <c:legendPos val="b"/>
      <c:layout>
        <c:manualLayout>
          <c:xMode val="edge"/>
          <c:yMode val="edge"/>
          <c:x val="0.67429725696053033"/>
          <c:y val="0.56464545762425211"/>
          <c:w val="0.26415045545777366"/>
          <c:h val="0.14332120416766195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9234271852382345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336</c:v>
                </c:pt>
                <c:pt idx="1">
                  <c:v>327</c:v>
                </c:pt>
                <c:pt idx="2">
                  <c:v>353</c:v>
                </c:pt>
                <c:pt idx="3">
                  <c:v>398</c:v>
                </c:pt>
                <c:pt idx="4">
                  <c:v>424</c:v>
                </c:pt>
                <c:pt idx="5">
                  <c:v>468</c:v>
                </c:pt>
                <c:pt idx="6">
                  <c:v>467</c:v>
                </c:pt>
                <c:pt idx="7">
                  <c:v>373</c:v>
                </c:pt>
                <c:pt idx="8">
                  <c:v>423</c:v>
                </c:pt>
                <c:pt idx="9">
                  <c:v>379</c:v>
                </c:pt>
                <c:pt idx="10">
                  <c:v>393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617</c:v>
                </c:pt>
                <c:pt idx="1">
                  <c:v>536</c:v>
                </c:pt>
                <c:pt idx="2">
                  <c:v>523</c:v>
                </c:pt>
                <c:pt idx="3">
                  <c:v>541</c:v>
                </c:pt>
                <c:pt idx="4">
                  <c:v>601</c:v>
                </c:pt>
                <c:pt idx="5">
                  <c:v>554</c:v>
                </c:pt>
                <c:pt idx="6">
                  <c:v>560</c:v>
                </c:pt>
                <c:pt idx="7">
                  <c:v>605</c:v>
                </c:pt>
                <c:pt idx="8">
                  <c:v>597</c:v>
                </c:pt>
                <c:pt idx="9">
                  <c:v>552</c:v>
                </c:pt>
                <c:pt idx="10">
                  <c:v>537</c:v>
                </c:pt>
              </c:numCache>
            </c:numRef>
          </c:yVal>
        </c:ser>
        <c:axId val="101115776"/>
        <c:axId val="101257600"/>
      </c:scatterChart>
      <c:valAx>
        <c:axId val="101115776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101257600"/>
        <c:crosses val="autoZero"/>
        <c:crossBetween val="midCat"/>
      </c:valAx>
      <c:valAx>
        <c:axId val="101257600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17398196753183642"/>
            </c:manualLayout>
          </c:layout>
        </c:title>
        <c:numFmt formatCode="General" sourceLinked="1"/>
        <c:tickLblPos val="nextTo"/>
        <c:crossAx val="101115776"/>
        <c:crosses val="autoZero"/>
        <c:crossBetween val="midCat"/>
        <c:majorUnit val="200"/>
      </c:valAx>
    </c:plotArea>
    <c:legend>
      <c:legendPos val="b"/>
      <c:layout>
        <c:manualLayout>
          <c:xMode val="edge"/>
          <c:yMode val="edge"/>
          <c:x val="0.66612732232000593"/>
          <c:y val="0.58077448988231128"/>
          <c:w val="0.26415045545777366"/>
          <c:h val="0.14332120416766153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166624333507E-2"/>
          <c:w val="0.78074224177860119"/>
          <c:h val="0.69234271852382545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555</c:v>
                </c:pt>
                <c:pt idx="1">
                  <c:v>582</c:v>
                </c:pt>
                <c:pt idx="2">
                  <c:v>599</c:v>
                </c:pt>
                <c:pt idx="3">
                  <c:v>713</c:v>
                </c:pt>
                <c:pt idx="4">
                  <c:v>697</c:v>
                </c:pt>
                <c:pt idx="5">
                  <c:v>745</c:v>
                </c:pt>
                <c:pt idx="6">
                  <c:v>745</c:v>
                </c:pt>
                <c:pt idx="7">
                  <c:v>764</c:v>
                </c:pt>
                <c:pt idx="8">
                  <c:v>712</c:v>
                </c:pt>
                <c:pt idx="9">
                  <c:v>742</c:v>
                </c:pt>
                <c:pt idx="10">
                  <c:v>698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635</c:v>
                </c:pt>
                <c:pt idx="1">
                  <c:v>705</c:v>
                </c:pt>
                <c:pt idx="2">
                  <c:v>674</c:v>
                </c:pt>
                <c:pt idx="3">
                  <c:v>748</c:v>
                </c:pt>
                <c:pt idx="4">
                  <c:v>754</c:v>
                </c:pt>
                <c:pt idx="5">
                  <c:v>762</c:v>
                </c:pt>
                <c:pt idx="6">
                  <c:v>641</c:v>
                </c:pt>
                <c:pt idx="7">
                  <c:v>617</c:v>
                </c:pt>
                <c:pt idx="8">
                  <c:v>665</c:v>
                </c:pt>
                <c:pt idx="9">
                  <c:v>648</c:v>
                </c:pt>
                <c:pt idx="10">
                  <c:v>579</c:v>
                </c:pt>
              </c:numCache>
            </c:numRef>
          </c:yVal>
        </c:ser>
        <c:axId val="101462784"/>
        <c:axId val="101465088"/>
      </c:scatterChart>
      <c:valAx>
        <c:axId val="101462784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101465088"/>
        <c:crosses val="autoZero"/>
        <c:crossBetween val="midCat"/>
      </c:valAx>
      <c:valAx>
        <c:axId val="101465088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17398196753183642"/>
            </c:manualLayout>
          </c:layout>
        </c:title>
        <c:numFmt formatCode="General" sourceLinked="1"/>
        <c:tickLblPos val="nextTo"/>
        <c:crossAx val="101462784"/>
        <c:crosses val="autoZero"/>
        <c:crossBetween val="midCat"/>
        <c:majorUnit val="200"/>
      </c:valAx>
    </c:plotArea>
    <c:legend>
      <c:legendPos val="b"/>
      <c:layout>
        <c:manualLayout>
          <c:xMode val="edge"/>
          <c:yMode val="edge"/>
          <c:x val="0.67429725696052989"/>
          <c:y val="0.57808631783930231"/>
          <c:w val="0.26415045545777366"/>
          <c:h val="0.143321204167662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166624333507E-2"/>
          <c:w val="0.78074224177860119"/>
          <c:h val="0.69234271852382545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601</c:v>
                </c:pt>
                <c:pt idx="1">
                  <c:v>621</c:v>
                </c:pt>
                <c:pt idx="2">
                  <c:v>631</c:v>
                </c:pt>
                <c:pt idx="3">
                  <c:v>690</c:v>
                </c:pt>
                <c:pt idx="4">
                  <c:v>805</c:v>
                </c:pt>
                <c:pt idx="5">
                  <c:v>946</c:v>
                </c:pt>
                <c:pt idx="6">
                  <c:v>914</c:v>
                </c:pt>
                <c:pt idx="7">
                  <c:v>922</c:v>
                </c:pt>
                <c:pt idx="8">
                  <c:v>962</c:v>
                </c:pt>
                <c:pt idx="9">
                  <c:v>941</c:v>
                </c:pt>
                <c:pt idx="10">
                  <c:v>909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507</c:v>
                </c:pt>
                <c:pt idx="1">
                  <c:v>508</c:v>
                </c:pt>
                <c:pt idx="2">
                  <c:v>562</c:v>
                </c:pt>
                <c:pt idx="3">
                  <c:v>555</c:v>
                </c:pt>
                <c:pt idx="4">
                  <c:v>582</c:v>
                </c:pt>
                <c:pt idx="5">
                  <c:v>500</c:v>
                </c:pt>
                <c:pt idx="6">
                  <c:v>463</c:v>
                </c:pt>
                <c:pt idx="7">
                  <c:v>432</c:v>
                </c:pt>
                <c:pt idx="8">
                  <c:v>440</c:v>
                </c:pt>
                <c:pt idx="9">
                  <c:v>398</c:v>
                </c:pt>
                <c:pt idx="10">
                  <c:v>440</c:v>
                </c:pt>
              </c:numCache>
            </c:numRef>
          </c:yVal>
        </c:ser>
        <c:axId val="101448704"/>
        <c:axId val="104146432"/>
      </c:scatterChart>
      <c:valAx>
        <c:axId val="101448704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104146432"/>
        <c:crosses val="autoZero"/>
        <c:crossBetween val="midCat"/>
      </c:valAx>
      <c:valAx>
        <c:axId val="10414643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17398196753183642"/>
            </c:manualLayout>
          </c:layout>
        </c:title>
        <c:numFmt formatCode="General" sourceLinked="1"/>
        <c:tickLblPos val="nextTo"/>
        <c:crossAx val="1014487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4424836601307276"/>
          <c:y val="0.55322470107903177"/>
          <c:w val="0.24594771241830088"/>
          <c:h val="0.17132837561971417"/>
        </c:manualLayout>
      </c:layout>
      <c:overlay val="1"/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3736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4622</c:v>
                </c:pt>
                <c:pt idx="1">
                  <c:v>4686</c:v>
                </c:pt>
                <c:pt idx="2">
                  <c:v>4695</c:v>
                </c:pt>
                <c:pt idx="3">
                  <c:v>5076</c:v>
                </c:pt>
                <c:pt idx="4">
                  <c:v>5098</c:v>
                </c:pt>
                <c:pt idx="5">
                  <c:v>5414</c:v>
                </c:pt>
                <c:pt idx="6">
                  <c:v>5290</c:v>
                </c:pt>
                <c:pt idx="7">
                  <c:v>5174</c:v>
                </c:pt>
                <c:pt idx="8">
                  <c:v>5129</c:v>
                </c:pt>
                <c:pt idx="9">
                  <c:v>5125</c:v>
                </c:pt>
                <c:pt idx="10">
                  <c:v>5251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1291</c:v>
                </c:pt>
                <c:pt idx="1">
                  <c:v>1315</c:v>
                </c:pt>
                <c:pt idx="2">
                  <c:v>1494</c:v>
                </c:pt>
                <c:pt idx="3">
                  <c:v>1681</c:v>
                </c:pt>
                <c:pt idx="4">
                  <c:v>1931</c:v>
                </c:pt>
                <c:pt idx="5">
                  <c:v>1961</c:v>
                </c:pt>
                <c:pt idx="6">
                  <c:v>2004</c:v>
                </c:pt>
                <c:pt idx="7">
                  <c:v>1968</c:v>
                </c:pt>
                <c:pt idx="8">
                  <c:v>1973</c:v>
                </c:pt>
                <c:pt idx="9">
                  <c:v>1877</c:v>
                </c:pt>
                <c:pt idx="10">
                  <c:v>1823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marker>
            <c:spPr>
              <a:ln>
                <a:solidFill>
                  <a:srgbClr val="00FF0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167</c:v>
                </c:pt>
                <c:pt idx="1">
                  <c:v>189</c:v>
                </c:pt>
                <c:pt idx="2">
                  <c:v>268</c:v>
                </c:pt>
                <c:pt idx="3">
                  <c:v>393</c:v>
                </c:pt>
                <c:pt idx="4">
                  <c:v>564</c:v>
                </c:pt>
                <c:pt idx="5">
                  <c:v>644</c:v>
                </c:pt>
                <c:pt idx="6">
                  <c:v>791</c:v>
                </c:pt>
                <c:pt idx="7">
                  <c:v>848</c:v>
                </c:pt>
                <c:pt idx="8">
                  <c:v>920</c:v>
                </c:pt>
                <c:pt idx="9">
                  <c:v>941</c:v>
                </c:pt>
                <c:pt idx="10">
                  <c:v>1053</c:v>
                </c:pt>
              </c:numCache>
            </c:numRef>
          </c:yVal>
        </c:ser>
        <c:axId val="104398208"/>
        <c:axId val="104404864"/>
      </c:scatterChart>
      <c:valAx>
        <c:axId val="104398208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104404864"/>
        <c:crosses val="autoZero"/>
        <c:crossBetween val="midCat"/>
      </c:valAx>
      <c:valAx>
        <c:axId val="104404864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14978856809565472"/>
            </c:manualLayout>
          </c:layout>
        </c:title>
        <c:numFmt formatCode="General" sourceLinked="1"/>
        <c:tickLblPos val="nextTo"/>
        <c:crossAx val="104398208"/>
        <c:crosses val="autoZero"/>
        <c:crossBetween val="midCat"/>
      </c:valAx>
    </c:plotArea>
    <c:legend>
      <c:legendPos val="b"/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spPr>
            <a:solidFill>
              <a:srgbClr val="FF00FF"/>
            </a:solidFill>
          </c:spPr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2.5</c:v>
                </c:pt>
                <c:pt idx="2">
                  <c:v>-2.9</c:v>
                </c:pt>
                <c:pt idx="3">
                  <c:v>11.9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1.4</c:v>
                </c:pt>
                <c:pt idx="1">
                  <c:v>1.1000000000000001</c:v>
                </c:pt>
                <c:pt idx="2">
                  <c:v>-1.5</c:v>
                </c:pt>
                <c:pt idx="3">
                  <c:v>10.1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spPr>
            <a:solidFill>
              <a:srgbClr val="66CCFF"/>
            </a:solidFill>
          </c:spPr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1.5</c:v>
                </c:pt>
                <c:pt idx="1">
                  <c:v>0.7000000000000004</c:v>
                </c:pt>
                <c:pt idx="2">
                  <c:v>-1.9000000000000001</c:v>
                </c:pt>
                <c:pt idx="3">
                  <c:v>16.899999999999999</c:v>
                </c:pt>
              </c:numCache>
            </c:numRef>
          </c:val>
        </c:ser>
        <c:dLbls>
          <c:showVal val="1"/>
        </c:dLbls>
        <c:axId val="104547072"/>
        <c:axId val="104548608"/>
      </c:barChart>
      <c:catAx>
        <c:axId val="104547072"/>
        <c:scaling>
          <c:orientation val="minMax"/>
        </c:scaling>
        <c:axPos val="b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104548608"/>
        <c:crosses val="autoZero"/>
        <c:auto val="1"/>
        <c:lblAlgn val="ctr"/>
        <c:lblOffset val="100"/>
      </c:catAx>
      <c:valAx>
        <c:axId val="104548608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 dirty="0" smtClean="0"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29013973947700983"/>
            </c:manualLayout>
          </c:layout>
        </c:title>
        <c:numFmt formatCode="General" sourceLinked="1"/>
        <c:tickLblPos val="nextTo"/>
        <c:crossAx val="1045470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"/>
          <c:y val="0.88964445416545335"/>
          <c:w val="0.89999999999999991"/>
          <c:h val="8.5664187809857142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3781"/>
        </c:manualLayout>
      </c:layout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spPr>
            <a:solidFill>
              <a:srgbClr val="FF00FF"/>
            </a:solidFill>
            <a:ln w="9525">
              <a:solidFill>
                <a:srgbClr val="FF00FF"/>
              </a:solidFill>
            </a:ln>
          </c:spPr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150</c:v>
                </c:pt>
                <c:pt idx="1">
                  <c:v>566</c:v>
                </c:pt>
                <c:pt idx="2">
                  <c:v>914</c:v>
                </c:pt>
                <c:pt idx="3">
                  <c:v>514</c:v>
                </c:pt>
                <c:pt idx="4">
                  <c:v>854</c:v>
                </c:pt>
                <c:pt idx="5">
                  <c:v>201</c:v>
                </c:pt>
                <c:pt idx="6">
                  <c:v>392</c:v>
                </c:pt>
                <c:pt idx="7">
                  <c:v>379</c:v>
                </c:pt>
                <c:pt idx="8">
                  <c:v>201</c:v>
                </c:pt>
                <c:pt idx="9">
                  <c:v>449</c:v>
                </c:pt>
                <c:pt idx="10">
                  <c:v>631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spPr>
            <a:solidFill>
              <a:srgbClr val="FFFF00"/>
            </a:solidFill>
            <a:ln w="9525">
              <a:solidFill>
                <a:srgbClr val="FFFF00"/>
              </a:solidFill>
            </a:ln>
          </c:spPr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58</c:v>
                </c:pt>
                <c:pt idx="1">
                  <c:v>297</c:v>
                </c:pt>
                <c:pt idx="2">
                  <c:v>308</c:v>
                </c:pt>
                <c:pt idx="3">
                  <c:v>141</c:v>
                </c:pt>
                <c:pt idx="4">
                  <c:v>232</c:v>
                </c:pt>
                <c:pt idx="5">
                  <c:v>41</c:v>
                </c:pt>
                <c:pt idx="6">
                  <c:v>154</c:v>
                </c:pt>
                <c:pt idx="7">
                  <c:v>118</c:v>
                </c:pt>
                <c:pt idx="8">
                  <c:v>142</c:v>
                </c:pt>
                <c:pt idx="9">
                  <c:v>147</c:v>
                </c:pt>
                <c:pt idx="10">
                  <c:v>185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spPr>
            <a:solidFill>
              <a:srgbClr val="00FF00"/>
            </a:solidFill>
            <a:ln>
              <a:solidFill>
                <a:srgbClr val="00FF00"/>
              </a:solidFill>
            </a:ln>
          </c:spPr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55</c:v>
                </c:pt>
                <c:pt idx="1">
                  <c:v>183</c:v>
                </c:pt>
                <c:pt idx="2">
                  <c:v>88</c:v>
                </c:pt>
                <c:pt idx="3">
                  <c:v>81</c:v>
                </c:pt>
                <c:pt idx="4">
                  <c:v>143</c:v>
                </c:pt>
                <c:pt idx="5">
                  <c:v>54</c:v>
                </c:pt>
                <c:pt idx="6">
                  <c:v>110</c:v>
                </c:pt>
                <c:pt idx="7">
                  <c:v>94</c:v>
                </c:pt>
                <c:pt idx="8">
                  <c:v>50</c:v>
                </c:pt>
                <c:pt idx="9">
                  <c:v>102</c:v>
                </c:pt>
                <c:pt idx="10">
                  <c:v>93</c:v>
                </c:pt>
              </c:numCache>
            </c:numRef>
          </c:val>
        </c:ser>
        <c:overlap val="100"/>
        <c:axId val="104661376"/>
        <c:axId val="104663296"/>
      </c:barChart>
      <c:catAx>
        <c:axId val="1046613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Region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104663296"/>
        <c:crosses val="autoZero"/>
        <c:auto val="1"/>
        <c:lblAlgn val="ctr"/>
        <c:lblOffset val="100"/>
      </c:catAx>
      <c:valAx>
        <c:axId val="104663296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Donors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15667128414503753"/>
            </c:manualLayout>
          </c:layout>
        </c:title>
        <c:numFmt formatCode="0%" sourceLinked="1"/>
        <c:tickLblPos val="nextTo"/>
        <c:crossAx val="104661376"/>
        <c:crosses val="autoZero"/>
        <c:crossBetween val="between"/>
        <c:majorUnit val="0.2"/>
      </c:valAx>
    </c:plotArea>
    <c:legend>
      <c:legendPos val="b"/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3803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176</c:v>
                </c:pt>
                <c:pt idx="1">
                  <c:v>175</c:v>
                </c:pt>
                <c:pt idx="2">
                  <c:v>151</c:v>
                </c:pt>
                <c:pt idx="3">
                  <c:v>153</c:v>
                </c:pt>
                <c:pt idx="4">
                  <c:v>143</c:v>
                </c:pt>
                <c:pt idx="5">
                  <c:v>157</c:v>
                </c:pt>
                <c:pt idx="6">
                  <c:v>156</c:v>
                </c:pt>
                <c:pt idx="7">
                  <c:v>137</c:v>
                </c:pt>
                <c:pt idx="8">
                  <c:v>144</c:v>
                </c:pt>
                <c:pt idx="9">
                  <c:v>139</c:v>
                </c:pt>
                <c:pt idx="10">
                  <c:v>150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61</c:v>
                </c:pt>
                <c:pt idx="1">
                  <c:v>53</c:v>
                </c:pt>
                <c:pt idx="2">
                  <c:v>62</c:v>
                </c:pt>
                <c:pt idx="3">
                  <c:v>59</c:v>
                </c:pt>
                <c:pt idx="4">
                  <c:v>55</c:v>
                </c:pt>
                <c:pt idx="5">
                  <c:v>63</c:v>
                </c:pt>
                <c:pt idx="6">
                  <c:v>42</c:v>
                </c:pt>
                <c:pt idx="7">
                  <c:v>47</c:v>
                </c:pt>
                <c:pt idx="8">
                  <c:v>37</c:v>
                </c:pt>
                <c:pt idx="9">
                  <c:v>56</c:v>
                </c:pt>
                <c:pt idx="10">
                  <c:v>58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16</c:v>
                </c:pt>
                <c:pt idx="1">
                  <c:v>12</c:v>
                </c:pt>
                <c:pt idx="2">
                  <c:v>22</c:v>
                </c:pt>
                <c:pt idx="3">
                  <c:v>39</c:v>
                </c:pt>
                <c:pt idx="4">
                  <c:v>55</c:v>
                </c:pt>
                <c:pt idx="5">
                  <c:v>52</c:v>
                </c:pt>
                <c:pt idx="6">
                  <c:v>59</c:v>
                </c:pt>
                <c:pt idx="7">
                  <c:v>49</c:v>
                </c:pt>
                <c:pt idx="8">
                  <c:v>70</c:v>
                </c:pt>
                <c:pt idx="9">
                  <c:v>78</c:v>
                </c:pt>
                <c:pt idx="10">
                  <c:v>55</c:v>
                </c:pt>
              </c:numCache>
            </c:numRef>
          </c:yVal>
        </c:ser>
        <c:axId val="104927616"/>
        <c:axId val="104929920"/>
      </c:scatterChart>
      <c:valAx>
        <c:axId val="104927616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104929920"/>
        <c:crosses val="autoZero"/>
        <c:crossBetween val="midCat"/>
      </c:valAx>
      <c:valAx>
        <c:axId val="104929920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14978856809565472"/>
            </c:manualLayout>
          </c:layout>
        </c:title>
        <c:numFmt formatCode="General" sourceLinked="1"/>
        <c:tickLblPos val="nextTo"/>
        <c:crossAx val="104927616"/>
        <c:crosses val="autoZero"/>
        <c:crossBetween val="midCat"/>
        <c:majorUnit val="40"/>
      </c:valAx>
    </c:plotArea>
    <c:legend>
      <c:legendPos val="b"/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spPr>
            <a:solidFill>
              <a:srgbClr val="FF00FF"/>
            </a:solidFill>
          </c:spPr>
          <c:dLbls>
            <c:dLbl>
              <c:idx val="2"/>
              <c:layout>
                <c:manualLayout>
                  <c:x val="-1.6339869281045763E-2"/>
                  <c:y val="1.8518518518518552E-2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-3.7</c:v>
                </c:pt>
                <c:pt idx="1">
                  <c:v>7.9</c:v>
                </c:pt>
                <c:pt idx="2">
                  <c:v>3.6</c:v>
                </c:pt>
                <c:pt idx="3">
                  <c:v>-29.5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2"/>
              <c:layout>
                <c:manualLayout>
                  <c:x val="4.9019607843137532E-3"/>
                  <c:y val="-3.0864197530864265E-3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-4.0999999999999996</c:v>
                </c:pt>
                <c:pt idx="1">
                  <c:v>6.1</c:v>
                </c:pt>
                <c:pt idx="2">
                  <c:v>-5.7</c:v>
                </c:pt>
                <c:pt idx="3">
                  <c:v>-33.700000000000003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2"/>
              <c:layout>
                <c:manualLayout>
                  <c:x val="1.6339869281045763E-2"/>
                  <c:y val="1.5432098765432127E-2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-2.6</c:v>
                </c:pt>
                <c:pt idx="1">
                  <c:v>5.7</c:v>
                </c:pt>
                <c:pt idx="2">
                  <c:v>-6.7</c:v>
                </c:pt>
                <c:pt idx="3">
                  <c:v>-29.8</c:v>
                </c:pt>
              </c:numCache>
            </c:numRef>
          </c:val>
        </c:ser>
        <c:dLbls>
          <c:showVal val="1"/>
        </c:dLbls>
        <c:axId val="104998784"/>
        <c:axId val="105000320"/>
      </c:barChart>
      <c:catAx>
        <c:axId val="104998784"/>
        <c:scaling>
          <c:orientation val="minMax"/>
        </c:scaling>
        <c:axPos val="b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105000320"/>
        <c:crosses val="autoZero"/>
        <c:auto val="1"/>
        <c:lblAlgn val="ctr"/>
        <c:lblOffset val="100"/>
      </c:catAx>
      <c:valAx>
        <c:axId val="105000320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 dirty="0" smtClean="0"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29013973947700983"/>
            </c:manualLayout>
          </c:layout>
        </c:title>
        <c:numFmt formatCode="General" sourceLinked="1"/>
        <c:tickLblPos val="nextTo"/>
        <c:crossAx val="104998784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05"/>
          <c:y val="0.8896444541654539"/>
          <c:w val="0.89999999999999991"/>
          <c:h val="8.5664187809857142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3825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494</c:v>
                </c:pt>
                <c:pt idx="1">
                  <c:v>502</c:v>
                </c:pt>
                <c:pt idx="2">
                  <c:v>490</c:v>
                </c:pt>
                <c:pt idx="3">
                  <c:v>546</c:v>
                </c:pt>
                <c:pt idx="4">
                  <c:v>533</c:v>
                </c:pt>
                <c:pt idx="5">
                  <c:v>571</c:v>
                </c:pt>
                <c:pt idx="6">
                  <c:v>527</c:v>
                </c:pt>
                <c:pt idx="7">
                  <c:v>595</c:v>
                </c:pt>
                <c:pt idx="8">
                  <c:v>572</c:v>
                </c:pt>
                <c:pt idx="9">
                  <c:v>527</c:v>
                </c:pt>
                <c:pt idx="10">
                  <c:v>566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199</c:v>
                </c:pt>
                <c:pt idx="1">
                  <c:v>222</c:v>
                </c:pt>
                <c:pt idx="2">
                  <c:v>227</c:v>
                </c:pt>
                <c:pt idx="3">
                  <c:v>279</c:v>
                </c:pt>
                <c:pt idx="4">
                  <c:v>299</c:v>
                </c:pt>
                <c:pt idx="5">
                  <c:v>290</c:v>
                </c:pt>
                <c:pt idx="6">
                  <c:v>303</c:v>
                </c:pt>
                <c:pt idx="7">
                  <c:v>287</c:v>
                </c:pt>
                <c:pt idx="8">
                  <c:v>338</c:v>
                </c:pt>
                <c:pt idx="9">
                  <c:v>284</c:v>
                </c:pt>
                <c:pt idx="10">
                  <c:v>297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61</c:v>
                </c:pt>
                <c:pt idx="1">
                  <c:v>72</c:v>
                </c:pt>
                <c:pt idx="2">
                  <c:v>84</c:v>
                </c:pt>
                <c:pt idx="3">
                  <c:v>92</c:v>
                </c:pt>
                <c:pt idx="4">
                  <c:v>126</c:v>
                </c:pt>
                <c:pt idx="5">
                  <c:v>147</c:v>
                </c:pt>
                <c:pt idx="6">
                  <c:v>146</c:v>
                </c:pt>
                <c:pt idx="7">
                  <c:v>169</c:v>
                </c:pt>
                <c:pt idx="8">
                  <c:v>179</c:v>
                </c:pt>
                <c:pt idx="9">
                  <c:v>184</c:v>
                </c:pt>
                <c:pt idx="10">
                  <c:v>183</c:v>
                </c:pt>
              </c:numCache>
            </c:numRef>
          </c:yVal>
        </c:ser>
        <c:axId val="105276928"/>
        <c:axId val="105283584"/>
      </c:scatterChart>
      <c:valAx>
        <c:axId val="105276928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105283584"/>
        <c:crosses val="autoZero"/>
        <c:crossBetween val="midCat"/>
      </c:valAx>
      <c:valAx>
        <c:axId val="105283584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14978856809565472"/>
            </c:manualLayout>
          </c:layout>
        </c:title>
        <c:numFmt formatCode="General" sourceLinked="1"/>
        <c:tickLblPos val="nextTo"/>
        <c:crossAx val="105276928"/>
        <c:crosses val="autoZero"/>
        <c:crossBetween val="midCat"/>
        <c:majorUnit val="200"/>
      </c:valAx>
    </c:plotArea>
    <c:legend>
      <c:legendPos val="b"/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2029</c:v>
                </c:pt>
                <c:pt idx="1">
                  <c:v>2059</c:v>
                </c:pt>
                <c:pt idx="2">
                  <c:v>2154</c:v>
                </c:pt>
                <c:pt idx="3">
                  <c:v>2308</c:v>
                </c:pt>
                <c:pt idx="4">
                  <c:v>2367</c:v>
                </c:pt>
                <c:pt idx="5">
                  <c:v>2320</c:v>
                </c:pt>
                <c:pt idx="6">
                  <c:v>2530</c:v>
                </c:pt>
                <c:pt idx="7">
                  <c:v>2820</c:v>
                </c:pt>
                <c:pt idx="8">
                  <c:v>3176</c:v>
                </c:pt>
                <c:pt idx="9">
                  <c:v>3362</c:v>
                </c:pt>
                <c:pt idx="10">
                  <c:v>3428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1194</c:v>
                </c:pt>
                <c:pt idx="1">
                  <c:v>1046</c:v>
                </c:pt>
                <c:pt idx="2">
                  <c:v>1056</c:v>
                </c:pt>
                <c:pt idx="3">
                  <c:v>1070</c:v>
                </c:pt>
                <c:pt idx="4">
                  <c:v>1098</c:v>
                </c:pt>
                <c:pt idx="5">
                  <c:v>1076</c:v>
                </c:pt>
                <c:pt idx="6">
                  <c:v>1034</c:v>
                </c:pt>
                <c:pt idx="7">
                  <c:v>931</c:v>
                </c:pt>
                <c:pt idx="8">
                  <c:v>889</c:v>
                </c:pt>
                <c:pt idx="9">
                  <c:v>824</c:v>
                </c:pt>
                <c:pt idx="10">
                  <c:v>819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 w="38100">
              <a:solidFill>
                <a:srgbClr val="FF00FF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1579</c:v>
                </c:pt>
                <c:pt idx="1">
                  <c:v>1498</c:v>
                </c:pt>
                <c:pt idx="2">
                  <c:v>1606</c:v>
                </c:pt>
                <c:pt idx="3">
                  <c:v>1469</c:v>
                </c:pt>
                <c:pt idx="4">
                  <c:v>1327</c:v>
                </c:pt>
                <c:pt idx="5">
                  <c:v>1242</c:v>
                </c:pt>
                <c:pt idx="6">
                  <c:v>1389</c:v>
                </c:pt>
                <c:pt idx="7">
                  <c:v>1746</c:v>
                </c:pt>
                <c:pt idx="8">
                  <c:v>1944</c:v>
                </c:pt>
                <c:pt idx="9">
                  <c:v>2080</c:v>
                </c:pt>
                <c:pt idx="10">
                  <c:v>2030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 w="38100">
              <a:solidFill>
                <a:srgbClr val="FFFF00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874</c:v>
                </c:pt>
                <c:pt idx="1">
                  <c:v>556</c:v>
                </c:pt>
                <c:pt idx="2">
                  <c:v>607</c:v>
                </c:pt>
                <c:pt idx="3">
                  <c:v>588</c:v>
                </c:pt>
                <c:pt idx="4">
                  <c:v>588</c:v>
                </c:pt>
                <c:pt idx="5">
                  <c:v>602</c:v>
                </c:pt>
                <c:pt idx="6">
                  <c:v>553</c:v>
                </c:pt>
                <c:pt idx="7">
                  <c:v>587</c:v>
                </c:pt>
                <c:pt idx="8">
                  <c:v>594</c:v>
                </c:pt>
                <c:pt idx="9">
                  <c:v>548</c:v>
                </c:pt>
                <c:pt idx="10">
                  <c:v>586</c:v>
                </c:pt>
              </c:numCache>
            </c:numRef>
          </c:yVal>
        </c:ser>
        <c:axId val="89016576"/>
        <c:axId val="89031424"/>
      </c:scatterChart>
      <c:valAx>
        <c:axId val="89016576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89031424"/>
        <c:crosses val="autoZero"/>
        <c:crossBetween val="midCat"/>
      </c:valAx>
      <c:valAx>
        <c:axId val="89031424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89016576"/>
        <c:crosses val="autoZero"/>
        <c:crossBetween val="midCat"/>
        <c:majorUnit val="1000"/>
      </c:valAx>
    </c:plotArea>
    <c:legend>
      <c:legendPos val="b"/>
      <c:layout>
        <c:manualLayout>
          <c:xMode val="edge"/>
          <c:yMode val="edge"/>
          <c:x val="0.29215673408471032"/>
          <c:y val="0.77263043824068012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spPr>
            <a:solidFill>
              <a:srgbClr val="FF00FF"/>
            </a:solidFill>
          </c:spPr>
          <c:dLbls>
            <c:dLbl>
              <c:idx val="2"/>
              <c:layout>
                <c:manualLayout>
                  <c:x val="-2.2875816993464151E-2"/>
                  <c:y val="2.1605181296782343E-2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5.0999999999999996</c:v>
                </c:pt>
                <c:pt idx="1">
                  <c:v>7.4</c:v>
                </c:pt>
                <c:pt idx="2">
                  <c:v>4.5999999999999996</c:v>
                </c:pt>
                <c:pt idx="3">
                  <c:v>-0.5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2"/>
              <c:layout>
                <c:manualLayout>
                  <c:x val="-9.8039215686274508E-3"/>
                  <c:y val="-3.0861767279090208E-3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1.9000000000000001</c:v>
                </c:pt>
                <c:pt idx="1">
                  <c:v>1.8</c:v>
                </c:pt>
                <c:pt idx="2">
                  <c:v>5.8</c:v>
                </c:pt>
                <c:pt idx="3">
                  <c:v>-4.2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0"/>
              <c:layout>
                <c:manualLayout>
                  <c:x val="1.4705882352941176E-2"/>
                  <c:y val="9.2592592592593004E-3"/>
                </c:manualLayout>
              </c:layout>
              <c:showVal val="1"/>
            </c:dLbl>
            <c:dLbl>
              <c:idx val="2"/>
              <c:layout>
                <c:manualLayout>
                  <c:x val="1.6339869281045763E-2"/>
                  <c:y val="1.5432098765432131E-2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0.8</c:v>
                </c:pt>
                <c:pt idx="1">
                  <c:v>0.30000000000000021</c:v>
                </c:pt>
                <c:pt idx="2">
                  <c:v>8.4</c:v>
                </c:pt>
                <c:pt idx="3">
                  <c:v>-5.9</c:v>
                </c:pt>
              </c:numCache>
            </c:numRef>
          </c:val>
        </c:ser>
        <c:dLbls>
          <c:showVal val="1"/>
        </c:dLbls>
        <c:axId val="105352576"/>
        <c:axId val="105374848"/>
      </c:barChart>
      <c:catAx>
        <c:axId val="105352576"/>
        <c:scaling>
          <c:orientation val="minMax"/>
        </c:scaling>
        <c:axPos val="b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105374848"/>
        <c:crosses val="autoZero"/>
        <c:auto val="1"/>
        <c:lblAlgn val="ctr"/>
        <c:lblOffset val="100"/>
      </c:catAx>
      <c:valAx>
        <c:axId val="105374848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 dirty="0" smtClean="0"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29013973947700983"/>
            </c:manualLayout>
          </c:layout>
        </c:title>
        <c:numFmt formatCode="General" sourceLinked="1"/>
        <c:tickLblPos val="nextTo"/>
        <c:crossAx val="105352576"/>
        <c:crosses val="autoZero"/>
        <c:crossBetween val="between"/>
        <c:majorUnit val="4"/>
      </c:valAx>
    </c:plotArea>
    <c:legend>
      <c:legendPos val="b"/>
      <c:layout>
        <c:manualLayout>
          <c:xMode val="edge"/>
          <c:yMode val="edge"/>
          <c:x val="0.05"/>
          <c:y val="0.88964445416545412"/>
          <c:w val="0.89999999999999991"/>
          <c:h val="8.5664187809857142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3858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758</c:v>
                </c:pt>
                <c:pt idx="1">
                  <c:v>725</c:v>
                </c:pt>
                <c:pt idx="2">
                  <c:v>767</c:v>
                </c:pt>
                <c:pt idx="3">
                  <c:v>848</c:v>
                </c:pt>
                <c:pt idx="4">
                  <c:v>823</c:v>
                </c:pt>
                <c:pt idx="5">
                  <c:v>855</c:v>
                </c:pt>
                <c:pt idx="6">
                  <c:v>928</c:v>
                </c:pt>
                <c:pt idx="7">
                  <c:v>864</c:v>
                </c:pt>
                <c:pt idx="8">
                  <c:v>845</c:v>
                </c:pt>
                <c:pt idx="9">
                  <c:v>915</c:v>
                </c:pt>
                <c:pt idx="10">
                  <c:v>914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254</c:v>
                </c:pt>
                <c:pt idx="1">
                  <c:v>254</c:v>
                </c:pt>
                <c:pt idx="2">
                  <c:v>222</c:v>
                </c:pt>
                <c:pt idx="3">
                  <c:v>267</c:v>
                </c:pt>
                <c:pt idx="4">
                  <c:v>313</c:v>
                </c:pt>
                <c:pt idx="5">
                  <c:v>323</c:v>
                </c:pt>
                <c:pt idx="6">
                  <c:v>347</c:v>
                </c:pt>
                <c:pt idx="7">
                  <c:v>388</c:v>
                </c:pt>
                <c:pt idx="8">
                  <c:v>371</c:v>
                </c:pt>
                <c:pt idx="9">
                  <c:v>359</c:v>
                </c:pt>
                <c:pt idx="10">
                  <c:v>308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37</c:v>
                </c:pt>
                <c:pt idx="1">
                  <c:v>29</c:v>
                </c:pt>
                <c:pt idx="2">
                  <c:v>27</c:v>
                </c:pt>
                <c:pt idx="3">
                  <c:v>36</c:v>
                </c:pt>
                <c:pt idx="4">
                  <c:v>65</c:v>
                </c:pt>
                <c:pt idx="5">
                  <c:v>65</c:v>
                </c:pt>
                <c:pt idx="6">
                  <c:v>102</c:v>
                </c:pt>
                <c:pt idx="7">
                  <c:v>83</c:v>
                </c:pt>
                <c:pt idx="8">
                  <c:v>74</c:v>
                </c:pt>
                <c:pt idx="9">
                  <c:v>90</c:v>
                </c:pt>
                <c:pt idx="10">
                  <c:v>88</c:v>
                </c:pt>
              </c:numCache>
            </c:numRef>
          </c:yVal>
        </c:ser>
        <c:axId val="107809792"/>
        <c:axId val="107824640"/>
      </c:scatterChart>
      <c:valAx>
        <c:axId val="107809792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107824640"/>
        <c:crosses val="autoZero"/>
        <c:crossBetween val="midCat"/>
      </c:valAx>
      <c:valAx>
        <c:axId val="107824640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14978856809565472"/>
            </c:manualLayout>
          </c:layout>
        </c:title>
        <c:numFmt formatCode="General" sourceLinked="1"/>
        <c:tickLblPos val="nextTo"/>
        <c:crossAx val="107809792"/>
        <c:crosses val="autoZero"/>
        <c:crossBetween val="midCat"/>
        <c:majorUnit val="200"/>
      </c:valAx>
    </c:plotArea>
    <c:legend>
      <c:legendPos val="b"/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spPr>
            <a:solidFill>
              <a:srgbClr val="FF00FF"/>
            </a:solidFill>
          </c:spPr>
          <c:dLbls>
            <c:dLbl>
              <c:idx val="2"/>
              <c:layout>
                <c:manualLayout>
                  <c:x val="-2.2875816993464169E-2"/>
                  <c:y val="2.1605181296782343E-2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-4</c:v>
                </c:pt>
                <c:pt idx="1">
                  <c:v>-0.1</c:v>
                </c:pt>
                <c:pt idx="2">
                  <c:v>-14.2</c:v>
                </c:pt>
                <c:pt idx="3">
                  <c:v>-2.2000000000000002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2"/>
              <c:layout>
                <c:manualLayout>
                  <c:x val="-9.8039215686274508E-3"/>
                  <c:y val="-3.0861767279090221E-3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-1.8</c:v>
                </c:pt>
                <c:pt idx="1">
                  <c:v>1.3</c:v>
                </c:pt>
                <c:pt idx="2">
                  <c:v>-13.5</c:v>
                </c:pt>
                <c:pt idx="3">
                  <c:v>-1.3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0"/>
              <c:layout>
                <c:manualLayout>
                  <c:x val="1.4705882352941176E-2"/>
                  <c:y val="9.2592592592593073E-3"/>
                </c:manualLayout>
              </c:layout>
              <c:showVal val="1"/>
            </c:dLbl>
            <c:dLbl>
              <c:idx val="2"/>
              <c:layout>
                <c:manualLayout>
                  <c:x val="1.6339869281045763E-2"/>
                  <c:y val="1.5432098765432138E-2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-1.2</c:v>
                </c:pt>
                <c:pt idx="1">
                  <c:v>2.2999999999999998</c:v>
                </c:pt>
                <c:pt idx="2">
                  <c:v>-20.8</c:v>
                </c:pt>
                <c:pt idx="3">
                  <c:v>6</c:v>
                </c:pt>
              </c:numCache>
            </c:numRef>
          </c:val>
        </c:ser>
        <c:dLbls>
          <c:showVal val="1"/>
        </c:dLbls>
        <c:axId val="107782912"/>
        <c:axId val="107784448"/>
      </c:barChart>
      <c:catAx>
        <c:axId val="107782912"/>
        <c:scaling>
          <c:orientation val="minMax"/>
        </c:scaling>
        <c:axPos val="b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107784448"/>
        <c:crosses val="autoZero"/>
        <c:auto val="1"/>
        <c:lblAlgn val="ctr"/>
        <c:lblOffset val="100"/>
      </c:catAx>
      <c:valAx>
        <c:axId val="107784448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 dirty="0" smtClean="0"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29013973947700983"/>
            </c:manualLayout>
          </c:layout>
        </c:title>
        <c:numFmt formatCode="General" sourceLinked="1"/>
        <c:tickLblPos val="nextTo"/>
        <c:crossAx val="107782912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05"/>
          <c:y val="0.88964445416545435"/>
          <c:w val="0.89999999999999991"/>
          <c:h val="8.5664187809857142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3892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465</c:v>
                </c:pt>
                <c:pt idx="1">
                  <c:v>470</c:v>
                </c:pt>
                <c:pt idx="2">
                  <c:v>485</c:v>
                </c:pt>
                <c:pt idx="3">
                  <c:v>533</c:v>
                </c:pt>
                <c:pt idx="4">
                  <c:v>513</c:v>
                </c:pt>
                <c:pt idx="5">
                  <c:v>535</c:v>
                </c:pt>
                <c:pt idx="6">
                  <c:v>571</c:v>
                </c:pt>
                <c:pt idx="7">
                  <c:v>543</c:v>
                </c:pt>
                <c:pt idx="8">
                  <c:v>511</c:v>
                </c:pt>
                <c:pt idx="9">
                  <c:v>510</c:v>
                </c:pt>
                <c:pt idx="10">
                  <c:v>514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88</c:v>
                </c:pt>
                <c:pt idx="1">
                  <c:v>92</c:v>
                </c:pt>
                <c:pt idx="2">
                  <c:v>130</c:v>
                </c:pt>
                <c:pt idx="3">
                  <c:v>162</c:v>
                </c:pt>
                <c:pt idx="4">
                  <c:v>168</c:v>
                </c:pt>
                <c:pt idx="5">
                  <c:v>153</c:v>
                </c:pt>
                <c:pt idx="6">
                  <c:v>193</c:v>
                </c:pt>
                <c:pt idx="7">
                  <c:v>154</c:v>
                </c:pt>
                <c:pt idx="8">
                  <c:v>142</c:v>
                </c:pt>
                <c:pt idx="9">
                  <c:v>175</c:v>
                </c:pt>
                <c:pt idx="10">
                  <c:v>141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10</c:v>
                </c:pt>
                <c:pt idx="6">
                  <c:v>15</c:v>
                </c:pt>
                <c:pt idx="7">
                  <c:v>25</c:v>
                </c:pt>
                <c:pt idx="8">
                  <c:v>41</c:v>
                </c:pt>
                <c:pt idx="9">
                  <c:v>42</c:v>
                </c:pt>
                <c:pt idx="10">
                  <c:v>81</c:v>
                </c:pt>
              </c:numCache>
            </c:numRef>
          </c:yVal>
        </c:ser>
        <c:axId val="108163840"/>
        <c:axId val="108166144"/>
      </c:scatterChart>
      <c:valAx>
        <c:axId val="108163840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108166144"/>
        <c:crosses val="autoZero"/>
        <c:crossBetween val="midCat"/>
      </c:valAx>
      <c:valAx>
        <c:axId val="108166144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14978856809565472"/>
            </c:manualLayout>
          </c:layout>
        </c:title>
        <c:numFmt formatCode="General" sourceLinked="1"/>
        <c:tickLblPos val="nextTo"/>
        <c:crossAx val="108163840"/>
        <c:crosses val="autoZero"/>
        <c:crossBetween val="midCat"/>
      </c:valAx>
    </c:plotArea>
    <c:legend>
      <c:legendPos val="b"/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spPr>
            <a:solidFill>
              <a:srgbClr val="FF00FF"/>
            </a:solidFill>
          </c:spPr>
          <c:dLbls>
            <c:dLbl>
              <c:idx val="0"/>
              <c:layout>
                <c:manualLayout>
                  <c:x val="-1.9607843137254902E-2"/>
                  <c:y val="-3.0864197530864283E-3"/>
                </c:manualLayout>
              </c:layout>
              <c:showVal val="1"/>
            </c:dLbl>
            <c:dLbl>
              <c:idx val="1"/>
              <c:layout>
                <c:manualLayout>
                  <c:x val="-1.633986928104576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1.3071895424836603E-2"/>
                  <c:y val="0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1.2</c:v>
                </c:pt>
                <c:pt idx="1">
                  <c:v>0.8</c:v>
                </c:pt>
                <c:pt idx="2">
                  <c:v>-19.399999999999999</c:v>
                </c:pt>
                <c:pt idx="3">
                  <c:v>92.9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0.4</c:v>
                </c:pt>
                <c:pt idx="1">
                  <c:v>1.6</c:v>
                </c:pt>
                <c:pt idx="2">
                  <c:v>-22.4</c:v>
                </c:pt>
                <c:pt idx="3">
                  <c:v>83.7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0"/>
              <c:layout>
                <c:manualLayout>
                  <c:x val="1.4705882352941176E-2"/>
                  <c:y val="6.1728395061728392E-3"/>
                </c:manualLayout>
              </c:layout>
              <c:showVal val="1"/>
            </c:dLbl>
            <c:dLbl>
              <c:idx val="1"/>
              <c:layout>
                <c:manualLayout>
                  <c:x val="8.1699346405228208E-3"/>
                  <c:y val="6.1728395061727828E-3"/>
                </c:manualLayout>
              </c:layout>
              <c:showVal val="1"/>
            </c:dLbl>
            <c:dLbl>
              <c:idx val="2"/>
              <c:layout>
                <c:manualLayout>
                  <c:x val="9.8039215686274508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8.1699346405228763E-3"/>
                  <c:y val="0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1.1000000000000001</c:v>
                </c:pt>
                <c:pt idx="1">
                  <c:v>2.5</c:v>
                </c:pt>
                <c:pt idx="2">
                  <c:v>-23.7</c:v>
                </c:pt>
                <c:pt idx="3">
                  <c:v>75.3</c:v>
                </c:pt>
              </c:numCache>
            </c:numRef>
          </c:val>
        </c:ser>
        <c:dLbls>
          <c:showVal val="1"/>
        </c:dLbls>
        <c:axId val="108222720"/>
        <c:axId val="108244992"/>
      </c:barChart>
      <c:catAx>
        <c:axId val="108222720"/>
        <c:scaling>
          <c:orientation val="minMax"/>
        </c:scaling>
        <c:axPos val="b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108244992"/>
        <c:crosses val="autoZero"/>
        <c:auto val="1"/>
        <c:lblAlgn val="ctr"/>
        <c:lblOffset val="100"/>
      </c:catAx>
      <c:valAx>
        <c:axId val="10824499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 dirty="0" smtClean="0"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29013973947700983"/>
            </c:manualLayout>
          </c:layout>
        </c:title>
        <c:numFmt formatCode="General" sourceLinked="1"/>
        <c:tickLblPos val="nextTo"/>
        <c:crossAx val="108222720"/>
        <c:crosses val="autoZero"/>
        <c:crossBetween val="between"/>
        <c:majorUnit val="40"/>
      </c:valAx>
    </c:plotArea>
    <c:legend>
      <c:legendPos val="b"/>
      <c:layout>
        <c:manualLayout>
          <c:xMode val="edge"/>
          <c:yMode val="edge"/>
          <c:x val="0.05"/>
          <c:y val="0.8896444541654539"/>
          <c:w val="0.89999999999999991"/>
          <c:h val="8.5664187809857142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3892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638</c:v>
                </c:pt>
                <c:pt idx="1">
                  <c:v>700</c:v>
                </c:pt>
                <c:pt idx="2">
                  <c:v>726</c:v>
                </c:pt>
                <c:pt idx="3">
                  <c:v>764</c:v>
                </c:pt>
                <c:pt idx="4">
                  <c:v>813</c:v>
                </c:pt>
                <c:pt idx="5">
                  <c:v>864</c:v>
                </c:pt>
                <c:pt idx="6">
                  <c:v>813</c:v>
                </c:pt>
                <c:pt idx="7">
                  <c:v>818</c:v>
                </c:pt>
                <c:pt idx="8">
                  <c:v>788</c:v>
                </c:pt>
                <c:pt idx="9">
                  <c:v>771</c:v>
                </c:pt>
                <c:pt idx="10">
                  <c:v>854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157</c:v>
                </c:pt>
                <c:pt idx="1">
                  <c:v>134</c:v>
                </c:pt>
                <c:pt idx="2">
                  <c:v>162</c:v>
                </c:pt>
                <c:pt idx="3">
                  <c:v>179</c:v>
                </c:pt>
                <c:pt idx="4">
                  <c:v>237</c:v>
                </c:pt>
                <c:pt idx="5">
                  <c:v>219</c:v>
                </c:pt>
                <c:pt idx="6">
                  <c:v>245</c:v>
                </c:pt>
                <c:pt idx="7">
                  <c:v>225</c:v>
                </c:pt>
                <c:pt idx="8">
                  <c:v>206</c:v>
                </c:pt>
                <c:pt idx="9">
                  <c:v>211</c:v>
                </c:pt>
                <c:pt idx="10">
                  <c:v>232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5</c:v>
                </c:pt>
                <c:pt idx="1">
                  <c:v>10</c:v>
                </c:pt>
                <c:pt idx="2">
                  <c:v>12</c:v>
                </c:pt>
                <c:pt idx="3">
                  <c:v>19</c:v>
                </c:pt>
                <c:pt idx="4">
                  <c:v>36</c:v>
                </c:pt>
                <c:pt idx="5">
                  <c:v>68</c:v>
                </c:pt>
                <c:pt idx="6">
                  <c:v>80</c:v>
                </c:pt>
                <c:pt idx="7">
                  <c:v>94</c:v>
                </c:pt>
                <c:pt idx="8">
                  <c:v>99</c:v>
                </c:pt>
                <c:pt idx="9">
                  <c:v>90</c:v>
                </c:pt>
                <c:pt idx="10">
                  <c:v>143</c:v>
                </c:pt>
              </c:numCache>
            </c:numRef>
          </c:yVal>
        </c:ser>
        <c:axId val="108660608"/>
        <c:axId val="108671360"/>
      </c:scatterChart>
      <c:valAx>
        <c:axId val="108660608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108671360"/>
        <c:crosses val="autoZero"/>
        <c:crossBetween val="midCat"/>
      </c:valAx>
      <c:valAx>
        <c:axId val="108671360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14978856809565472"/>
            </c:manualLayout>
          </c:layout>
        </c:title>
        <c:numFmt formatCode="General" sourceLinked="1"/>
        <c:tickLblPos val="nextTo"/>
        <c:crossAx val="108660608"/>
        <c:crosses val="autoZero"/>
        <c:crossBetween val="midCat"/>
        <c:majorUnit val="200"/>
      </c:valAx>
    </c:plotArea>
    <c:legend>
      <c:legendPos val="b"/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spPr>
            <a:solidFill>
              <a:srgbClr val="FF00FF"/>
            </a:solidFill>
          </c:spPr>
          <c:dLbls>
            <c:dLbl>
              <c:idx val="0"/>
              <c:layout>
                <c:manualLayout>
                  <c:x val="-1.9607843137254902E-2"/>
                  <c:y val="-3.0864197530864296E-3"/>
                </c:manualLayout>
              </c:layout>
              <c:showVal val="1"/>
            </c:dLbl>
            <c:dLbl>
              <c:idx val="1"/>
              <c:layout>
                <c:manualLayout>
                  <c:x val="-1.633986928104576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1.3071895424836603E-2"/>
                  <c:y val="0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14.6</c:v>
                </c:pt>
                <c:pt idx="1">
                  <c:v>10.8</c:v>
                </c:pt>
                <c:pt idx="2">
                  <c:v>10</c:v>
                </c:pt>
                <c:pt idx="3">
                  <c:v>58.9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12.6</c:v>
                </c:pt>
                <c:pt idx="1">
                  <c:v>9.3000000000000007</c:v>
                </c:pt>
                <c:pt idx="2">
                  <c:v>11.4</c:v>
                </c:pt>
                <c:pt idx="3">
                  <c:v>63.4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0"/>
              <c:layout>
                <c:manualLayout>
                  <c:x val="1.4705882352941176E-2"/>
                  <c:y val="6.1728395061728392E-3"/>
                </c:manualLayout>
              </c:layout>
              <c:showVal val="1"/>
            </c:dLbl>
            <c:dLbl>
              <c:idx val="1"/>
              <c:layout>
                <c:manualLayout>
                  <c:x val="8.1699346405228208E-3"/>
                  <c:y val="6.1728395061727828E-3"/>
                </c:manualLayout>
              </c:layout>
              <c:showVal val="1"/>
            </c:dLbl>
            <c:dLbl>
              <c:idx val="2"/>
              <c:layout>
                <c:manualLayout>
                  <c:x val="9.8039215686274508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8.1699346405228763E-3"/>
                  <c:y val="0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12.6</c:v>
                </c:pt>
                <c:pt idx="1">
                  <c:v>8.4</c:v>
                </c:pt>
                <c:pt idx="2">
                  <c:v>15.1</c:v>
                </c:pt>
                <c:pt idx="3">
                  <c:v>75.8</c:v>
                </c:pt>
              </c:numCache>
            </c:numRef>
          </c:val>
        </c:ser>
        <c:dLbls>
          <c:showVal val="1"/>
        </c:dLbls>
        <c:axId val="108797312"/>
        <c:axId val="108799104"/>
      </c:barChart>
      <c:catAx>
        <c:axId val="108797312"/>
        <c:scaling>
          <c:orientation val="minMax"/>
        </c:scaling>
        <c:axPos val="b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108799104"/>
        <c:crosses val="autoZero"/>
        <c:auto val="1"/>
        <c:lblAlgn val="ctr"/>
        <c:lblOffset val="100"/>
      </c:catAx>
      <c:valAx>
        <c:axId val="108799104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 dirty="0" smtClean="0"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29013973947700983"/>
            </c:manualLayout>
          </c:layout>
        </c:title>
        <c:numFmt formatCode="General" sourceLinked="1"/>
        <c:tickLblPos val="nextTo"/>
        <c:crossAx val="108797312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.05"/>
          <c:y val="0.88964445416545412"/>
          <c:w val="0.89999999999999991"/>
          <c:h val="8.5664187809857142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3914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193</c:v>
                </c:pt>
                <c:pt idx="1">
                  <c:v>166</c:v>
                </c:pt>
                <c:pt idx="2">
                  <c:v>200</c:v>
                </c:pt>
                <c:pt idx="3">
                  <c:v>201</c:v>
                </c:pt>
                <c:pt idx="4">
                  <c:v>176</c:v>
                </c:pt>
                <c:pt idx="5">
                  <c:v>173</c:v>
                </c:pt>
                <c:pt idx="6">
                  <c:v>190</c:v>
                </c:pt>
                <c:pt idx="7">
                  <c:v>173</c:v>
                </c:pt>
                <c:pt idx="8">
                  <c:v>186</c:v>
                </c:pt>
                <c:pt idx="9">
                  <c:v>191</c:v>
                </c:pt>
                <c:pt idx="10">
                  <c:v>201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52</c:v>
                </c:pt>
                <c:pt idx="1">
                  <c:v>57</c:v>
                </c:pt>
                <c:pt idx="2">
                  <c:v>54</c:v>
                </c:pt>
                <c:pt idx="3">
                  <c:v>47</c:v>
                </c:pt>
                <c:pt idx="4">
                  <c:v>57</c:v>
                </c:pt>
                <c:pt idx="5">
                  <c:v>57</c:v>
                </c:pt>
                <c:pt idx="6">
                  <c:v>39</c:v>
                </c:pt>
                <c:pt idx="7">
                  <c:v>46</c:v>
                </c:pt>
                <c:pt idx="8">
                  <c:v>33</c:v>
                </c:pt>
                <c:pt idx="9">
                  <c:v>35</c:v>
                </c:pt>
                <c:pt idx="10">
                  <c:v>41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19</c:v>
                </c:pt>
                <c:pt idx="3">
                  <c:v>34</c:v>
                </c:pt>
                <c:pt idx="4">
                  <c:v>33</c:v>
                </c:pt>
                <c:pt idx="5">
                  <c:v>38</c:v>
                </c:pt>
                <c:pt idx="6">
                  <c:v>27</c:v>
                </c:pt>
                <c:pt idx="7">
                  <c:v>28</c:v>
                </c:pt>
                <c:pt idx="8">
                  <c:v>24</c:v>
                </c:pt>
                <c:pt idx="9">
                  <c:v>29</c:v>
                </c:pt>
                <c:pt idx="10">
                  <c:v>54</c:v>
                </c:pt>
              </c:numCache>
            </c:numRef>
          </c:yVal>
        </c:ser>
        <c:axId val="109034496"/>
        <c:axId val="109037056"/>
      </c:scatterChart>
      <c:valAx>
        <c:axId val="109034496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109037056"/>
        <c:crosses val="autoZero"/>
        <c:crossBetween val="midCat"/>
      </c:valAx>
      <c:valAx>
        <c:axId val="109037056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14978856809565472"/>
            </c:manualLayout>
          </c:layout>
        </c:title>
        <c:numFmt formatCode="General" sourceLinked="1"/>
        <c:tickLblPos val="nextTo"/>
        <c:crossAx val="109034496"/>
        <c:crosses val="autoZero"/>
        <c:crossBetween val="midCat"/>
      </c:valAx>
    </c:plotArea>
    <c:legend>
      <c:legendPos val="b"/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spPr>
            <a:solidFill>
              <a:srgbClr val="FF00FF"/>
            </a:solidFill>
          </c:spPr>
          <c:dLbls>
            <c:dLbl>
              <c:idx val="0"/>
              <c:layout>
                <c:manualLayout>
                  <c:x val="-1.9607843137254902E-2"/>
                  <c:y val="-3.0864197530864309E-3"/>
                </c:manualLayout>
              </c:layout>
              <c:showVal val="1"/>
            </c:dLbl>
            <c:dLbl>
              <c:idx val="1"/>
              <c:layout>
                <c:manualLayout>
                  <c:x val="-1.633986928104576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1.3071895424836603E-2"/>
                  <c:y val="0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16.100000000000001</c:v>
                </c:pt>
                <c:pt idx="1">
                  <c:v>5.2</c:v>
                </c:pt>
                <c:pt idx="2">
                  <c:v>17.100000000000001</c:v>
                </c:pt>
                <c:pt idx="3">
                  <c:v>86.2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7.1</c:v>
                </c:pt>
                <c:pt idx="1">
                  <c:v>-0.7000000000000004</c:v>
                </c:pt>
                <c:pt idx="2">
                  <c:v>13.3</c:v>
                </c:pt>
                <c:pt idx="3">
                  <c:v>71.2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0"/>
              <c:layout>
                <c:manualLayout>
                  <c:x val="1.4705882352941176E-2"/>
                  <c:y val="6.1728395061728392E-3"/>
                </c:manualLayout>
              </c:layout>
              <c:showVal val="1"/>
            </c:dLbl>
            <c:dLbl>
              <c:idx val="1"/>
              <c:layout>
                <c:manualLayout>
                  <c:x val="8.1699346405228208E-3"/>
                  <c:y val="6.1728395061727828E-3"/>
                </c:manualLayout>
              </c:layout>
              <c:showVal val="1"/>
            </c:dLbl>
            <c:dLbl>
              <c:idx val="2"/>
              <c:layout>
                <c:manualLayout>
                  <c:x val="9.8039215686274508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8.1699346405228763E-3"/>
                  <c:y val="0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-4.5</c:v>
                </c:pt>
                <c:pt idx="2">
                  <c:v>1.3</c:v>
                </c:pt>
                <c:pt idx="3">
                  <c:v>78.7</c:v>
                </c:pt>
              </c:numCache>
            </c:numRef>
          </c:val>
        </c:ser>
        <c:dLbls>
          <c:showVal val="1"/>
        </c:dLbls>
        <c:axId val="109187840"/>
        <c:axId val="109189376"/>
      </c:barChart>
      <c:catAx>
        <c:axId val="109187840"/>
        <c:scaling>
          <c:orientation val="minMax"/>
        </c:scaling>
        <c:axPos val="b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109189376"/>
        <c:crosses val="autoZero"/>
        <c:auto val="1"/>
        <c:lblAlgn val="ctr"/>
        <c:lblOffset val="100"/>
      </c:catAx>
      <c:valAx>
        <c:axId val="109189376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 dirty="0" smtClean="0"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29013973947700983"/>
            </c:manualLayout>
          </c:layout>
        </c:title>
        <c:numFmt formatCode="General" sourceLinked="1"/>
        <c:tickLblPos val="nextTo"/>
        <c:crossAx val="109187840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.05"/>
          <c:y val="0.88964445416545435"/>
          <c:w val="0.89999999999999991"/>
          <c:h val="8.5664187809857142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3936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431</c:v>
                </c:pt>
                <c:pt idx="1">
                  <c:v>459</c:v>
                </c:pt>
                <c:pt idx="2">
                  <c:v>433</c:v>
                </c:pt>
                <c:pt idx="3">
                  <c:v>423</c:v>
                </c:pt>
                <c:pt idx="4">
                  <c:v>448</c:v>
                </c:pt>
                <c:pt idx="5">
                  <c:v>419</c:v>
                </c:pt>
                <c:pt idx="6">
                  <c:v>385</c:v>
                </c:pt>
                <c:pt idx="7">
                  <c:v>368</c:v>
                </c:pt>
                <c:pt idx="8">
                  <c:v>372</c:v>
                </c:pt>
                <c:pt idx="9">
                  <c:v>357</c:v>
                </c:pt>
                <c:pt idx="10">
                  <c:v>392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99</c:v>
                </c:pt>
                <c:pt idx="1">
                  <c:v>116</c:v>
                </c:pt>
                <c:pt idx="2">
                  <c:v>148</c:v>
                </c:pt>
                <c:pt idx="3">
                  <c:v>154</c:v>
                </c:pt>
                <c:pt idx="4">
                  <c:v>157</c:v>
                </c:pt>
                <c:pt idx="5">
                  <c:v>167</c:v>
                </c:pt>
                <c:pt idx="6">
                  <c:v>145</c:v>
                </c:pt>
                <c:pt idx="7">
                  <c:v>173</c:v>
                </c:pt>
                <c:pt idx="8">
                  <c:v>163</c:v>
                </c:pt>
                <c:pt idx="9">
                  <c:v>146</c:v>
                </c:pt>
                <c:pt idx="10">
                  <c:v>154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14</c:v>
                </c:pt>
                <c:pt idx="1">
                  <c:v>27</c:v>
                </c:pt>
                <c:pt idx="2">
                  <c:v>60</c:v>
                </c:pt>
                <c:pt idx="3">
                  <c:v>67</c:v>
                </c:pt>
                <c:pt idx="4">
                  <c:v>84</c:v>
                </c:pt>
                <c:pt idx="5">
                  <c:v>80</c:v>
                </c:pt>
                <c:pt idx="6">
                  <c:v>103</c:v>
                </c:pt>
                <c:pt idx="7">
                  <c:v>108</c:v>
                </c:pt>
                <c:pt idx="8">
                  <c:v>130</c:v>
                </c:pt>
                <c:pt idx="9">
                  <c:v>99</c:v>
                </c:pt>
                <c:pt idx="10">
                  <c:v>110</c:v>
                </c:pt>
              </c:numCache>
            </c:numRef>
          </c:yVal>
        </c:ser>
        <c:axId val="109416832"/>
        <c:axId val="109419136"/>
      </c:scatterChart>
      <c:valAx>
        <c:axId val="109416832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109419136"/>
        <c:crosses val="autoZero"/>
        <c:crossBetween val="midCat"/>
      </c:valAx>
      <c:valAx>
        <c:axId val="109419136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14978856809565472"/>
            </c:manualLayout>
          </c:layout>
        </c:title>
        <c:numFmt formatCode="General" sourceLinked="1"/>
        <c:tickLblPos val="nextTo"/>
        <c:crossAx val="109416832"/>
        <c:crosses val="autoZero"/>
        <c:crossBetween val="midCat"/>
        <c:majorUnit val="100"/>
      </c:valAx>
    </c:plotArea>
    <c:legend>
      <c:legendPos val="b"/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899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 w="38100">
              <a:solidFill>
                <a:srgbClr val="66CCFF"/>
              </a:solidFill>
            </a:ln>
          </c:spPr>
          <c:marker>
            <c:spPr>
              <a:solidFill>
                <a:srgbClr val="66CCFF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109</c:v>
                </c:pt>
                <c:pt idx="1">
                  <c:v>99</c:v>
                </c:pt>
                <c:pt idx="2">
                  <c:v>125</c:v>
                </c:pt>
                <c:pt idx="3">
                  <c:v>130</c:v>
                </c:pt>
                <c:pt idx="4">
                  <c:v>140</c:v>
                </c:pt>
                <c:pt idx="5">
                  <c:v>127</c:v>
                </c:pt>
                <c:pt idx="6">
                  <c:v>122</c:v>
                </c:pt>
                <c:pt idx="7">
                  <c:v>132</c:v>
                </c:pt>
                <c:pt idx="8">
                  <c:v>141</c:v>
                </c:pt>
                <c:pt idx="9">
                  <c:v>182</c:v>
                </c:pt>
                <c:pt idx="10">
                  <c:v>192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square"/>
            <c:size val="7"/>
            <c:spPr>
              <a:solidFill>
                <a:srgbClr val="FFC0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236</c:v>
                </c:pt>
                <c:pt idx="1">
                  <c:v>233</c:v>
                </c:pt>
                <c:pt idx="2">
                  <c:v>249</c:v>
                </c:pt>
                <c:pt idx="3">
                  <c:v>246</c:v>
                </c:pt>
                <c:pt idx="4">
                  <c:v>221</c:v>
                </c:pt>
                <c:pt idx="5">
                  <c:v>205</c:v>
                </c:pt>
                <c:pt idx="6">
                  <c:v>196</c:v>
                </c:pt>
                <c:pt idx="7">
                  <c:v>176</c:v>
                </c:pt>
                <c:pt idx="8">
                  <c:v>94</c:v>
                </c:pt>
                <c:pt idx="9">
                  <c:v>102</c:v>
                </c:pt>
                <c:pt idx="10">
                  <c:v>89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 w="38100">
              <a:solidFill>
                <a:srgbClr val="CC99FF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CC99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 w="38100">
              <a:solidFill>
                <a:srgbClr val="66CCFF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66CCFF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72</c:v>
                </c:pt>
                <c:pt idx="1">
                  <c:v>59</c:v>
                </c:pt>
                <c:pt idx="2">
                  <c:v>80</c:v>
                </c:pt>
                <c:pt idx="3">
                  <c:v>81</c:v>
                </c:pt>
                <c:pt idx="4">
                  <c:v>92</c:v>
                </c:pt>
                <c:pt idx="5">
                  <c:v>86</c:v>
                </c:pt>
                <c:pt idx="6">
                  <c:v>88</c:v>
                </c:pt>
                <c:pt idx="7">
                  <c:v>103</c:v>
                </c:pt>
                <c:pt idx="8">
                  <c:v>108</c:v>
                </c:pt>
                <c:pt idx="9">
                  <c:v>157</c:v>
                </c:pt>
                <c:pt idx="10">
                  <c:v>164</c:v>
                </c:pt>
              </c:numCache>
            </c:numRef>
          </c:y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 w="38100">
              <a:solidFill>
                <a:srgbClr val="FFC000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FFC0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137</c:v>
                </c:pt>
                <c:pt idx="1">
                  <c:v>123</c:v>
                </c:pt>
                <c:pt idx="2">
                  <c:v>134</c:v>
                </c:pt>
                <c:pt idx="3">
                  <c:v>114</c:v>
                </c:pt>
                <c:pt idx="4">
                  <c:v>80</c:v>
                </c:pt>
                <c:pt idx="5">
                  <c:v>61</c:v>
                </c:pt>
                <c:pt idx="6">
                  <c:v>48</c:v>
                </c:pt>
                <c:pt idx="7">
                  <c:v>37</c:v>
                </c:pt>
                <c:pt idx="8">
                  <c:v>40</c:v>
                </c:pt>
                <c:pt idx="9">
                  <c:v>63</c:v>
                </c:pt>
                <c:pt idx="10">
                  <c:v>81</c:v>
                </c:pt>
              </c:numCache>
            </c:numRef>
          </c:y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 w="38100">
              <a:solidFill>
                <a:srgbClr val="CC99FF"/>
              </a:solidFill>
              <a:prstDash val="dash"/>
            </a:ln>
          </c:spPr>
          <c:marker>
            <c:spPr>
              <a:solidFill>
                <a:srgbClr val="CC99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</c:ser>
        <c:axId val="89395584"/>
        <c:axId val="89397888"/>
      </c:scatterChart>
      <c:valAx>
        <c:axId val="89395584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89397888"/>
        <c:crosses val="autoZero"/>
        <c:crossBetween val="midCat"/>
      </c:valAx>
      <c:valAx>
        <c:axId val="89397888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89395584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2679725696052699"/>
          <c:y val="0.81584038106347889"/>
          <c:w val="0.85212881478050595"/>
          <c:h val="0.16416763876737642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spPr>
            <a:solidFill>
              <a:srgbClr val="FF00FF"/>
            </a:solidFill>
          </c:spPr>
          <c:dLbls>
            <c:dLbl>
              <c:idx val="0"/>
              <c:layout>
                <c:manualLayout>
                  <c:x val="-1.9607843137254902E-2"/>
                  <c:y val="-3.0864197530864309E-3"/>
                </c:manualLayout>
              </c:layout>
              <c:showVal val="1"/>
            </c:dLbl>
            <c:dLbl>
              <c:idx val="1"/>
              <c:layout>
                <c:manualLayout>
                  <c:x val="-1.633986928104576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1.3071895424836603E-2"/>
                  <c:y val="0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9</c:v>
                </c:pt>
                <c:pt idx="1">
                  <c:v>9.8000000000000007</c:v>
                </c:pt>
                <c:pt idx="2">
                  <c:v>5.5</c:v>
                </c:pt>
                <c:pt idx="3">
                  <c:v>11.1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4.7</c:v>
                </c:pt>
                <c:pt idx="1">
                  <c:v>4.0999999999999996</c:v>
                </c:pt>
                <c:pt idx="2">
                  <c:v>4.5</c:v>
                </c:pt>
                <c:pt idx="3">
                  <c:v>8.3000000000000007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0"/>
              <c:layout>
                <c:manualLayout>
                  <c:x val="1.4705882352941176E-2"/>
                  <c:y val="6.1728395061728392E-3"/>
                </c:manualLayout>
              </c:layout>
              <c:showVal val="1"/>
            </c:dLbl>
            <c:dLbl>
              <c:idx val="1"/>
              <c:layout>
                <c:manualLayout>
                  <c:x val="8.1699346405228208E-3"/>
                  <c:y val="6.1728395061727828E-3"/>
                </c:manualLayout>
              </c:layout>
              <c:showVal val="1"/>
            </c:dLbl>
            <c:dLbl>
              <c:idx val="2"/>
              <c:layout>
                <c:manualLayout>
                  <c:x val="9.8039215686274508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8.1699346405228763E-3"/>
                  <c:y val="0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4.9000000000000004</c:v>
                </c:pt>
                <c:pt idx="1">
                  <c:v>2.8</c:v>
                </c:pt>
                <c:pt idx="2">
                  <c:v>8.6</c:v>
                </c:pt>
                <c:pt idx="3">
                  <c:v>13.8</c:v>
                </c:pt>
              </c:numCache>
            </c:numRef>
          </c:val>
        </c:ser>
        <c:dLbls>
          <c:showVal val="1"/>
        </c:dLbls>
        <c:axId val="109504384"/>
        <c:axId val="109505920"/>
      </c:barChart>
      <c:catAx>
        <c:axId val="109504384"/>
        <c:scaling>
          <c:orientation val="minMax"/>
        </c:scaling>
        <c:axPos val="b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109505920"/>
        <c:crosses val="autoZero"/>
        <c:auto val="1"/>
        <c:lblAlgn val="ctr"/>
        <c:lblOffset val="100"/>
      </c:catAx>
      <c:valAx>
        <c:axId val="109505920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 dirty="0" smtClean="0"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29013973947700983"/>
            </c:manualLayout>
          </c:layout>
        </c:title>
        <c:numFmt formatCode="General" sourceLinked="1"/>
        <c:tickLblPos val="nextTo"/>
        <c:crossAx val="109504384"/>
        <c:crosses val="autoZero"/>
        <c:crossBetween val="between"/>
        <c:majorUnit val="3"/>
      </c:valAx>
    </c:plotArea>
    <c:legend>
      <c:legendPos val="b"/>
      <c:layout>
        <c:manualLayout>
          <c:xMode val="edge"/>
          <c:yMode val="edge"/>
          <c:x val="0.05"/>
          <c:y val="0.88964445416545435"/>
          <c:w val="0.89999999999999991"/>
          <c:h val="8.5664187809857142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3981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313</c:v>
                </c:pt>
                <c:pt idx="1">
                  <c:v>310</c:v>
                </c:pt>
                <c:pt idx="2">
                  <c:v>296</c:v>
                </c:pt>
                <c:pt idx="3">
                  <c:v>310</c:v>
                </c:pt>
                <c:pt idx="4">
                  <c:v>355</c:v>
                </c:pt>
                <c:pt idx="5">
                  <c:v>389</c:v>
                </c:pt>
                <c:pt idx="6">
                  <c:v>355</c:v>
                </c:pt>
                <c:pt idx="7">
                  <c:v>381</c:v>
                </c:pt>
                <c:pt idx="8">
                  <c:v>381</c:v>
                </c:pt>
                <c:pt idx="9">
                  <c:v>377</c:v>
                </c:pt>
                <c:pt idx="10">
                  <c:v>379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64</c:v>
                </c:pt>
                <c:pt idx="1">
                  <c:v>55</c:v>
                </c:pt>
                <c:pt idx="2">
                  <c:v>82</c:v>
                </c:pt>
                <c:pt idx="3">
                  <c:v>87</c:v>
                </c:pt>
                <c:pt idx="4">
                  <c:v>110</c:v>
                </c:pt>
                <c:pt idx="5">
                  <c:v>109</c:v>
                </c:pt>
                <c:pt idx="6">
                  <c:v>121</c:v>
                </c:pt>
                <c:pt idx="7">
                  <c:v>116</c:v>
                </c:pt>
                <c:pt idx="8">
                  <c:v>137</c:v>
                </c:pt>
                <c:pt idx="9">
                  <c:v>125</c:v>
                </c:pt>
                <c:pt idx="10">
                  <c:v>118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8</c:v>
                </c:pt>
                <c:pt idx="1">
                  <c:v>14</c:v>
                </c:pt>
                <c:pt idx="2">
                  <c:v>11</c:v>
                </c:pt>
                <c:pt idx="3">
                  <c:v>45</c:v>
                </c:pt>
                <c:pt idx="4">
                  <c:v>63</c:v>
                </c:pt>
                <c:pt idx="5">
                  <c:v>56</c:v>
                </c:pt>
                <c:pt idx="6">
                  <c:v>67</c:v>
                </c:pt>
                <c:pt idx="7">
                  <c:v>60</c:v>
                </c:pt>
                <c:pt idx="8">
                  <c:v>82</c:v>
                </c:pt>
                <c:pt idx="9">
                  <c:v>91</c:v>
                </c:pt>
                <c:pt idx="10">
                  <c:v>94</c:v>
                </c:pt>
              </c:numCache>
            </c:numRef>
          </c:yVal>
        </c:ser>
        <c:axId val="109884928"/>
        <c:axId val="109887488"/>
      </c:scatterChart>
      <c:valAx>
        <c:axId val="109884928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109887488"/>
        <c:crosses val="autoZero"/>
        <c:crossBetween val="midCat"/>
      </c:valAx>
      <c:valAx>
        <c:axId val="109887488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14978856809565472"/>
            </c:manualLayout>
          </c:layout>
        </c:title>
        <c:numFmt formatCode="General" sourceLinked="1"/>
        <c:tickLblPos val="nextTo"/>
        <c:crossAx val="109884928"/>
        <c:crosses val="autoZero"/>
        <c:crossBetween val="midCat"/>
        <c:majorUnit val="100"/>
      </c:valAx>
    </c:plotArea>
    <c:legend>
      <c:legendPos val="b"/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spPr>
            <a:solidFill>
              <a:srgbClr val="FF00FF"/>
            </a:solidFill>
          </c:spPr>
          <c:dLbls>
            <c:dLbl>
              <c:idx val="0"/>
              <c:layout>
                <c:manualLayout>
                  <c:x val="-1.9607843137254902E-2"/>
                  <c:y val="-3.0864197530864326E-3"/>
                </c:manualLayout>
              </c:layout>
              <c:showVal val="1"/>
            </c:dLbl>
            <c:dLbl>
              <c:idx val="1"/>
              <c:layout>
                <c:manualLayout>
                  <c:x val="-1.633986928104576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1.3071895424836603E-2"/>
                  <c:y val="0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-0.30000000000000021</c:v>
                </c:pt>
                <c:pt idx="1">
                  <c:v>0.5</c:v>
                </c:pt>
                <c:pt idx="2">
                  <c:v>-5.6</c:v>
                </c:pt>
                <c:pt idx="3">
                  <c:v>3.3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3.4</c:v>
                </c:pt>
                <c:pt idx="1">
                  <c:v>1.8</c:v>
                </c:pt>
                <c:pt idx="2">
                  <c:v>9.2000000000000011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0"/>
              <c:layout>
                <c:manualLayout>
                  <c:x val="1.4705882352941176E-2"/>
                  <c:y val="6.1728395061728392E-3"/>
                </c:manualLayout>
              </c:layout>
              <c:showVal val="1"/>
            </c:dLbl>
            <c:dLbl>
              <c:idx val="1"/>
              <c:layout>
                <c:manualLayout>
                  <c:x val="8.1699346405228208E-3"/>
                  <c:y val="6.1728395061727828E-3"/>
                </c:manualLayout>
              </c:layout>
              <c:showVal val="1"/>
            </c:dLbl>
            <c:dLbl>
              <c:idx val="2"/>
              <c:layout>
                <c:manualLayout>
                  <c:x val="9.8039215686274508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8.1699346405228763E-3"/>
                  <c:y val="0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4.9000000000000004</c:v>
                </c:pt>
                <c:pt idx="1">
                  <c:v>2.2999999999999998</c:v>
                </c:pt>
                <c:pt idx="2">
                  <c:v>12.2</c:v>
                </c:pt>
                <c:pt idx="3">
                  <c:v>18.2</c:v>
                </c:pt>
              </c:numCache>
            </c:numRef>
          </c:val>
        </c:ser>
        <c:dLbls>
          <c:showVal val="1"/>
        </c:dLbls>
        <c:axId val="109919232"/>
        <c:axId val="109937408"/>
      </c:barChart>
      <c:catAx>
        <c:axId val="109919232"/>
        <c:scaling>
          <c:orientation val="minMax"/>
        </c:scaling>
        <c:axPos val="b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109937408"/>
        <c:crosses val="autoZero"/>
        <c:auto val="1"/>
        <c:lblAlgn val="ctr"/>
        <c:lblOffset val="100"/>
      </c:catAx>
      <c:valAx>
        <c:axId val="109937408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 dirty="0" smtClean="0"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29013973947700983"/>
            </c:manualLayout>
          </c:layout>
        </c:title>
        <c:numFmt formatCode="General" sourceLinked="1"/>
        <c:tickLblPos val="nextTo"/>
        <c:crossAx val="109919232"/>
        <c:crosses val="autoZero"/>
        <c:crossBetween val="between"/>
        <c:majorUnit val="5"/>
      </c:valAx>
    </c:plotArea>
    <c:legend>
      <c:legendPos val="b"/>
      <c:layout>
        <c:manualLayout>
          <c:xMode val="edge"/>
          <c:yMode val="edge"/>
          <c:x val="0.05"/>
          <c:y val="0.88964445416545468"/>
          <c:w val="0.89999999999999991"/>
          <c:h val="8.5664187809857142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3803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220</c:v>
                </c:pt>
                <c:pt idx="1">
                  <c:v>221</c:v>
                </c:pt>
                <c:pt idx="2">
                  <c:v>214</c:v>
                </c:pt>
                <c:pt idx="3">
                  <c:v>236</c:v>
                </c:pt>
                <c:pt idx="4">
                  <c:v>238</c:v>
                </c:pt>
                <c:pt idx="5">
                  <c:v>271</c:v>
                </c:pt>
                <c:pt idx="6">
                  <c:v>262</c:v>
                </c:pt>
                <c:pt idx="7">
                  <c:v>212</c:v>
                </c:pt>
                <c:pt idx="8">
                  <c:v>227</c:v>
                </c:pt>
                <c:pt idx="9">
                  <c:v>204</c:v>
                </c:pt>
                <c:pt idx="10">
                  <c:v>201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111</c:v>
                </c:pt>
                <c:pt idx="1">
                  <c:v>102</c:v>
                </c:pt>
                <c:pt idx="2">
                  <c:v>134</c:v>
                </c:pt>
                <c:pt idx="3">
                  <c:v>142</c:v>
                </c:pt>
                <c:pt idx="4">
                  <c:v>150</c:v>
                </c:pt>
                <c:pt idx="5">
                  <c:v>165</c:v>
                </c:pt>
                <c:pt idx="6">
                  <c:v>166</c:v>
                </c:pt>
                <c:pt idx="7">
                  <c:v>133</c:v>
                </c:pt>
                <c:pt idx="8">
                  <c:v>151</c:v>
                </c:pt>
                <c:pt idx="9">
                  <c:v>127</c:v>
                </c:pt>
                <c:pt idx="10">
                  <c:v>142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marker>
            <c:spPr>
              <a:ln>
                <a:solidFill>
                  <a:srgbClr val="00FF0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20</c:v>
                </c:pt>
                <c:pt idx="4">
                  <c:v>36</c:v>
                </c:pt>
                <c:pt idx="5">
                  <c:v>32</c:v>
                </c:pt>
                <c:pt idx="6">
                  <c:v>39</c:v>
                </c:pt>
                <c:pt idx="7">
                  <c:v>28</c:v>
                </c:pt>
                <c:pt idx="8">
                  <c:v>45</c:v>
                </c:pt>
                <c:pt idx="9">
                  <c:v>48</c:v>
                </c:pt>
                <c:pt idx="10">
                  <c:v>50</c:v>
                </c:pt>
              </c:numCache>
            </c:numRef>
          </c:yVal>
        </c:ser>
        <c:axId val="110262528"/>
        <c:axId val="110277376"/>
      </c:scatterChart>
      <c:valAx>
        <c:axId val="110262528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110277376"/>
        <c:crosses val="autoZero"/>
        <c:crossBetween val="midCat"/>
      </c:valAx>
      <c:valAx>
        <c:axId val="110277376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14978856809565472"/>
            </c:manualLayout>
          </c:layout>
        </c:title>
        <c:numFmt formatCode="General" sourceLinked="1"/>
        <c:tickLblPos val="nextTo"/>
        <c:crossAx val="110262528"/>
        <c:crosses val="autoZero"/>
        <c:crossBetween val="midCat"/>
      </c:valAx>
    </c:plotArea>
    <c:legend>
      <c:legendPos val="b"/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spPr>
            <a:solidFill>
              <a:srgbClr val="FF00FF"/>
            </a:solidFill>
          </c:spPr>
          <c:dLbls>
            <c:dLbl>
              <c:idx val="0"/>
              <c:layout>
                <c:manualLayout>
                  <c:x val="-1.9607843137254902E-2"/>
                  <c:y val="-3.0864197530864283E-3"/>
                </c:manualLayout>
              </c:layout>
              <c:showVal val="1"/>
            </c:dLbl>
            <c:dLbl>
              <c:idx val="1"/>
              <c:layout>
                <c:manualLayout>
                  <c:x val="-1.633986928104576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1.3071895424836603E-2"/>
                  <c:y val="0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3.7</c:v>
                </c:pt>
                <c:pt idx="1">
                  <c:v>-1.5</c:v>
                </c:pt>
                <c:pt idx="2">
                  <c:v>11.8</c:v>
                </c:pt>
                <c:pt idx="3">
                  <c:v>4.2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</c:v>
                </c:pt>
                <c:pt idx="1">
                  <c:v>-3.9</c:v>
                </c:pt>
                <c:pt idx="2">
                  <c:v>13.5</c:v>
                </c:pt>
                <c:pt idx="3">
                  <c:v>-9.4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0"/>
              <c:layout>
                <c:manualLayout>
                  <c:x val="1.4705882352941176E-2"/>
                  <c:y val="6.1728395061728392E-3"/>
                </c:manualLayout>
              </c:layout>
              <c:showVal val="1"/>
            </c:dLbl>
            <c:dLbl>
              <c:idx val="1"/>
              <c:layout>
                <c:manualLayout>
                  <c:x val="8.1699346405228208E-3"/>
                  <c:y val="6.1728395061727828E-3"/>
                </c:manualLayout>
              </c:layout>
              <c:showVal val="1"/>
            </c:dLbl>
            <c:dLbl>
              <c:idx val="2"/>
              <c:layout>
                <c:manualLayout>
                  <c:x val="9.8039215686274508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8.1699346405228763E-3"/>
                  <c:y val="0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2</c:v>
                </c:pt>
                <c:pt idx="1">
                  <c:v>-2.2999999999999998</c:v>
                </c:pt>
                <c:pt idx="2">
                  <c:v>22.3</c:v>
                </c:pt>
                <c:pt idx="3">
                  <c:v>-9.7000000000000011</c:v>
                </c:pt>
              </c:numCache>
            </c:numRef>
          </c:val>
        </c:ser>
        <c:dLbls>
          <c:showVal val="1"/>
        </c:dLbls>
        <c:axId val="110329856"/>
        <c:axId val="110331392"/>
      </c:barChart>
      <c:catAx>
        <c:axId val="110329856"/>
        <c:scaling>
          <c:orientation val="minMax"/>
        </c:scaling>
        <c:axPos val="b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110331392"/>
        <c:crosses val="autoZero"/>
        <c:auto val="1"/>
        <c:lblAlgn val="ctr"/>
        <c:lblOffset val="100"/>
      </c:catAx>
      <c:valAx>
        <c:axId val="11033139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 dirty="0" smtClean="0"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29013973947700983"/>
            </c:manualLayout>
          </c:layout>
        </c:title>
        <c:numFmt formatCode="General" sourceLinked="1"/>
        <c:tickLblPos val="nextTo"/>
        <c:crossAx val="110329856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05"/>
          <c:y val="0.8896444541654539"/>
          <c:w val="0.89999999999999991"/>
          <c:h val="8.5664187809857142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4003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447</c:v>
                </c:pt>
                <c:pt idx="1">
                  <c:v>469</c:v>
                </c:pt>
                <c:pt idx="2">
                  <c:v>447</c:v>
                </c:pt>
                <c:pt idx="3">
                  <c:v>530</c:v>
                </c:pt>
                <c:pt idx="4">
                  <c:v>478</c:v>
                </c:pt>
                <c:pt idx="5">
                  <c:v>497</c:v>
                </c:pt>
                <c:pt idx="6">
                  <c:v>506</c:v>
                </c:pt>
                <c:pt idx="7">
                  <c:v>467</c:v>
                </c:pt>
                <c:pt idx="8">
                  <c:v>467</c:v>
                </c:pt>
                <c:pt idx="9">
                  <c:v>476</c:v>
                </c:pt>
                <c:pt idx="10">
                  <c:v>449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98</c:v>
                </c:pt>
                <c:pt idx="1">
                  <c:v>106</c:v>
                </c:pt>
                <c:pt idx="2">
                  <c:v>141</c:v>
                </c:pt>
                <c:pt idx="3">
                  <c:v>165</c:v>
                </c:pt>
                <c:pt idx="4">
                  <c:v>189</c:v>
                </c:pt>
                <c:pt idx="5">
                  <c:v>193</c:v>
                </c:pt>
                <c:pt idx="6">
                  <c:v>162</c:v>
                </c:pt>
                <c:pt idx="7">
                  <c:v>171</c:v>
                </c:pt>
                <c:pt idx="8">
                  <c:v>146</c:v>
                </c:pt>
                <c:pt idx="9">
                  <c:v>156</c:v>
                </c:pt>
                <c:pt idx="10">
                  <c:v>147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10</c:v>
                </c:pt>
                <c:pt idx="1">
                  <c:v>7</c:v>
                </c:pt>
                <c:pt idx="2">
                  <c:v>11</c:v>
                </c:pt>
                <c:pt idx="3">
                  <c:v>18</c:v>
                </c:pt>
                <c:pt idx="4">
                  <c:v>30</c:v>
                </c:pt>
                <c:pt idx="5">
                  <c:v>55</c:v>
                </c:pt>
                <c:pt idx="6">
                  <c:v>77</c:v>
                </c:pt>
                <c:pt idx="7">
                  <c:v>126</c:v>
                </c:pt>
                <c:pt idx="8">
                  <c:v>99</c:v>
                </c:pt>
                <c:pt idx="9">
                  <c:v>110</c:v>
                </c:pt>
                <c:pt idx="10">
                  <c:v>102</c:v>
                </c:pt>
              </c:numCache>
            </c:numRef>
          </c:yVal>
        </c:ser>
        <c:axId val="110603648"/>
        <c:axId val="110610304"/>
      </c:scatterChart>
      <c:valAx>
        <c:axId val="110603648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110610304"/>
        <c:crosses val="autoZero"/>
        <c:crossBetween val="midCat"/>
      </c:valAx>
      <c:valAx>
        <c:axId val="110610304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14978856809565472"/>
            </c:manualLayout>
          </c:layout>
        </c:title>
        <c:numFmt formatCode="General" sourceLinked="1"/>
        <c:tickLblPos val="nextTo"/>
        <c:crossAx val="110603648"/>
        <c:crosses val="autoZero"/>
        <c:crossBetween val="midCat"/>
      </c:valAx>
    </c:plotArea>
    <c:legend>
      <c:legendPos val="b"/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spPr>
            <a:solidFill>
              <a:srgbClr val="FF00FF"/>
            </a:solidFill>
          </c:spPr>
          <c:dLbls>
            <c:dLbl>
              <c:idx val="0"/>
              <c:layout>
                <c:manualLayout>
                  <c:x val="-1.9607843137254902E-2"/>
                  <c:y val="-3.0864197530864296E-3"/>
                </c:manualLayout>
              </c:layout>
              <c:showVal val="1"/>
            </c:dLbl>
            <c:dLbl>
              <c:idx val="1"/>
              <c:layout>
                <c:manualLayout>
                  <c:x val="-1.633986928104576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1.3071895424836603E-2"/>
                  <c:y val="0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-5.9</c:v>
                </c:pt>
                <c:pt idx="1">
                  <c:v>-5.7</c:v>
                </c:pt>
                <c:pt idx="2">
                  <c:v>-5.8</c:v>
                </c:pt>
                <c:pt idx="3">
                  <c:v>-7.3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-7.5</c:v>
                </c:pt>
                <c:pt idx="1">
                  <c:v>-8.5</c:v>
                </c:pt>
                <c:pt idx="2">
                  <c:v>-6.7</c:v>
                </c:pt>
                <c:pt idx="3">
                  <c:v>-1.1000000000000001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0"/>
              <c:layout>
                <c:manualLayout>
                  <c:x val="1.4705882352941176E-2"/>
                  <c:y val="6.1728395061728392E-3"/>
                </c:manualLayout>
              </c:layout>
              <c:showVal val="1"/>
            </c:dLbl>
            <c:dLbl>
              <c:idx val="1"/>
              <c:layout>
                <c:manualLayout>
                  <c:x val="8.1699346405228208E-3"/>
                  <c:y val="6.1728395061727828E-3"/>
                </c:manualLayout>
              </c:layout>
              <c:showVal val="1"/>
            </c:dLbl>
            <c:dLbl>
              <c:idx val="2"/>
              <c:layout>
                <c:manualLayout>
                  <c:x val="9.8039215686274508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8.1699346405228763E-3"/>
                  <c:y val="0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-5.4</c:v>
                </c:pt>
                <c:pt idx="1">
                  <c:v>-8.6</c:v>
                </c:pt>
                <c:pt idx="2">
                  <c:v>-0.7000000000000004</c:v>
                </c:pt>
                <c:pt idx="3">
                  <c:v>24.2</c:v>
                </c:pt>
              </c:numCache>
            </c:numRef>
          </c:val>
        </c:ser>
        <c:dLbls>
          <c:showVal val="1"/>
        </c:dLbls>
        <c:axId val="110756992"/>
        <c:axId val="110758528"/>
      </c:barChart>
      <c:catAx>
        <c:axId val="110756992"/>
        <c:scaling>
          <c:orientation val="minMax"/>
        </c:scaling>
        <c:axPos val="b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110758528"/>
        <c:crosses val="autoZero"/>
        <c:auto val="1"/>
        <c:lblAlgn val="ctr"/>
        <c:lblOffset val="100"/>
      </c:catAx>
      <c:valAx>
        <c:axId val="110758528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 dirty="0" smtClean="0"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29013973947700983"/>
            </c:manualLayout>
          </c:layout>
        </c:title>
        <c:numFmt formatCode="General" sourceLinked="1"/>
        <c:tickLblPos val="nextTo"/>
        <c:crossAx val="110756992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05"/>
          <c:y val="0.88964445416545412"/>
          <c:w val="0.89999999999999991"/>
          <c:h val="8.5664187809857142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4025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spPr>
            <a:ln w="38100">
              <a:solidFill>
                <a:srgbClr val="FF00FF"/>
              </a:solidFill>
            </a:ln>
          </c:spPr>
          <c:marker>
            <c:spPr>
              <a:solidFill>
                <a:srgbClr val="FF00FF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487</c:v>
                </c:pt>
                <c:pt idx="1">
                  <c:v>489</c:v>
                </c:pt>
                <c:pt idx="2">
                  <c:v>486</c:v>
                </c:pt>
                <c:pt idx="3">
                  <c:v>532</c:v>
                </c:pt>
                <c:pt idx="4">
                  <c:v>578</c:v>
                </c:pt>
                <c:pt idx="5">
                  <c:v>683</c:v>
                </c:pt>
                <c:pt idx="6">
                  <c:v>597</c:v>
                </c:pt>
                <c:pt idx="7">
                  <c:v>616</c:v>
                </c:pt>
                <c:pt idx="8">
                  <c:v>636</c:v>
                </c:pt>
                <c:pt idx="9">
                  <c:v>658</c:v>
                </c:pt>
                <c:pt idx="10">
                  <c:v>631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108</c:v>
                </c:pt>
                <c:pt idx="1">
                  <c:v>124</c:v>
                </c:pt>
                <c:pt idx="2">
                  <c:v>132</c:v>
                </c:pt>
                <c:pt idx="3">
                  <c:v>140</c:v>
                </c:pt>
                <c:pt idx="4">
                  <c:v>196</c:v>
                </c:pt>
                <c:pt idx="5">
                  <c:v>222</c:v>
                </c:pt>
                <c:pt idx="6">
                  <c:v>241</c:v>
                </c:pt>
                <c:pt idx="7">
                  <c:v>228</c:v>
                </c:pt>
                <c:pt idx="8">
                  <c:v>249</c:v>
                </c:pt>
                <c:pt idx="9">
                  <c:v>203</c:v>
                </c:pt>
                <c:pt idx="10">
                  <c:v>185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6</c:v>
                </c:pt>
                <c:pt idx="1">
                  <c:v>8</c:v>
                </c:pt>
                <c:pt idx="2">
                  <c:v>13</c:v>
                </c:pt>
                <c:pt idx="3">
                  <c:v>18</c:v>
                </c:pt>
                <c:pt idx="4">
                  <c:v>31</c:v>
                </c:pt>
                <c:pt idx="5">
                  <c:v>41</c:v>
                </c:pt>
                <c:pt idx="6">
                  <c:v>76</c:v>
                </c:pt>
                <c:pt idx="7">
                  <c:v>78</c:v>
                </c:pt>
                <c:pt idx="8">
                  <c:v>77</c:v>
                </c:pt>
                <c:pt idx="9">
                  <c:v>80</c:v>
                </c:pt>
                <c:pt idx="10">
                  <c:v>93</c:v>
                </c:pt>
              </c:numCache>
            </c:numRef>
          </c:yVal>
        </c:ser>
        <c:axId val="111121152"/>
        <c:axId val="111123456"/>
      </c:scatterChart>
      <c:valAx>
        <c:axId val="111121152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111123456"/>
        <c:crosses val="autoZero"/>
        <c:crossBetween val="midCat"/>
      </c:valAx>
      <c:valAx>
        <c:axId val="111123456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14978856809565472"/>
            </c:manualLayout>
          </c:layout>
        </c:title>
        <c:numFmt formatCode="General" sourceLinked="1"/>
        <c:tickLblPos val="nextTo"/>
        <c:crossAx val="111121152"/>
        <c:crosses val="autoZero"/>
        <c:crossBetween val="midCat"/>
        <c:majorUnit val="200"/>
      </c:valAx>
    </c:plotArea>
    <c:legend>
      <c:legendPos val="b"/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spPr>
            <a:solidFill>
              <a:srgbClr val="FF00FF"/>
            </a:solidFill>
          </c:spPr>
          <c:dLbls>
            <c:dLbl>
              <c:idx val="0"/>
              <c:layout>
                <c:manualLayout>
                  <c:x val="-1.9607843137254902E-2"/>
                  <c:y val="-3.0864197530864309E-3"/>
                </c:manualLayout>
              </c:layout>
              <c:showVal val="1"/>
            </c:dLbl>
            <c:dLbl>
              <c:idx val="1"/>
              <c:layout>
                <c:manualLayout>
                  <c:x val="-1.633986928104576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1.3071895424836603E-2"/>
                  <c:y val="0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-3.4</c:v>
                </c:pt>
                <c:pt idx="1">
                  <c:v>-4.0999999999999996</c:v>
                </c:pt>
                <c:pt idx="2">
                  <c:v>-8.9</c:v>
                </c:pt>
                <c:pt idx="3">
                  <c:v>16.3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-2.2999999999999998</c:v>
                </c:pt>
                <c:pt idx="1">
                  <c:v>-3.3</c:v>
                </c:pt>
                <c:pt idx="2">
                  <c:v>-2.8</c:v>
                </c:pt>
                <c:pt idx="3">
                  <c:v>13.5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0"/>
              <c:layout>
                <c:manualLayout>
                  <c:x val="1.4705882352941176E-2"/>
                  <c:y val="6.1728395061728392E-3"/>
                </c:manualLayout>
              </c:layout>
              <c:showVal val="1"/>
            </c:dLbl>
            <c:dLbl>
              <c:idx val="1"/>
              <c:layout>
                <c:manualLayout>
                  <c:x val="8.1699346405228208E-3"/>
                  <c:y val="6.1728395061727828E-3"/>
                </c:manualLayout>
              </c:layout>
              <c:showVal val="1"/>
            </c:dLbl>
            <c:dLbl>
              <c:idx val="2"/>
              <c:layout>
                <c:manualLayout>
                  <c:x val="9.8039215686274508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8.1699346405228763E-3"/>
                  <c:y val="0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-4.5</c:v>
                </c:pt>
                <c:pt idx="1">
                  <c:v>-5</c:v>
                </c:pt>
                <c:pt idx="2">
                  <c:v>-8.2000000000000011</c:v>
                </c:pt>
                <c:pt idx="3">
                  <c:v>12.6</c:v>
                </c:pt>
              </c:numCache>
            </c:numRef>
          </c:val>
        </c:ser>
        <c:dLbls>
          <c:showVal val="1"/>
        </c:dLbls>
        <c:axId val="111286528"/>
        <c:axId val="111300608"/>
      </c:barChart>
      <c:catAx>
        <c:axId val="111286528"/>
        <c:scaling>
          <c:orientation val="minMax"/>
        </c:scaling>
        <c:axPos val="b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111300608"/>
        <c:crosses val="autoZero"/>
        <c:auto val="1"/>
        <c:lblAlgn val="ctr"/>
        <c:lblOffset val="100"/>
      </c:catAx>
      <c:valAx>
        <c:axId val="111300608"/>
        <c:scaling>
          <c:orientation val="minMax"/>
          <c:max val="20"/>
          <c:min val="-10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 dirty="0" smtClean="0"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29013973947700983"/>
            </c:manualLayout>
          </c:layout>
        </c:title>
        <c:numFmt formatCode="General" sourceLinked="1"/>
        <c:tickLblPos val="nextTo"/>
        <c:crossAx val="111286528"/>
        <c:crosses val="autoZero"/>
        <c:crossBetween val="between"/>
        <c:majorUnit val="5"/>
      </c:valAx>
    </c:plotArea>
    <c:legend>
      <c:legendPos val="b"/>
      <c:layout>
        <c:manualLayout>
          <c:xMode val="edge"/>
          <c:yMode val="edge"/>
          <c:x val="0.05"/>
          <c:y val="0.88964445416545435"/>
          <c:w val="0.89999999999999991"/>
          <c:h val="8.5664187809857142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F00FF"/>
            </a:solidFill>
          </c:spPr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29</c:v>
                </c:pt>
                <c:pt idx="1">
                  <c:v>2212</c:v>
                </c:pt>
                <c:pt idx="2">
                  <c:v>178</c:v>
                </c:pt>
                <c:pt idx="3">
                  <c:v>10442</c:v>
                </c:pt>
                <c:pt idx="4">
                  <c:v>854</c:v>
                </c:pt>
                <c:pt idx="5">
                  <c:v>6101</c:v>
                </c:pt>
                <c:pt idx="6">
                  <c:v>1660</c:v>
                </c:pt>
                <c:pt idx="7">
                  <c:v>376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FF00"/>
            </a:solidFill>
          </c:spPr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41</c:v>
                </c:pt>
                <c:pt idx="1">
                  <c:v>2333</c:v>
                </c:pt>
                <c:pt idx="2">
                  <c:v>150</c:v>
                </c:pt>
                <c:pt idx="3">
                  <c:v>10622</c:v>
                </c:pt>
                <c:pt idx="4">
                  <c:v>828</c:v>
                </c:pt>
                <c:pt idx="5">
                  <c:v>6009</c:v>
                </c:pt>
                <c:pt idx="6">
                  <c:v>1770</c:v>
                </c:pt>
                <c:pt idx="7">
                  <c:v>349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27</c:v>
                </c:pt>
                <c:pt idx="1">
                  <c:v>2322</c:v>
                </c:pt>
                <c:pt idx="2">
                  <c:v>128</c:v>
                </c:pt>
                <c:pt idx="3">
                  <c:v>11043</c:v>
                </c:pt>
                <c:pt idx="4">
                  <c:v>795</c:v>
                </c:pt>
                <c:pt idx="5">
                  <c:v>6094</c:v>
                </c:pt>
                <c:pt idx="6">
                  <c:v>1821</c:v>
                </c:pt>
                <c:pt idx="7">
                  <c:v>287</c:v>
                </c:pt>
              </c:numCache>
            </c:numRef>
          </c:val>
        </c:ser>
        <c:dLbls>
          <c:showVal val="1"/>
        </c:dLbls>
        <c:axId val="111335296"/>
        <c:axId val="111336832"/>
      </c:barChart>
      <c:catAx>
        <c:axId val="111335296"/>
        <c:scaling>
          <c:orientation val="minMax"/>
        </c:scaling>
        <c:axPos val="b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111336832"/>
        <c:crosses val="autoZero"/>
        <c:auto val="1"/>
        <c:lblAlgn val="ctr"/>
        <c:lblOffset val="100"/>
      </c:catAx>
      <c:valAx>
        <c:axId val="11133683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 dirty="0" smtClean="0"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29013973947700983"/>
            </c:manualLayout>
          </c:layout>
        </c:title>
        <c:numFmt formatCode="General" sourceLinked="1"/>
        <c:tickLblPos val="nextTo"/>
        <c:crossAx val="111335296"/>
        <c:crosses val="autoZero"/>
        <c:crossBetween val="between"/>
        <c:majorUnit val="3000"/>
      </c:valAx>
    </c:plotArea>
    <c:legend>
      <c:legendPos val="b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899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 w="38100"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65</c:v>
                </c:pt>
                <c:pt idx="1">
                  <c:v>91</c:v>
                </c:pt>
                <c:pt idx="2">
                  <c:v>120</c:v>
                </c:pt>
                <c:pt idx="3">
                  <c:v>151</c:v>
                </c:pt>
                <c:pt idx="4">
                  <c:v>175</c:v>
                </c:pt>
                <c:pt idx="5">
                  <c:v>167</c:v>
                </c:pt>
                <c:pt idx="6">
                  <c:v>150</c:v>
                </c:pt>
                <c:pt idx="7">
                  <c:v>114</c:v>
                </c:pt>
                <c:pt idx="8">
                  <c:v>110</c:v>
                </c:pt>
                <c:pt idx="9">
                  <c:v>118</c:v>
                </c:pt>
                <c:pt idx="10">
                  <c:v>100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 w="38100">
              <a:solidFill>
                <a:srgbClr val="FF6600"/>
              </a:solidFill>
            </a:ln>
          </c:spPr>
          <c:marker>
            <c:symbol val="square"/>
            <c:size val="7"/>
            <c:spPr>
              <a:solidFill>
                <a:srgbClr val="FF66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76</c:v>
                </c:pt>
                <c:pt idx="1">
                  <c:v>74</c:v>
                </c:pt>
                <c:pt idx="2">
                  <c:v>89</c:v>
                </c:pt>
                <c:pt idx="3">
                  <c:v>85</c:v>
                </c:pt>
                <c:pt idx="4">
                  <c:v>93</c:v>
                </c:pt>
                <c:pt idx="5">
                  <c:v>78</c:v>
                </c:pt>
                <c:pt idx="6">
                  <c:v>84</c:v>
                </c:pt>
                <c:pt idx="7">
                  <c:v>76</c:v>
                </c:pt>
                <c:pt idx="8">
                  <c:v>79</c:v>
                </c:pt>
                <c:pt idx="9">
                  <c:v>90</c:v>
                </c:pt>
                <c:pt idx="10">
                  <c:v>85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 w="38100">
              <a:solidFill>
                <a:srgbClr val="00FF00"/>
              </a:solidFill>
              <a:prstDash val="dash"/>
            </a:ln>
          </c:spPr>
          <c:marker>
            <c:symbol val="diamond"/>
            <c:size val="9"/>
            <c:spPr>
              <a:solidFill>
                <a:srgbClr val="00FF00"/>
              </a:solidFill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39</c:v>
                </c:pt>
                <c:pt idx="1">
                  <c:v>32</c:v>
                </c:pt>
                <c:pt idx="2">
                  <c:v>59</c:v>
                </c:pt>
                <c:pt idx="3">
                  <c:v>59</c:v>
                </c:pt>
                <c:pt idx="4">
                  <c:v>56</c:v>
                </c:pt>
                <c:pt idx="5">
                  <c:v>40</c:v>
                </c:pt>
                <c:pt idx="6">
                  <c:v>38</c:v>
                </c:pt>
                <c:pt idx="7">
                  <c:v>39</c:v>
                </c:pt>
                <c:pt idx="8">
                  <c:v>42</c:v>
                </c:pt>
                <c:pt idx="9">
                  <c:v>28</c:v>
                </c:pt>
                <c:pt idx="10">
                  <c:v>28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 w="38100">
              <a:solidFill>
                <a:srgbClr val="FF6600"/>
              </a:solidFill>
              <a:prstDash val="dash"/>
            </a:ln>
          </c:spPr>
          <c:marker>
            <c:symbol val="x"/>
            <c:size val="7"/>
            <c:spPr>
              <a:solidFill>
                <a:srgbClr val="FF6600"/>
              </a:solidFill>
              <a:ln>
                <a:noFill/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58</c:v>
                </c:pt>
                <c:pt idx="1">
                  <c:v>45</c:v>
                </c:pt>
                <c:pt idx="2">
                  <c:v>65</c:v>
                </c:pt>
                <c:pt idx="3">
                  <c:v>57</c:v>
                </c:pt>
                <c:pt idx="4">
                  <c:v>58</c:v>
                </c:pt>
                <c:pt idx="5">
                  <c:v>41</c:v>
                </c:pt>
                <c:pt idx="6">
                  <c:v>47</c:v>
                </c:pt>
                <c:pt idx="7">
                  <c:v>52</c:v>
                </c:pt>
                <c:pt idx="8">
                  <c:v>48</c:v>
                </c:pt>
                <c:pt idx="9">
                  <c:v>53</c:v>
                </c:pt>
                <c:pt idx="10">
                  <c:v>49</c:v>
                </c:pt>
              </c:numCache>
            </c:numRef>
          </c:yVal>
        </c:ser>
        <c:axId val="89559808"/>
        <c:axId val="89562112"/>
      </c:scatterChart>
      <c:valAx>
        <c:axId val="89559808"/>
        <c:scaling>
          <c:orientation val="minMax"/>
          <c:max val="2011"/>
          <c:min val="200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 of Snapshot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89562112"/>
        <c:crosses val="autoZero"/>
        <c:crossBetween val="midCat"/>
      </c:valAx>
      <c:valAx>
        <c:axId val="8956211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 dirty="0" smtClean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5.0812190142898873E-2"/>
            </c:manualLayout>
          </c:layout>
        </c:title>
        <c:numFmt formatCode="General" sourceLinked="1"/>
        <c:tickLblPos val="nextTo"/>
        <c:crossAx val="89559808"/>
        <c:crosses val="autoZero"/>
        <c:crossBetween val="midCat"/>
        <c:majorUnit val="40"/>
      </c:valAx>
    </c:plotArea>
    <c:legend>
      <c:legendPos val="b"/>
      <c:layout>
        <c:manualLayout>
          <c:xMode val="edge"/>
          <c:yMode val="edge"/>
          <c:x val="0.29215673408471032"/>
          <c:y val="0.77263043824068056"/>
          <c:w val="0.53169947506561765"/>
          <c:h val="0.12407301360057266"/>
        </c:manualLayout>
      </c:layout>
      <c:spPr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F00FF"/>
            </a:solidFill>
          </c:spPr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100</c:v>
                </c:pt>
                <c:pt idx="2">
                  <c:v>4</c:v>
                </c:pt>
                <c:pt idx="3">
                  <c:v>399</c:v>
                </c:pt>
                <c:pt idx="4">
                  <c:v>8</c:v>
                </c:pt>
                <c:pt idx="5">
                  <c:v>217</c:v>
                </c:pt>
                <c:pt idx="6">
                  <c:v>54</c:v>
                </c:pt>
                <c:pt idx="7">
                  <c:v>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FF00"/>
            </a:solidFill>
          </c:spPr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</c:v>
                </c:pt>
                <c:pt idx="1">
                  <c:v>87</c:v>
                </c:pt>
                <c:pt idx="2">
                  <c:v>0</c:v>
                </c:pt>
                <c:pt idx="3">
                  <c:v>406</c:v>
                </c:pt>
                <c:pt idx="4">
                  <c:v>9</c:v>
                </c:pt>
                <c:pt idx="5">
                  <c:v>242</c:v>
                </c:pt>
                <c:pt idx="6">
                  <c:v>58</c:v>
                </c:pt>
                <c:pt idx="7">
                  <c:v>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</c:v>
                </c:pt>
                <c:pt idx="1">
                  <c:v>89</c:v>
                </c:pt>
                <c:pt idx="2">
                  <c:v>2</c:v>
                </c:pt>
                <c:pt idx="3">
                  <c:v>396</c:v>
                </c:pt>
                <c:pt idx="4">
                  <c:v>14</c:v>
                </c:pt>
                <c:pt idx="5">
                  <c:v>251</c:v>
                </c:pt>
                <c:pt idx="6">
                  <c:v>39</c:v>
                </c:pt>
                <c:pt idx="7">
                  <c:v>19</c:v>
                </c:pt>
              </c:numCache>
            </c:numRef>
          </c:val>
        </c:ser>
        <c:dLbls>
          <c:showVal val="1"/>
        </c:dLbls>
        <c:axId val="111474176"/>
        <c:axId val="111475712"/>
      </c:barChart>
      <c:catAx>
        <c:axId val="111474176"/>
        <c:scaling>
          <c:orientation val="minMax"/>
        </c:scaling>
        <c:axPos val="b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111475712"/>
        <c:crosses val="autoZero"/>
        <c:auto val="1"/>
        <c:lblAlgn val="ctr"/>
        <c:lblOffset val="100"/>
      </c:catAx>
      <c:valAx>
        <c:axId val="11147571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 dirty="0" smtClean="0"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21953800913774682"/>
            </c:manualLayout>
          </c:layout>
        </c:title>
        <c:numFmt formatCode="General" sourceLinked="1"/>
        <c:tickLblPos val="nextTo"/>
        <c:crossAx val="111474176"/>
        <c:crosses val="autoZero"/>
        <c:crossBetween val="between"/>
        <c:majorUnit val="100"/>
      </c:valAx>
    </c:plotArea>
    <c:legend>
      <c:legendPos val="b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F00FF"/>
            </a:solidFill>
          </c:spPr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</c:v>
                </c:pt>
                <c:pt idx="1">
                  <c:v>309</c:v>
                </c:pt>
                <c:pt idx="2">
                  <c:v>57</c:v>
                </c:pt>
                <c:pt idx="3">
                  <c:v>1489</c:v>
                </c:pt>
                <c:pt idx="4">
                  <c:v>99</c:v>
                </c:pt>
                <c:pt idx="5">
                  <c:v>732</c:v>
                </c:pt>
                <c:pt idx="6">
                  <c:v>290</c:v>
                </c:pt>
                <c:pt idx="7">
                  <c:v>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FF00"/>
            </a:solidFill>
          </c:spPr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9</c:v>
                </c:pt>
                <c:pt idx="1">
                  <c:v>322</c:v>
                </c:pt>
                <c:pt idx="2">
                  <c:v>44</c:v>
                </c:pt>
                <c:pt idx="3">
                  <c:v>1371</c:v>
                </c:pt>
                <c:pt idx="4">
                  <c:v>99</c:v>
                </c:pt>
                <c:pt idx="5">
                  <c:v>682</c:v>
                </c:pt>
                <c:pt idx="6">
                  <c:v>281</c:v>
                </c:pt>
                <c:pt idx="7">
                  <c:v>55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3"/>
              <c:layout>
                <c:manualLayout>
                  <c:x val="3.2679738562091609E-2"/>
                  <c:y val="-6.1728395061728392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4</c:v>
                </c:pt>
                <c:pt idx="1">
                  <c:v>288</c:v>
                </c:pt>
                <c:pt idx="2">
                  <c:v>40</c:v>
                </c:pt>
                <c:pt idx="3">
                  <c:v>1390</c:v>
                </c:pt>
                <c:pt idx="4">
                  <c:v>72</c:v>
                </c:pt>
                <c:pt idx="5">
                  <c:v>695</c:v>
                </c:pt>
                <c:pt idx="6">
                  <c:v>249</c:v>
                </c:pt>
                <c:pt idx="7">
                  <c:v>42</c:v>
                </c:pt>
              </c:numCache>
            </c:numRef>
          </c:val>
        </c:ser>
        <c:dLbls>
          <c:showVal val="1"/>
        </c:dLbls>
        <c:axId val="111686784"/>
        <c:axId val="111688320"/>
      </c:barChart>
      <c:catAx>
        <c:axId val="111686784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111688320"/>
        <c:crosses val="autoZero"/>
        <c:auto val="1"/>
        <c:lblAlgn val="ctr"/>
        <c:lblOffset val="100"/>
      </c:catAx>
      <c:valAx>
        <c:axId val="111688320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 dirty="0" smtClean="0"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21953800913774682"/>
            </c:manualLayout>
          </c:layout>
        </c:title>
        <c:numFmt formatCode="General" sourceLinked="1"/>
        <c:tickLblPos val="nextTo"/>
        <c:crossAx val="111686784"/>
        <c:crosses val="autoZero"/>
        <c:crossBetween val="between"/>
        <c:majorUnit val="300"/>
      </c:valAx>
    </c:plotArea>
    <c:legend>
      <c:legendPos val="b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F00FF"/>
            </a:solidFill>
          </c:spPr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294</c:v>
                </c:pt>
                <c:pt idx="2">
                  <c:v>16</c:v>
                </c:pt>
                <c:pt idx="3">
                  <c:v>1501</c:v>
                </c:pt>
                <c:pt idx="4">
                  <c:v>144</c:v>
                </c:pt>
                <c:pt idx="5">
                  <c:v>1028</c:v>
                </c:pt>
                <c:pt idx="6">
                  <c:v>167</c:v>
                </c:pt>
                <c:pt idx="7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FF00"/>
            </a:solidFill>
          </c:spPr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</c:v>
                </c:pt>
                <c:pt idx="1">
                  <c:v>325</c:v>
                </c:pt>
                <c:pt idx="2">
                  <c:v>11</c:v>
                </c:pt>
                <c:pt idx="3">
                  <c:v>1609</c:v>
                </c:pt>
                <c:pt idx="4">
                  <c:v>147</c:v>
                </c:pt>
                <c:pt idx="5">
                  <c:v>1047</c:v>
                </c:pt>
                <c:pt idx="6">
                  <c:v>203</c:v>
                </c:pt>
                <c:pt idx="7">
                  <c:v>20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3"/>
              <c:layout>
                <c:manualLayout>
                  <c:x val="3.2679738562091651E-2"/>
                  <c:y val="-6.1728395061728392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2</c:v>
                </c:pt>
                <c:pt idx="1">
                  <c:v>316</c:v>
                </c:pt>
                <c:pt idx="2">
                  <c:v>11</c:v>
                </c:pt>
                <c:pt idx="3">
                  <c:v>1605</c:v>
                </c:pt>
                <c:pt idx="4">
                  <c:v>124</c:v>
                </c:pt>
                <c:pt idx="5">
                  <c:v>1017</c:v>
                </c:pt>
                <c:pt idx="6">
                  <c:v>224</c:v>
                </c:pt>
                <c:pt idx="7">
                  <c:v>18</c:v>
                </c:pt>
              </c:numCache>
            </c:numRef>
          </c:val>
        </c:ser>
        <c:dLbls>
          <c:showVal val="1"/>
        </c:dLbls>
        <c:axId val="111812992"/>
        <c:axId val="111814528"/>
      </c:barChart>
      <c:catAx>
        <c:axId val="111812992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111814528"/>
        <c:crosses val="autoZero"/>
        <c:auto val="1"/>
        <c:lblAlgn val="ctr"/>
        <c:lblOffset val="100"/>
      </c:catAx>
      <c:valAx>
        <c:axId val="111814528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 dirty="0" smtClean="0"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21953800913774682"/>
            </c:manualLayout>
          </c:layout>
        </c:title>
        <c:numFmt formatCode="General" sourceLinked="1"/>
        <c:tickLblPos val="nextTo"/>
        <c:crossAx val="111812992"/>
        <c:crosses val="autoZero"/>
        <c:crossBetween val="between"/>
        <c:majorUnit val="300"/>
      </c:valAx>
    </c:plotArea>
    <c:legend>
      <c:legendPos val="b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F00FF"/>
            </a:solidFill>
          </c:spPr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</c:v>
                </c:pt>
                <c:pt idx="1">
                  <c:v>189</c:v>
                </c:pt>
                <c:pt idx="2">
                  <c:v>0</c:v>
                </c:pt>
                <c:pt idx="3">
                  <c:v>905</c:v>
                </c:pt>
                <c:pt idx="4">
                  <c:v>56</c:v>
                </c:pt>
                <c:pt idx="5">
                  <c:v>509</c:v>
                </c:pt>
                <c:pt idx="6">
                  <c:v>170</c:v>
                </c:pt>
                <c:pt idx="7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FF00"/>
            </a:solidFill>
          </c:spPr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11</c:v>
                </c:pt>
                <c:pt idx="1">
                  <c:v>219</c:v>
                </c:pt>
                <c:pt idx="2">
                  <c:v>0</c:v>
                </c:pt>
                <c:pt idx="3">
                  <c:v>943</c:v>
                </c:pt>
                <c:pt idx="4">
                  <c:v>55</c:v>
                </c:pt>
                <c:pt idx="5">
                  <c:v>557</c:v>
                </c:pt>
                <c:pt idx="6">
                  <c:v>219</c:v>
                </c:pt>
                <c:pt idx="7">
                  <c:v>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3"/>
              <c:layout>
                <c:manualLayout>
                  <c:x val="3.2679738562091623E-2"/>
                  <c:y val="-6.1728395061728392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5</c:v>
                </c:pt>
                <c:pt idx="1">
                  <c:v>232</c:v>
                </c:pt>
                <c:pt idx="2">
                  <c:v>0</c:v>
                </c:pt>
                <c:pt idx="3">
                  <c:v>941</c:v>
                </c:pt>
                <c:pt idx="4">
                  <c:v>58</c:v>
                </c:pt>
                <c:pt idx="5">
                  <c:v>554</c:v>
                </c:pt>
                <c:pt idx="6">
                  <c:v>266</c:v>
                </c:pt>
                <c:pt idx="7">
                  <c:v>15</c:v>
                </c:pt>
              </c:numCache>
            </c:numRef>
          </c:val>
        </c:ser>
        <c:dLbls>
          <c:showVal val="1"/>
        </c:dLbls>
        <c:axId val="111849472"/>
        <c:axId val="111851008"/>
      </c:barChart>
      <c:catAx>
        <c:axId val="111849472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111851008"/>
        <c:crosses val="autoZero"/>
        <c:auto val="1"/>
        <c:lblAlgn val="ctr"/>
        <c:lblOffset val="100"/>
      </c:catAx>
      <c:valAx>
        <c:axId val="111851008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 dirty="0" smtClean="0"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21953800913774682"/>
            </c:manualLayout>
          </c:layout>
        </c:title>
        <c:numFmt formatCode="General" sourceLinked="1"/>
        <c:tickLblPos val="nextTo"/>
        <c:crossAx val="111849472"/>
        <c:crosses val="autoZero"/>
        <c:crossBetween val="between"/>
        <c:majorUnit val="200"/>
      </c:valAx>
    </c:plotArea>
    <c:legend>
      <c:legendPos val="b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F00FF"/>
            </a:solidFill>
          </c:spPr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</c:v>
                </c:pt>
                <c:pt idx="1">
                  <c:v>314</c:v>
                </c:pt>
                <c:pt idx="2">
                  <c:v>18</c:v>
                </c:pt>
                <c:pt idx="3">
                  <c:v>1484</c:v>
                </c:pt>
                <c:pt idx="4">
                  <c:v>104</c:v>
                </c:pt>
                <c:pt idx="5">
                  <c:v>830</c:v>
                </c:pt>
                <c:pt idx="6">
                  <c:v>218</c:v>
                </c:pt>
                <c:pt idx="7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FF00"/>
            </a:solidFill>
          </c:spPr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11</c:v>
                </c:pt>
                <c:pt idx="1">
                  <c:v>327</c:v>
                </c:pt>
                <c:pt idx="2">
                  <c:v>9</c:v>
                </c:pt>
                <c:pt idx="3">
                  <c:v>1578</c:v>
                </c:pt>
                <c:pt idx="4">
                  <c:v>136</c:v>
                </c:pt>
                <c:pt idx="5">
                  <c:v>858</c:v>
                </c:pt>
                <c:pt idx="6">
                  <c:v>233</c:v>
                </c:pt>
                <c:pt idx="7">
                  <c:v>34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3"/>
              <c:layout>
                <c:manualLayout>
                  <c:x val="3.2679738562091651E-2"/>
                  <c:y val="-6.1728395061728392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9</c:v>
                </c:pt>
                <c:pt idx="1">
                  <c:v>341</c:v>
                </c:pt>
                <c:pt idx="2">
                  <c:v>11</c:v>
                </c:pt>
                <c:pt idx="3">
                  <c:v>1853</c:v>
                </c:pt>
                <c:pt idx="4">
                  <c:v>123</c:v>
                </c:pt>
                <c:pt idx="5">
                  <c:v>905</c:v>
                </c:pt>
                <c:pt idx="6">
                  <c:v>270</c:v>
                </c:pt>
                <c:pt idx="7">
                  <c:v>32</c:v>
                </c:pt>
              </c:numCache>
            </c:numRef>
          </c:val>
        </c:ser>
        <c:dLbls>
          <c:showVal val="1"/>
        </c:dLbls>
        <c:axId val="112065920"/>
        <c:axId val="112141440"/>
      </c:barChart>
      <c:catAx>
        <c:axId val="112065920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112141440"/>
        <c:crosses val="autoZero"/>
        <c:auto val="1"/>
        <c:lblAlgn val="ctr"/>
        <c:lblOffset val="100"/>
      </c:catAx>
      <c:valAx>
        <c:axId val="112141440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 dirty="0" smtClean="0"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21953800913774682"/>
            </c:manualLayout>
          </c:layout>
        </c:title>
        <c:numFmt formatCode="General" sourceLinked="1"/>
        <c:tickLblPos val="nextTo"/>
        <c:crossAx val="112065920"/>
        <c:crosses val="autoZero"/>
        <c:crossBetween val="between"/>
        <c:majorUnit val="400"/>
      </c:valAx>
    </c:plotArea>
    <c:legend>
      <c:legendPos val="b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F00FF"/>
            </a:solidFill>
          </c:spPr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66</c:v>
                </c:pt>
                <c:pt idx="2">
                  <c:v>1</c:v>
                </c:pt>
                <c:pt idx="3">
                  <c:v>365</c:v>
                </c:pt>
                <c:pt idx="4">
                  <c:v>33</c:v>
                </c:pt>
                <c:pt idx="5">
                  <c:v>156</c:v>
                </c:pt>
                <c:pt idx="6">
                  <c:v>46</c:v>
                </c:pt>
                <c:pt idx="7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FF00"/>
            </a:solidFill>
          </c:spPr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</c:v>
                </c:pt>
                <c:pt idx="1">
                  <c:v>76</c:v>
                </c:pt>
                <c:pt idx="2">
                  <c:v>0</c:v>
                </c:pt>
                <c:pt idx="3">
                  <c:v>371</c:v>
                </c:pt>
                <c:pt idx="4">
                  <c:v>22</c:v>
                </c:pt>
                <c:pt idx="5">
                  <c:v>151</c:v>
                </c:pt>
                <c:pt idx="6">
                  <c:v>52</c:v>
                </c:pt>
                <c:pt idx="7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3"/>
              <c:layout>
                <c:manualLayout>
                  <c:x val="4.4117647058823747E-2"/>
                  <c:y val="2.160493827160501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</c:v>
                </c:pt>
                <c:pt idx="1">
                  <c:v>56</c:v>
                </c:pt>
                <c:pt idx="2">
                  <c:v>2</c:v>
                </c:pt>
                <c:pt idx="3">
                  <c:v>388</c:v>
                </c:pt>
                <c:pt idx="4">
                  <c:v>24</c:v>
                </c:pt>
                <c:pt idx="5">
                  <c:v>176</c:v>
                </c:pt>
                <c:pt idx="6">
                  <c:v>46</c:v>
                </c:pt>
                <c:pt idx="7">
                  <c:v>2</c:v>
                </c:pt>
              </c:numCache>
            </c:numRef>
          </c:val>
        </c:ser>
        <c:dLbls>
          <c:showVal val="1"/>
        </c:dLbls>
        <c:axId val="112184320"/>
        <c:axId val="112194304"/>
      </c:barChart>
      <c:catAx>
        <c:axId val="112184320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112194304"/>
        <c:crosses val="autoZero"/>
        <c:auto val="1"/>
        <c:lblAlgn val="ctr"/>
        <c:lblOffset val="100"/>
      </c:catAx>
      <c:valAx>
        <c:axId val="112194304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 dirty="0" smtClean="0"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21953800913774682"/>
            </c:manualLayout>
          </c:layout>
        </c:title>
        <c:numFmt formatCode="General" sourceLinked="1"/>
        <c:tickLblPos val="nextTo"/>
        <c:crossAx val="112184320"/>
        <c:crosses val="autoZero"/>
        <c:crossBetween val="between"/>
        <c:majorUnit val="100"/>
      </c:valAx>
    </c:plotArea>
    <c:legend>
      <c:legendPos val="b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F00FF"/>
            </a:solidFill>
          </c:spPr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210</c:v>
                </c:pt>
                <c:pt idx="2">
                  <c:v>1</c:v>
                </c:pt>
                <c:pt idx="3">
                  <c:v>853</c:v>
                </c:pt>
                <c:pt idx="4">
                  <c:v>133</c:v>
                </c:pt>
                <c:pt idx="5">
                  <c:v>547</c:v>
                </c:pt>
                <c:pt idx="6">
                  <c:v>138</c:v>
                </c:pt>
                <c:pt idx="7">
                  <c:v>68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FF00"/>
            </a:solidFill>
          </c:spPr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</c:v>
                </c:pt>
                <c:pt idx="1">
                  <c:v>227</c:v>
                </c:pt>
                <c:pt idx="2">
                  <c:v>3</c:v>
                </c:pt>
                <c:pt idx="3">
                  <c:v>784</c:v>
                </c:pt>
                <c:pt idx="4">
                  <c:v>93</c:v>
                </c:pt>
                <c:pt idx="5">
                  <c:v>499</c:v>
                </c:pt>
                <c:pt idx="6">
                  <c:v>142</c:v>
                </c:pt>
                <c:pt idx="7">
                  <c:v>48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3"/>
              <c:layout>
                <c:manualLayout>
                  <c:x val="4.4117647058823803E-2"/>
                  <c:y val="2.160493827160502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</c:v>
                </c:pt>
                <c:pt idx="1">
                  <c:v>230</c:v>
                </c:pt>
                <c:pt idx="2">
                  <c:v>1</c:v>
                </c:pt>
                <c:pt idx="3">
                  <c:v>862</c:v>
                </c:pt>
                <c:pt idx="4">
                  <c:v>115</c:v>
                </c:pt>
                <c:pt idx="5">
                  <c:v>542</c:v>
                </c:pt>
                <c:pt idx="6">
                  <c:v>121</c:v>
                </c:pt>
                <c:pt idx="7">
                  <c:v>58</c:v>
                </c:pt>
              </c:numCache>
            </c:numRef>
          </c:val>
        </c:ser>
        <c:dLbls>
          <c:showVal val="1"/>
        </c:dLbls>
        <c:axId val="112327296"/>
        <c:axId val="112411008"/>
      </c:barChart>
      <c:catAx>
        <c:axId val="112327296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112411008"/>
        <c:crosses val="autoZero"/>
        <c:auto val="1"/>
        <c:lblAlgn val="ctr"/>
        <c:lblOffset val="100"/>
      </c:catAx>
      <c:valAx>
        <c:axId val="112411008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 dirty="0" smtClean="0"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21953800913774682"/>
            </c:manualLayout>
          </c:layout>
        </c:title>
        <c:numFmt formatCode="General" sourceLinked="1"/>
        <c:tickLblPos val="nextTo"/>
        <c:crossAx val="112327296"/>
        <c:crosses val="autoZero"/>
        <c:crossBetween val="between"/>
        <c:majorUnit val="200"/>
      </c:valAx>
    </c:plotArea>
    <c:legend>
      <c:legendPos val="b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F00FF"/>
            </a:solidFill>
          </c:spPr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145</c:v>
                </c:pt>
                <c:pt idx="2">
                  <c:v>26</c:v>
                </c:pt>
                <c:pt idx="3">
                  <c:v>733</c:v>
                </c:pt>
                <c:pt idx="4">
                  <c:v>74</c:v>
                </c:pt>
                <c:pt idx="5">
                  <c:v>470</c:v>
                </c:pt>
                <c:pt idx="6">
                  <c:v>116</c:v>
                </c:pt>
                <c:pt idx="7">
                  <c:v>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FF00"/>
            </a:solidFill>
          </c:spPr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</c:v>
                </c:pt>
                <c:pt idx="1">
                  <c:v>160</c:v>
                </c:pt>
                <c:pt idx="2">
                  <c:v>26</c:v>
                </c:pt>
                <c:pt idx="3">
                  <c:v>722</c:v>
                </c:pt>
                <c:pt idx="4">
                  <c:v>60</c:v>
                </c:pt>
                <c:pt idx="5">
                  <c:v>446</c:v>
                </c:pt>
                <c:pt idx="6">
                  <c:v>116</c:v>
                </c:pt>
                <c:pt idx="7">
                  <c:v>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3"/>
              <c:layout>
                <c:manualLayout>
                  <c:x val="4.4117647058823838E-2"/>
                  <c:y val="2.1604938271605038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2</c:v>
                </c:pt>
                <c:pt idx="1">
                  <c:v>162</c:v>
                </c:pt>
                <c:pt idx="2">
                  <c:v>12</c:v>
                </c:pt>
                <c:pt idx="3">
                  <c:v>793</c:v>
                </c:pt>
                <c:pt idx="4">
                  <c:v>72</c:v>
                </c:pt>
                <c:pt idx="5">
                  <c:v>456</c:v>
                </c:pt>
                <c:pt idx="6">
                  <c:v>129</c:v>
                </c:pt>
                <c:pt idx="7">
                  <c:v>16</c:v>
                </c:pt>
              </c:numCache>
            </c:numRef>
          </c:val>
        </c:ser>
        <c:dLbls>
          <c:showVal val="1"/>
        </c:dLbls>
        <c:axId val="112441600"/>
        <c:axId val="112447488"/>
      </c:barChart>
      <c:catAx>
        <c:axId val="112441600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112447488"/>
        <c:crosses val="autoZero"/>
        <c:auto val="1"/>
        <c:lblAlgn val="ctr"/>
        <c:lblOffset val="100"/>
      </c:catAx>
      <c:valAx>
        <c:axId val="112447488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 dirty="0" smtClean="0"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21953800913774682"/>
            </c:manualLayout>
          </c:layout>
        </c:title>
        <c:numFmt formatCode="General" sourceLinked="1"/>
        <c:tickLblPos val="nextTo"/>
        <c:crossAx val="112441600"/>
        <c:crosses val="autoZero"/>
        <c:crossBetween val="between"/>
        <c:majorUnit val="200"/>
      </c:valAx>
    </c:plotArea>
    <c:legend>
      <c:legendPos val="b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F00FF"/>
            </a:solidFill>
          </c:spPr>
          <c:dLbls>
            <c:delete val="1"/>
          </c:dLbls>
          <c:cat>
            <c:strRef>
              <c:f>Sheet1!$A$2:$A$8</c:f>
              <c:strCache>
                <c:ptCount val="7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154</c:v>
                </c:pt>
                <c:pt idx="2">
                  <c:v>15</c:v>
                </c:pt>
                <c:pt idx="3">
                  <c:v>695</c:v>
                </c:pt>
                <c:pt idx="4">
                  <c:v>21</c:v>
                </c:pt>
                <c:pt idx="5">
                  <c:v>403</c:v>
                </c:pt>
                <c:pt idx="6">
                  <c:v>57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FF00"/>
            </a:solidFill>
          </c:spPr>
          <c:dLbls>
            <c:delete val="1"/>
          </c:dLbls>
          <c:cat>
            <c:strRef>
              <c:f>Sheet1!$A$2:$A$8</c:f>
              <c:strCache>
                <c:ptCount val="7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162</c:v>
                </c:pt>
                <c:pt idx="2">
                  <c:v>9</c:v>
                </c:pt>
                <c:pt idx="3">
                  <c:v>696</c:v>
                </c:pt>
                <c:pt idx="4">
                  <c:v>32</c:v>
                </c:pt>
                <c:pt idx="5">
                  <c:v>322</c:v>
                </c:pt>
                <c:pt idx="6">
                  <c:v>51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Sheet1!$A$2:$A$8</c:f>
              <c:strCache>
                <c:ptCount val="7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</c:v>
                </c:pt>
                <c:pt idx="1">
                  <c:v>159</c:v>
                </c:pt>
                <c:pt idx="2">
                  <c:v>9</c:v>
                </c:pt>
                <c:pt idx="3">
                  <c:v>715</c:v>
                </c:pt>
                <c:pt idx="4">
                  <c:v>26</c:v>
                </c:pt>
                <c:pt idx="5">
                  <c:v>342</c:v>
                </c:pt>
                <c:pt idx="6">
                  <c:v>59</c:v>
                </c:pt>
              </c:numCache>
            </c:numRef>
          </c:val>
        </c:ser>
        <c:dLbls>
          <c:showVal val="1"/>
        </c:dLbls>
        <c:axId val="95400320"/>
        <c:axId val="95401856"/>
      </c:barChart>
      <c:catAx>
        <c:axId val="95400320"/>
        <c:scaling>
          <c:orientation val="minMax"/>
        </c:scaling>
        <c:axPos val="b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95401856"/>
        <c:crosses val="autoZero"/>
        <c:auto val="1"/>
        <c:lblAlgn val="ctr"/>
        <c:lblOffset val="100"/>
      </c:catAx>
      <c:valAx>
        <c:axId val="95401856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 dirty="0" smtClean="0"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21953800913774682"/>
            </c:manualLayout>
          </c:layout>
        </c:title>
        <c:numFmt formatCode="General" sourceLinked="1"/>
        <c:tickLblPos val="nextTo"/>
        <c:crossAx val="95400320"/>
        <c:crosses val="autoZero"/>
        <c:crossBetween val="between"/>
        <c:majorUnit val="200"/>
      </c:valAx>
    </c:plotArea>
    <c:legend>
      <c:legendPos val="b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F00FF"/>
            </a:solidFill>
          </c:spPr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</c:v>
                </c:pt>
                <c:pt idx="1">
                  <c:v>186</c:v>
                </c:pt>
                <c:pt idx="2">
                  <c:v>38</c:v>
                </c:pt>
                <c:pt idx="3">
                  <c:v>852</c:v>
                </c:pt>
                <c:pt idx="4">
                  <c:v>95</c:v>
                </c:pt>
                <c:pt idx="5">
                  <c:v>547</c:v>
                </c:pt>
                <c:pt idx="6">
                  <c:v>237</c:v>
                </c:pt>
                <c:pt idx="7">
                  <c:v>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FF00"/>
            </a:solidFill>
          </c:spPr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5</c:v>
                </c:pt>
                <c:pt idx="1">
                  <c:v>175</c:v>
                </c:pt>
                <c:pt idx="2">
                  <c:v>43</c:v>
                </c:pt>
                <c:pt idx="3">
                  <c:v>856</c:v>
                </c:pt>
                <c:pt idx="4">
                  <c:v>95</c:v>
                </c:pt>
                <c:pt idx="5">
                  <c:v>544</c:v>
                </c:pt>
                <c:pt idx="6">
                  <c:v>207</c:v>
                </c:pt>
                <c:pt idx="7">
                  <c:v>73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3"/>
              <c:layout>
                <c:manualLayout>
                  <c:x val="4.4117647058823886E-2"/>
                  <c:y val="2.1604938271605052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3</c:v>
                </c:pt>
                <c:pt idx="1">
                  <c:v>191</c:v>
                </c:pt>
                <c:pt idx="2">
                  <c:v>34</c:v>
                </c:pt>
                <c:pt idx="3">
                  <c:v>872</c:v>
                </c:pt>
                <c:pt idx="4">
                  <c:v>81</c:v>
                </c:pt>
                <c:pt idx="5">
                  <c:v>520</c:v>
                </c:pt>
                <c:pt idx="6">
                  <c:v>179</c:v>
                </c:pt>
                <c:pt idx="7">
                  <c:v>49</c:v>
                </c:pt>
              </c:numCache>
            </c:numRef>
          </c:val>
        </c:ser>
        <c:dLbls>
          <c:showVal val="1"/>
        </c:dLbls>
        <c:axId val="95539200"/>
        <c:axId val="95540736"/>
      </c:barChart>
      <c:catAx>
        <c:axId val="95539200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95540736"/>
        <c:crosses val="autoZero"/>
        <c:auto val="1"/>
        <c:lblAlgn val="ctr"/>
        <c:lblOffset val="100"/>
      </c:catAx>
      <c:valAx>
        <c:axId val="95540736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 dirty="0" smtClean="0"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078E-3"/>
              <c:y val="0.21953800913774682"/>
            </c:manualLayout>
          </c:layout>
        </c:title>
        <c:numFmt formatCode="General" sourceLinked="1"/>
        <c:tickLblPos val="nextTo"/>
        <c:crossAx val="95539200"/>
        <c:crosses val="autoZero"/>
        <c:crossBetween val="between"/>
        <c:majorUnit val="200"/>
      </c:valAx>
    </c:plotArea>
    <c:legend>
      <c:legendPos val="b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0" hangingPunct="0">
              <a:defRPr sz="1200">
                <a:latin typeface="Verdan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0" hangingPunct="0">
              <a:defRPr sz="1200" smtClean="0">
                <a:latin typeface="Verdana" charset="0"/>
              </a:defRPr>
            </a:lvl1pPr>
          </a:lstStyle>
          <a:p>
            <a:pPr>
              <a:defRPr/>
            </a:pPr>
            <a:fld id="{2272508A-4ABA-4444-8B4F-51B2805A5F88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0" hangingPunct="0">
              <a:defRPr sz="1200">
                <a:latin typeface="Verdan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0" hangingPunct="0">
              <a:defRPr sz="1200" smtClean="0">
                <a:latin typeface="Verdana" charset="0"/>
              </a:defRPr>
            </a:lvl1pPr>
          </a:lstStyle>
          <a:p>
            <a:pPr>
              <a:defRPr/>
            </a:pPr>
            <a:fld id="{D6F2F7A8-7105-4398-8B8D-BACCAC874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0" hangingPunct="0">
              <a:defRPr sz="1200">
                <a:latin typeface="Verdan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0" hangingPunct="0">
              <a:defRPr sz="1200" smtClean="0">
                <a:latin typeface="Verdana" charset="0"/>
              </a:defRPr>
            </a:lvl1pPr>
          </a:lstStyle>
          <a:p>
            <a:pPr>
              <a:defRPr/>
            </a:pPr>
            <a:fld id="{60999369-3C70-4B9E-906F-C9EBC004065A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0" hangingPunct="0">
              <a:defRPr sz="1200">
                <a:latin typeface="Verdan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0" hangingPunct="0">
              <a:defRPr sz="1200" smtClean="0">
                <a:latin typeface="Verdana" charset="0"/>
              </a:defRPr>
            </a:lvl1pPr>
          </a:lstStyle>
          <a:p>
            <a:pPr>
              <a:defRPr/>
            </a:pPr>
            <a:fld id="{D73F34CA-FECD-415A-AC01-AC52DB919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Living</a:t>
            </a:r>
            <a:r>
              <a:rPr lang="en-US" baseline="0" dirty="0" smtClean="0"/>
              <a:t> donation appears to be more prevalent in some regions than others.  Nearly 60% of all donors are living donors in Region 1, 7, and 9.  While in Regions 3 and 11, only 30% of donors are living donors.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Still</a:t>
            </a:r>
            <a:r>
              <a:rPr lang="en-US" baseline="0" dirty="0" smtClean="0"/>
              <a:t> a relatively small percentage of donors recovered in Region 3 are from DCD, </a:t>
            </a:r>
            <a:r>
              <a:rPr lang="en-US" baseline="0" smtClean="0"/>
              <a:t>while approximately 20% of </a:t>
            </a:r>
            <a:r>
              <a:rPr lang="en-US" baseline="0" dirty="0" smtClean="0"/>
              <a:t>donors </a:t>
            </a:r>
            <a:r>
              <a:rPr lang="en-US" baseline="0" smtClean="0"/>
              <a:t>in Regions 1, 6, and 8 </a:t>
            </a:r>
            <a:r>
              <a:rPr lang="en-US" baseline="0" dirty="0" smtClean="0"/>
              <a:t>are DCD donors.  Regions 2 and 9 have the greatest percentages of ECDs.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C"/>
            </a:gs>
            <a:gs pos="100000">
              <a:srgbClr val="001A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7" descr="UNOS Logo RGB No Name.png                                      000567EDunosg52                        BCBD2FF1: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00" y="62484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304800" y="6172200"/>
            <a:ext cx="1196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>
                <a:latin typeface="Arial" charset="0"/>
              </a:rPr>
              <a:t>OPTN</a:t>
            </a:r>
            <a:endParaRPr lang="en-US">
              <a:latin typeface="Verdana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ebdings" pitchFamily="18" charset="2"/>
        <a:buChar char="&lt;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9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2012 Data</a:t>
            </a:r>
            <a:br>
              <a:rPr lang="en-US" dirty="0" smtClean="0"/>
            </a:br>
            <a:r>
              <a:rPr lang="en-US" dirty="0" smtClean="0"/>
              <a:t>Spring Regional Meetings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2001-2011</a:t>
            </a:r>
            <a:br>
              <a:rPr lang="en-US" dirty="0" smtClean="0"/>
            </a:br>
            <a:r>
              <a:rPr lang="en-US" dirty="0" smtClean="0"/>
              <a:t>Region 10</a:t>
            </a:r>
            <a:endParaRPr lang="en-US" dirty="0">
              <a:solidFill>
                <a:srgbClr val="00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04200" y="264789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FF"/>
                </a:solidFill>
              </a:rPr>
              <a:t>449</a:t>
            </a:r>
            <a:endParaRPr lang="en-US" sz="2000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4200" y="4465022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FF00"/>
                </a:solidFill>
              </a:rPr>
              <a:t>102</a:t>
            </a:r>
            <a:endParaRPr lang="en-US" sz="2000" dirty="0">
              <a:solidFill>
                <a:srgbClr val="00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04200" y="3931622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147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458200" y="5181600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dirty="0" smtClean="0">
                <a:solidFill>
                  <a:srgbClr val="00FF00"/>
                </a:solidFill>
              </a:rPr>
              <a:t>15%</a:t>
            </a:r>
            <a:endParaRPr lang="en-US" sz="1800" dirty="0">
              <a:solidFill>
                <a:srgbClr val="00FF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204200" y="4419600"/>
            <a:ext cx="685800" cy="533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8534402" y="4953000"/>
            <a:ext cx="152398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Percent Change in Deceased Donors and Organs Recovered/Transplanted 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2009-2011 </a:t>
            </a:r>
            <a:r>
              <a:rPr lang="en-US" dirty="0" smtClean="0"/>
              <a:t>– Region 10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Deceased Donation 2010 – 2011</a:t>
            </a:r>
            <a:br>
              <a:rPr lang="en-US" dirty="0" smtClean="0"/>
            </a:br>
            <a:r>
              <a:rPr lang="en-US" dirty="0" smtClean="0"/>
              <a:t>Region 11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2010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3,046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-3.4%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-2.3%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-4.5%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2001-2011</a:t>
            </a:r>
            <a:br>
              <a:rPr lang="en-US" dirty="0" smtClean="0"/>
            </a:br>
            <a:r>
              <a:rPr lang="en-US" dirty="0" smtClean="0"/>
              <a:t>Region 11</a:t>
            </a:r>
            <a:endParaRPr lang="en-US" dirty="0">
              <a:solidFill>
                <a:srgbClr val="00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04200" y="264789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FF"/>
                </a:solidFill>
              </a:rPr>
              <a:t>631</a:t>
            </a:r>
            <a:endParaRPr lang="en-US" sz="2000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4200" y="4629090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FF00"/>
                </a:solidFill>
              </a:rPr>
              <a:t>93</a:t>
            </a:r>
            <a:endParaRPr lang="en-US" sz="2000" dirty="0">
              <a:solidFill>
                <a:srgbClr val="00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04200" y="417189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185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382001" y="5257800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dirty="0" smtClean="0">
                <a:solidFill>
                  <a:srgbClr val="00FF00"/>
                </a:solidFill>
              </a:rPr>
              <a:t>10%</a:t>
            </a:r>
            <a:endParaRPr lang="en-US" sz="1800" dirty="0">
              <a:solidFill>
                <a:srgbClr val="00FF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8534402" y="5029200"/>
            <a:ext cx="152398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8229600" y="45720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Percent Change in Deceased Donors and Organs Recovered/Transplanted 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2009-2011 </a:t>
            </a:r>
            <a:r>
              <a:rPr lang="en-US" dirty="0" smtClean="0"/>
              <a:t>– Region 11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Deceased Donor Transplants </a:t>
            </a:r>
            <a:r>
              <a:rPr lang="en-US" sz="3900" smtClean="0"/>
              <a:t/>
            </a:r>
            <a:br>
              <a:rPr lang="en-US" sz="3900" smtClean="0"/>
            </a:br>
            <a:r>
              <a:rPr lang="en-US" smtClean="0"/>
              <a:t>2009-2011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U.S.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Deceased Donor Transplants </a:t>
            </a:r>
            <a:r>
              <a:rPr lang="en-US" sz="3900" smtClean="0"/>
              <a:t/>
            </a:r>
            <a:br>
              <a:rPr lang="en-US" sz="3900" smtClean="0"/>
            </a:br>
            <a:r>
              <a:rPr lang="en-US" smtClean="0"/>
              <a:t>2009-2011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Deceased Donor Transplants </a:t>
            </a:r>
            <a:r>
              <a:rPr lang="en-US" sz="3900" smtClean="0"/>
              <a:t/>
            </a:r>
            <a:br>
              <a:rPr lang="en-US" sz="3900" smtClean="0"/>
            </a:br>
            <a:r>
              <a:rPr lang="en-US" smtClean="0"/>
              <a:t>2009-2011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Region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Deceased Donor Transplants </a:t>
            </a:r>
            <a:r>
              <a:rPr lang="en-US" sz="3900" smtClean="0"/>
              <a:t/>
            </a:r>
            <a:br>
              <a:rPr lang="en-US" sz="3900" smtClean="0"/>
            </a:br>
            <a:r>
              <a:rPr lang="en-US" smtClean="0"/>
              <a:t>2009-2011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Region 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Deceased Donor Transplants </a:t>
            </a:r>
            <a:r>
              <a:rPr lang="en-US" sz="3900" smtClean="0"/>
              <a:t/>
            </a:r>
            <a:br>
              <a:rPr lang="en-US" sz="3900" smtClean="0"/>
            </a:br>
            <a:r>
              <a:rPr lang="en-US" smtClean="0"/>
              <a:t>2009-2011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Region 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Deceased Donor Transplants </a:t>
            </a:r>
            <a:r>
              <a:rPr lang="en-US" sz="3900" smtClean="0"/>
              <a:t/>
            </a:r>
            <a:br>
              <a:rPr lang="en-US" sz="3900" smtClean="0"/>
            </a:br>
            <a:r>
              <a:rPr lang="en-US" smtClean="0"/>
              <a:t>2009-2011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Region 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Deceased Donor Transplants </a:t>
            </a:r>
            <a:r>
              <a:rPr lang="en-US" sz="3900" smtClean="0"/>
              <a:t/>
            </a:r>
            <a:br>
              <a:rPr lang="en-US" sz="3900" smtClean="0"/>
            </a:br>
            <a:r>
              <a:rPr lang="en-US" smtClean="0"/>
              <a:t>2009-2011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Region 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Deceased Donor Transplants </a:t>
            </a:r>
            <a:r>
              <a:rPr lang="en-US" sz="3900" smtClean="0"/>
              <a:t/>
            </a:r>
            <a:br>
              <a:rPr lang="en-US" sz="3900" smtClean="0"/>
            </a:br>
            <a:r>
              <a:rPr lang="en-US" smtClean="0"/>
              <a:t>2009-2011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Region 7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Deceased Donor Transplants </a:t>
            </a:r>
            <a:r>
              <a:rPr lang="en-US" sz="3900" smtClean="0"/>
              <a:t/>
            </a:r>
            <a:br>
              <a:rPr lang="en-US" sz="3900" smtClean="0"/>
            </a:br>
            <a:r>
              <a:rPr lang="en-US" smtClean="0"/>
              <a:t>2009-2011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Region 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Deceased Donor Transplants </a:t>
            </a:r>
            <a:r>
              <a:rPr lang="en-US" sz="3900" smtClean="0"/>
              <a:t/>
            </a:r>
            <a:br>
              <a:rPr lang="en-US" sz="3900" smtClean="0"/>
            </a:br>
            <a:r>
              <a:rPr lang="en-US" smtClean="0"/>
              <a:t>2009-2011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Region 9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Deceased Donor Transplants </a:t>
            </a:r>
            <a:r>
              <a:rPr lang="en-US" sz="3900" smtClean="0"/>
              <a:t/>
            </a:r>
            <a:br>
              <a:rPr lang="en-US" sz="3900" smtClean="0"/>
            </a:br>
            <a:r>
              <a:rPr lang="en-US" smtClean="0"/>
              <a:t>2009-2011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Region 10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Deceased Donor Transplants </a:t>
            </a:r>
            <a:r>
              <a:rPr lang="en-US" sz="3900" smtClean="0"/>
              <a:t/>
            </a:r>
            <a:br>
              <a:rPr lang="en-US" sz="3900" smtClean="0"/>
            </a:br>
            <a:r>
              <a:rPr lang="en-US" smtClean="0"/>
              <a:t>2009-2011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Region 11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Waiting List National Trends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>
              <a:buFont typeface="Webdings" pitchFamily="18" charset="2"/>
              <a:buNone/>
            </a:pPr>
            <a:endParaRPr lang="en-US" dirty="0" smtClean="0"/>
          </a:p>
          <a:p>
            <a:r>
              <a:rPr lang="en-US" dirty="0" smtClean="0"/>
              <a:t>General “flattening” to growth of waiting list since 2007 – most significant for kidney</a:t>
            </a:r>
          </a:p>
          <a:p>
            <a:endParaRPr lang="en-US" dirty="0" smtClean="0"/>
          </a:p>
          <a:p>
            <a:r>
              <a:rPr lang="en-US" dirty="0" smtClean="0"/>
              <a:t>For the first time, the overall number of additions to the waiting list did not increase in 2011 over 2010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Waiting List Additions 2001-2011</a:t>
            </a:r>
            <a:br>
              <a:rPr lang="en-US" dirty="0" smtClean="0"/>
            </a:br>
            <a:r>
              <a:rPr lang="en-US" dirty="0" smtClean="0"/>
              <a:t>U.S.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7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7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7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7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Waiting List Additions 2001-2011</a:t>
            </a:r>
            <a:br>
              <a:rPr lang="en-US" dirty="0" smtClean="0"/>
            </a:br>
            <a:r>
              <a:rPr lang="en-US" dirty="0" smtClean="0"/>
              <a:t>U.S.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9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9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9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9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10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10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10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10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11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U.S.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11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11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11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Donor  and Transplant Data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National Trends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 dirty="0" smtClean="0"/>
              <a:t>Deceased  donors increased by 2.3% (8,127 from 7,943), and deceased donor transplants increased by 1.7% from 2010</a:t>
            </a:r>
            <a:endParaRPr lang="en-US" sz="2800" dirty="0" smtClean="0">
              <a:solidFill>
                <a:srgbClr val="00FF00"/>
              </a:solidFill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dirty="0" smtClean="0"/>
              <a:t>increases in SCD, DCD donors</a:t>
            </a:r>
          </a:p>
          <a:p>
            <a:pPr>
              <a:lnSpc>
                <a:spcPct val="120000"/>
              </a:lnSpc>
              <a:defRPr/>
            </a:pPr>
            <a:r>
              <a:rPr lang="en-US" sz="2800" dirty="0" smtClean="0"/>
              <a:t>DCD donors now comprise 13% of deceased donors overall (ranges from 7%-21% by region)</a:t>
            </a:r>
          </a:p>
          <a:p>
            <a:pPr>
              <a:lnSpc>
                <a:spcPct val="120000"/>
              </a:lnSpc>
              <a:defRPr/>
            </a:pPr>
            <a:r>
              <a:rPr lang="en-US" sz="2800" dirty="0" smtClean="0"/>
              <a:t>8% decline in living donation from 2010-2011</a:t>
            </a:r>
          </a:p>
          <a:p>
            <a:pPr>
              <a:lnSpc>
                <a:spcPct val="12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1143000"/>
          </a:xfrm>
        </p:spPr>
        <p:txBody>
          <a:bodyPr/>
          <a:lstStyle/>
          <a:p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2001-2011</a:t>
            </a:r>
            <a:br>
              <a:rPr lang="en-US" dirty="0" smtClean="0"/>
            </a:br>
            <a:r>
              <a:rPr lang="en-US" dirty="0" smtClean="0"/>
              <a:t>U.S.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04200" y="2419290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FF"/>
                </a:solidFill>
              </a:rPr>
              <a:t>8127</a:t>
            </a:r>
            <a:endParaRPr lang="en-US" sz="2000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4200" y="3048000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6017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Deceased and Living Donors </a:t>
            </a:r>
            <a:br>
              <a:rPr lang="en-US" dirty="0" smtClean="0"/>
            </a:br>
            <a:r>
              <a:rPr lang="en-US" dirty="0" smtClean="0"/>
              <a:t>by Region</a:t>
            </a:r>
            <a:br>
              <a:rPr lang="en-US" dirty="0" smtClean="0"/>
            </a:br>
            <a:r>
              <a:rPr lang="en-US" dirty="0" smtClean="0"/>
              <a:t>2011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2001-2011</a:t>
            </a:r>
            <a:br>
              <a:rPr lang="en-US" dirty="0" smtClean="0"/>
            </a:br>
            <a:r>
              <a:rPr lang="en-US" dirty="0" smtClean="0"/>
              <a:t>Region 1</a:t>
            </a:r>
            <a:endParaRPr lang="en-US" dirty="0">
              <a:solidFill>
                <a:srgbClr val="00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04200" y="295269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322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4200" y="335280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FF"/>
                </a:solidFill>
              </a:rPr>
              <a:t>263</a:t>
            </a:r>
            <a:endParaRPr lang="en-US" sz="20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2001-2011</a:t>
            </a:r>
            <a:br>
              <a:rPr lang="en-US" dirty="0" smtClean="0"/>
            </a:br>
            <a:r>
              <a:rPr lang="en-US" dirty="0" smtClean="0"/>
              <a:t>Region 2</a:t>
            </a:r>
            <a:endParaRPr lang="en-US" dirty="0">
              <a:solidFill>
                <a:srgbClr val="00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04200" y="2514600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FF"/>
                </a:solidFill>
              </a:rPr>
              <a:t>1046</a:t>
            </a:r>
            <a:endParaRPr lang="en-US" sz="2000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4200" y="327660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762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2001-2011</a:t>
            </a:r>
            <a:br>
              <a:rPr lang="en-US" dirty="0" smtClean="0"/>
            </a:br>
            <a:r>
              <a:rPr lang="en-US" dirty="0" smtClean="0"/>
              <a:t>Region 3</a:t>
            </a:r>
            <a:endParaRPr lang="en-US" dirty="0">
              <a:solidFill>
                <a:srgbClr val="00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04200" y="2590800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FF"/>
                </a:solidFill>
              </a:rPr>
              <a:t>1310</a:t>
            </a:r>
            <a:endParaRPr lang="en-US" sz="2000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4200" y="396240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581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U.S.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2001-2011</a:t>
            </a:r>
            <a:br>
              <a:rPr lang="en-US" dirty="0" smtClean="0"/>
            </a:br>
            <a:r>
              <a:rPr lang="en-US" dirty="0" smtClean="0"/>
              <a:t>Region 4</a:t>
            </a:r>
            <a:endParaRPr lang="en-US" dirty="0">
              <a:solidFill>
                <a:srgbClr val="00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04200" y="259080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FF"/>
                </a:solidFill>
              </a:rPr>
              <a:t>736</a:t>
            </a:r>
            <a:endParaRPr lang="en-US" sz="2000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4200" y="335280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525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2001-2011</a:t>
            </a:r>
            <a:br>
              <a:rPr lang="en-US" dirty="0" smtClean="0"/>
            </a:br>
            <a:r>
              <a:rPr lang="en-US" dirty="0" smtClean="0"/>
              <a:t>Region 5</a:t>
            </a:r>
            <a:endParaRPr lang="en-US" dirty="0">
              <a:solidFill>
                <a:srgbClr val="00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04200" y="2438400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FF"/>
                </a:solidFill>
              </a:rPr>
              <a:t>1229</a:t>
            </a:r>
            <a:endParaRPr lang="en-US" sz="2000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4200" y="312420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914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2001-2011</a:t>
            </a:r>
            <a:br>
              <a:rPr lang="en-US" dirty="0" smtClean="0"/>
            </a:br>
            <a:r>
              <a:rPr lang="en-US" dirty="0" smtClean="0"/>
              <a:t>Region 6</a:t>
            </a:r>
            <a:endParaRPr lang="en-US" dirty="0">
              <a:solidFill>
                <a:srgbClr val="00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04200" y="257169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FF"/>
                </a:solidFill>
              </a:rPr>
              <a:t>296</a:t>
            </a:r>
            <a:endParaRPr lang="en-US" sz="2000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4200" y="342900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188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2001-2011</a:t>
            </a:r>
            <a:br>
              <a:rPr lang="en-US" dirty="0" smtClean="0"/>
            </a:br>
            <a:r>
              <a:rPr lang="en-US" dirty="0" smtClean="0"/>
              <a:t>Region 7</a:t>
            </a:r>
            <a:endParaRPr lang="en-US" dirty="0">
              <a:solidFill>
                <a:srgbClr val="00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04200" y="342900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FF"/>
                </a:solidFill>
              </a:rPr>
              <a:t>656</a:t>
            </a:r>
            <a:endParaRPr lang="en-US" sz="2000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4200" y="289560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843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2001-2011</a:t>
            </a:r>
            <a:br>
              <a:rPr lang="en-US" dirty="0" smtClean="0"/>
            </a:br>
            <a:r>
              <a:rPr lang="en-US" dirty="0" smtClean="0"/>
              <a:t>Region 8</a:t>
            </a:r>
            <a:endParaRPr lang="en-US" dirty="0">
              <a:solidFill>
                <a:srgbClr val="00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04200" y="264789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FF"/>
                </a:solidFill>
              </a:rPr>
              <a:t>591</a:t>
            </a:r>
            <a:endParaRPr lang="en-US" sz="2000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4200" y="365760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326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2001-2011</a:t>
            </a:r>
            <a:br>
              <a:rPr lang="en-US" dirty="0" smtClean="0"/>
            </a:br>
            <a:r>
              <a:rPr lang="en-US" dirty="0" smtClean="0"/>
              <a:t>Region 9 </a:t>
            </a:r>
            <a:endParaRPr lang="en-US" dirty="0">
              <a:solidFill>
                <a:srgbClr val="00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04200" y="2845713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537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4200" y="340989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FF"/>
                </a:solidFill>
              </a:rPr>
              <a:t>393</a:t>
            </a:r>
            <a:endParaRPr lang="en-US" sz="20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2001-2011</a:t>
            </a:r>
            <a:br>
              <a:rPr lang="en-US" dirty="0" smtClean="0"/>
            </a:br>
            <a:r>
              <a:rPr lang="en-US" dirty="0" smtClean="0"/>
              <a:t>Region 10</a:t>
            </a:r>
            <a:endParaRPr lang="en-US" dirty="0">
              <a:solidFill>
                <a:srgbClr val="00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04200" y="278118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FF"/>
                </a:solidFill>
              </a:rPr>
              <a:t>698</a:t>
            </a:r>
            <a:endParaRPr lang="en-US" sz="2000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4200" y="318129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579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2001-2011</a:t>
            </a:r>
            <a:br>
              <a:rPr lang="en-US" dirty="0" smtClean="0"/>
            </a:br>
            <a:r>
              <a:rPr lang="en-US" dirty="0" smtClean="0"/>
              <a:t>Region 11</a:t>
            </a:r>
            <a:endParaRPr lang="en-US" dirty="0">
              <a:solidFill>
                <a:srgbClr val="00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04200" y="281940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FF"/>
                </a:solidFill>
              </a:rPr>
              <a:t>909</a:t>
            </a:r>
            <a:endParaRPr lang="en-US" sz="2000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4200" y="396240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440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Deceased Donation 2010 - 2011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2010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7,943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24,590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28,853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24,970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2.3%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2001-2011</a:t>
            </a:r>
            <a:br>
              <a:rPr lang="en-US" dirty="0" smtClean="0"/>
            </a:br>
            <a:r>
              <a:rPr lang="en-US" dirty="0" smtClean="0"/>
              <a:t>U.S.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04200" y="2617113"/>
            <a:ext cx="9028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FF"/>
                </a:solidFill>
              </a:rPr>
              <a:t>5251</a:t>
            </a:r>
            <a:endParaRPr lang="en-US" sz="2200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4200" y="3962400"/>
            <a:ext cx="9028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1823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04200" y="4419600"/>
            <a:ext cx="93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FF00"/>
                </a:solidFill>
              </a:rPr>
              <a:t>1053</a:t>
            </a:r>
            <a:endParaRPr lang="en-US" sz="2200" dirty="0">
              <a:solidFill>
                <a:srgbClr val="00FF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305800" y="4343400"/>
            <a:ext cx="735106" cy="609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458200" y="5181600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dirty="0" smtClean="0">
                <a:solidFill>
                  <a:srgbClr val="00FF00"/>
                </a:solidFill>
              </a:rPr>
              <a:t>13%</a:t>
            </a:r>
            <a:endParaRPr lang="en-US" sz="1800" dirty="0">
              <a:solidFill>
                <a:srgbClr val="00FF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8534402" y="4953000"/>
            <a:ext cx="152398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U.S.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Percent Change in Deceased Donors and Organs </a:t>
            </a:r>
            <a:r>
              <a:rPr lang="en-US" sz="3900" smtClean="0"/>
              <a:t>Recovered/Transplanted  </a:t>
            </a:r>
            <a:r>
              <a:rPr lang="en-US" smtClean="0"/>
              <a:t>2009-2011 </a:t>
            </a:r>
            <a:r>
              <a:rPr lang="en-US" dirty="0" smtClean="0"/>
              <a:t>– U.S.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Deceased Donors by Type and Region</a:t>
            </a:r>
            <a:br>
              <a:rPr lang="en-US" dirty="0" smtClean="0"/>
            </a:br>
            <a:r>
              <a:rPr lang="en-US" dirty="0" smtClean="0"/>
              <a:t>2011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Deceased Donation 2010 – 2011</a:t>
            </a:r>
            <a:br>
              <a:rPr lang="en-US" dirty="0" smtClean="0"/>
            </a:br>
            <a:r>
              <a:rPr lang="en-US" dirty="0" smtClean="0"/>
              <a:t>Region 1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2010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-3.7%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-4.1%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-2.6%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1.1%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2001-2011</a:t>
            </a:r>
            <a:br>
              <a:rPr lang="en-US" dirty="0" smtClean="0"/>
            </a:br>
            <a:r>
              <a:rPr lang="en-US" dirty="0" smtClean="0"/>
              <a:t>Region 1</a:t>
            </a:r>
            <a:endParaRPr lang="en-US" dirty="0">
              <a:solidFill>
                <a:srgbClr val="00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04200" y="281940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FF"/>
                </a:solidFill>
              </a:rPr>
              <a:t>150</a:t>
            </a:r>
            <a:endParaRPr lang="en-US" sz="2000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4200" y="3810000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58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04200" y="4191000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FF00"/>
                </a:solidFill>
              </a:rPr>
              <a:t>55</a:t>
            </a:r>
            <a:endParaRPr lang="en-US" sz="2000" dirty="0">
              <a:solidFill>
                <a:srgbClr val="00FF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382000" y="48006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dirty="0" smtClean="0">
                <a:solidFill>
                  <a:srgbClr val="00FF00"/>
                </a:solidFill>
              </a:rPr>
              <a:t>21%</a:t>
            </a:r>
            <a:endParaRPr lang="en-US" sz="1800" dirty="0">
              <a:solidFill>
                <a:srgbClr val="00FF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8534402" y="4572000"/>
            <a:ext cx="152398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8229600" y="41148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Percent Change in Deceased Donors and Organs Recovered/Transplanted 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2009-2011 </a:t>
            </a:r>
            <a:r>
              <a:rPr lang="en-US" dirty="0" smtClean="0"/>
              <a:t>– Region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Deceased Donation 2010 – 2011</a:t>
            </a:r>
            <a:br>
              <a:rPr lang="en-US" dirty="0" smtClean="0"/>
            </a:br>
            <a:r>
              <a:rPr lang="en-US" dirty="0" smtClean="0"/>
              <a:t>Region 2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2010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5.1%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0.8%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-4.1%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2001-2011</a:t>
            </a:r>
            <a:br>
              <a:rPr lang="en-US" dirty="0" smtClean="0"/>
            </a:br>
            <a:r>
              <a:rPr lang="en-US" dirty="0" smtClean="0"/>
              <a:t>Region 2</a:t>
            </a:r>
            <a:endParaRPr lang="en-US" dirty="0">
              <a:solidFill>
                <a:srgbClr val="00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04200" y="259080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FF"/>
                </a:solidFill>
              </a:rPr>
              <a:t>566</a:t>
            </a:r>
            <a:endParaRPr lang="en-US" sz="2000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4200" y="419100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FF00"/>
                </a:solidFill>
              </a:rPr>
              <a:t>183</a:t>
            </a:r>
            <a:endParaRPr lang="en-US" sz="2000" dirty="0">
              <a:solidFill>
                <a:srgbClr val="00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04200" y="373380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297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204200" y="4114800"/>
            <a:ext cx="685800" cy="533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305800" y="48768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dirty="0" smtClean="0">
                <a:solidFill>
                  <a:srgbClr val="00FF00"/>
                </a:solidFill>
              </a:rPr>
              <a:t>18%</a:t>
            </a:r>
            <a:endParaRPr lang="en-US" sz="1800" dirty="0">
              <a:solidFill>
                <a:srgbClr val="00FF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8534402" y="4648200"/>
            <a:ext cx="152398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Percent Change in Deceased Donors and Organs Recovered/Transplanted 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2009-2011 </a:t>
            </a:r>
            <a:r>
              <a:rPr lang="en-US" dirty="0" smtClean="0"/>
              <a:t>– Region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Deceased Donation 2010 – 2011</a:t>
            </a:r>
            <a:br>
              <a:rPr lang="en-US" dirty="0" smtClean="0"/>
            </a:br>
            <a:r>
              <a:rPr lang="en-US" dirty="0" smtClean="0"/>
              <a:t>Region 3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2010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-4.0%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-1.8%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-1.2%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2.8%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2001-2011</a:t>
            </a:r>
            <a:br>
              <a:rPr lang="en-US" dirty="0" smtClean="0"/>
            </a:br>
            <a:r>
              <a:rPr lang="en-US" dirty="0" smtClean="0"/>
              <a:t>Region 3</a:t>
            </a:r>
            <a:endParaRPr lang="en-US" dirty="0">
              <a:solidFill>
                <a:srgbClr val="00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04200" y="236220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FF"/>
                </a:solidFill>
              </a:rPr>
              <a:t>914</a:t>
            </a:r>
            <a:endParaRPr lang="en-US" sz="2000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4200" y="4595094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FF00"/>
                </a:solidFill>
              </a:rPr>
              <a:t>88</a:t>
            </a:r>
            <a:endParaRPr lang="en-US" sz="2000" dirty="0">
              <a:solidFill>
                <a:srgbClr val="00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04200" y="409569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308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458200" y="5257800"/>
            <a:ext cx="685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dirty="0" smtClean="0">
                <a:solidFill>
                  <a:srgbClr val="00FF00"/>
                </a:solidFill>
              </a:rPr>
              <a:t>7%</a:t>
            </a:r>
            <a:endParaRPr lang="en-US" sz="1800" dirty="0">
              <a:solidFill>
                <a:srgbClr val="00FF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8534402" y="5029200"/>
            <a:ext cx="152398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8229600" y="45720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U.S.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Percent Change in Deceased Donors and Organs Recovered/Transplanted 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2009-2011 </a:t>
            </a:r>
            <a:r>
              <a:rPr lang="en-US" dirty="0" smtClean="0"/>
              <a:t>– Region 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Deceased Donation 2010 – 2011</a:t>
            </a:r>
            <a:br>
              <a:rPr lang="en-US" dirty="0" smtClean="0"/>
            </a:br>
            <a:r>
              <a:rPr lang="en-US" dirty="0" smtClean="0"/>
              <a:t>Region 4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2010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0.4%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2001-2011</a:t>
            </a:r>
            <a:br>
              <a:rPr lang="en-US" dirty="0" smtClean="0"/>
            </a:br>
            <a:r>
              <a:rPr lang="en-US" dirty="0" smtClean="0"/>
              <a:t>Region 4</a:t>
            </a:r>
            <a:endParaRPr lang="en-US" dirty="0">
              <a:solidFill>
                <a:srgbClr val="00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04200" y="257169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FF"/>
                </a:solidFill>
              </a:rPr>
              <a:t>514</a:t>
            </a:r>
            <a:endParaRPr lang="en-US" sz="2000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4200" y="4476690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FF00"/>
                </a:solidFill>
              </a:rPr>
              <a:t>81</a:t>
            </a:r>
            <a:endParaRPr lang="en-US" sz="2000" dirty="0">
              <a:solidFill>
                <a:srgbClr val="00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04200" y="403860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141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458201" y="5105400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dirty="0" smtClean="0">
                <a:solidFill>
                  <a:srgbClr val="00FF00"/>
                </a:solidFill>
              </a:rPr>
              <a:t>11%</a:t>
            </a:r>
            <a:endParaRPr lang="en-US" sz="1800" dirty="0">
              <a:solidFill>
                <a:srgbClr val="00FF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8534402" y="4876800"/>
            <a:ext cx="152398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8229600" y="44196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Percent Change in Deceased Donors and Organs Recovered/Transplanted 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2009-2011 </a:t>
            </a:r>
            <a:r>
              <a:rPr lang="en-US" dirty="0" smtClean="0"/>
              <a:t>– Region 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Deceased Donation 2010 – 2011</a:t>
            </a:r>
            <a:br>
              <a:rPr lang="en-US" dirty="0" smtClean="0"/>
            </a:br>
            <a:r>
              <a:rPr lang="en-US" dirty="0" smtClean="0"/>
              <a:t>Region 5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2010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14.6%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12.6%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12.6%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2001-2011</a:t>
            </a:r>
            <a:br>
              <a:rPr lang="en-US" dirty="0" smtClean="0"/>
            </a:br>
            <a:r>
              <a:rPr lang="en-US" dirty="0" smtClean="0"/>
              <a:t>Region 5</a:t>
            </a:r>
            <a:endParaRPr lang="en-US" dirty="0">
              <a:solidFill>
                <a:srgbClr val="00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04200" y="251460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FF"/>
                </a:solidFill>
              </a:rPr>
              <a:t>854</a:t>
            </a:r>
            <a:endParaRPr lang="en-US" sz="2000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4200" y="4442694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FF00"/>
                </a:solidFill>
              </a:rPr>
              <a:t>143</a:t>
            </a:r>
            <a:endParaRPr lang="en-US" sz="2000" dirty="0">
              <a:solidFill>
                <a:srgbClr val="00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04200" y="403860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232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458201" y="5181600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dirty="0" smtClean="0">
                <a:solidFill>
                  <a:srgbClr val="00FF00"/>
                </a:solidFill>
              </a:rPr>
              <a:t>12%</a:t>
            </a:r>
            <a:endParaRPr lang="en-US" sz="1800" dirty="0">
              <a:solidFill>
                <a:srgbClr val="00FF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204200" y="4419600"/>
            <a:ext cx="685800" cy="533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8534402" y="4953000"/>
            <a:ext cx="152398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Percent Change in Deceased Donors and Organs Recovered/Transplanted 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2009-2011 </a:t>
            </a:r>
            <a:r>
              <a:rPr lang="en-US" dirty="0" smtClean="0"/>
              <a:t>– Region 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Deceased Donation 2010 – 2011</a:t>
            </a:r>
            <a:br>
              <a:rPr lang="en-US" dirty="0" smtClean="0"/>
            </a:br>
            <a:r>
              <a:rPr lang="en-US" dirty="0" smtClean="0"/>
              <a:t>Region 6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2010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16.1%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7.1%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2.2%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-12.0%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2001-2011</a:t>
            </a:r>
            <a:br>
              <a:rPr lang="en-US" dirty="0" smtClean="0"/>
            </a:br>
            <a:r>
              <a:rPr lang="en-US" dirty="0" smtClean="0"/>
              <a:t>Region 6</a:t>
            </a:r>
            <a:endParaRPr lang="en-US" dirty="0">
              <a:solidFill>
                <a:srgbClr val="00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04200" y="266700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FF"/>
                </a:solidFill>
              </a:rPr>
              <a:t>201</a:t>
            </a:r>
            <a:endParaRPr lang="en-US" sz="2000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4200" y="4171890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FF00"/>
                </a:solidFill>
              </a:rPr>
              <a:t>54</a:t>
            </a:r>
            <a:endParaRPr lang="en-US" sz="2000" dirty="0">
              <a:solidFill>
                <a:srgbClr val="00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04200" y="4572000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41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458200" y="4876800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dirty="0" smtClean="0">
                <a:solidFill>
                  <a:srgbClr val="00FF00"/>
                </a:solidFill>
              </a:rPr>
              <a:t>18%</a:t>
            </a:r>
            <a:endParaRPr lang="en-US" sz="1800" dirty="0">
              <a:solidFill>
                <a:srgbClr val="00FF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8534403" y="4572000"/>
            <a:ext cx="190497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8229600" y="41148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Percent Change in Deceased Donors and Organs Recovered/Transplanted 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2009-2011 </a:t>
            </a:r>
            <a:r>
              <a:rPr lang="en-US" dirty="0" smtClean="0"/>
              <a:t>– Region 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Waiting List Registrations 2001-2011</a:t>
            </a:r>
            <a:br>
              <a:rPr lang="en-US" dirty="0" smtClean="0"/>
            </a:br>
            <a:r>
              <a:rPr lang="en-US" dirty="0" smtClean="0"/>
              <a:t>Region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Deceased Donation 2010 – 2011</a:t>
            </a:r>
            <a:br>
              <a:rPr lang="en-US" dirty="0" smtClean="0"/>
            </a:br>
            <a:r>
              <a:rPr lang="en-US" dirty="0" smtClean="0"/>
              <a:t>Region 7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2010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9.0%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4.7%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4.9%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-3.7%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2001-2011</a:t>
            </a:r>
            <a:br>
              <a:rPr lang="en-US" dirty="0" smtClean="0"/>
            </a:br>
            <a:r>
              <a:rPr lang="en-US" dirty="0" smtClean="0"/>
              <a:t>Region 7</a:t>
            </a:r>
            <a:endParaRPr lang="en-US" dirty="0">
              <a:solidFill>
                <a:srgbClr val="00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04200" y="264789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FF"/>
                </a:solidFill>
              </a:rPr>
              <a:t>392</a:t>
            </a:r>
            <a:endParaRPr lang="en-US" sz="2000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4200" y="426720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FF00"/>
                </a:solidFill>
              </a:rPr>
              <a:t>110</a:t>
            </a:r>
            <a:endParaRPr lang="en-US" sz="2000" dirty="0">
              <a:solidFill>
                <a:srgbClr val="00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04200" y="381000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154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458200" y="4953000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dirty="0" smtClean="0">
                <a:solidFill>
                  <a:srgbClr val="00FF00"/>
                </a:solidFill>
              </a:rPr>
              <a:t>17%</a:t>
            </a:r>
            <a:endParaRPr lang="en-US" sz="1800" dirty="0">
              <a:solidFill>
                <a:srgbClr val="00FF00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204200" y="4191000"/>
            <a:ext cx="685800" cy="533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8534402" y="4724400"/>
            <a:ext cx="152398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Percent Change in Deceased Donors and Organs Recovered/Transplanted 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2009-2011 </a:t>
            </a:r>
            <a:r>
              <a:rPr lang="en-US" dirty="0" smtClean="0"/>
              <a:t>– Region 7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Deceased Donation 2010 – 2011</a:t>
            </a:r>
            <a:br>
              <a:rPr lang="en-US" dirty="0" smtClean="0"/>
            </a:br>
            <a:r>
              <a:rPr lang="en-US" dirty="0" smtClean="0"/>
              <a:t>Region 8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2010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-0.3%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3.4%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4.9%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5.3%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2001-2011</a:t>
            </a:r>
            <a:br>
              <a:rPr lang="en-US" dirty="0" smtClean="0"/>
            </a:br>
            <a:r>
              <a:rPr lang="en-US" dirty="0" smtClean="0"/>
              <a:t>Region 8</a:t>
            </a:r>
            <a:endParaRPr lang="en-US" dirty="0">
              <a:solidFill>
                <a:srgbClr val="00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04200" y="251460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FF"/>
                </a:solidFill>
              </a:rPr>
              <a:t>379</a:t>
            </a:r>
            <a:endParaRPr lang="en-US" sz="2000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4200" y="4400489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FF00"/>
                </a:solidFill>
              </a:rPr>
              <a:t>94</a:t>
            </a:r>
            <a:endParaRPr lang="en-US" sz="2000" dirty="0">
              <a:solidFill>
                <a:srgbClr val="00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04200" y="396240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118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458201" y="5029200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dirty="0" smtClean="0">
                <a:solidFill>
                  <a:srgbClr val="00FF00"/>
                </a:solidFill>
              </a:rPr>
              <a:t>16%</a:t>
            </a:r>
            <a:endParaRPr lang="en-US" sz="1800" dirty="0">
              <a:solidFill>
                <a:srgbClr val="00FF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8534402" y="4800600"/>
            <a:ext cx="152398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8229600" y="43434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Percent Change in Deceased Donors and Organs Recovered/Transplanted 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2009-2011 </a:t>
            </a:r>
            <a:r>
              <a:rPr lang="en-US" dirty="0" smtClean="0"/>
              <a:t>– Region 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Deceased Donation 2010 – 2011</a:t>
            </a:r>
            <a:br>
              <a:rPr lang="en-US" dirty="0" smtClean="0"/>
            </a:br>
            <a:r>
              <a:rPr lang="en-US" dirty="0" smtClean="0"/>
              <a:t>Region 9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2010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3.7%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2.0%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2001-2011</a:t>
            </a:r>
            <a:br>
              <a:rPr lang="en-US" dirty="0" smtClean="0"/>
            </a:br>
            <a:r>
              <a:rPr lang="en-US" dirty="0" smtClean="0"/>
              <a:t>Region 9 </a:t>
            </a:r>
            <a:endParaRPr lang="en-US" dirty="0">
              <a:solidFill>
                <a:srgbClr val="00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04200" y="297180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FF"/>
                </a:solidFill>
              </a:rPr>
              <a:t>201</a:t>
            </a:r>
            <a:endParaRPr lang="en-US" sz="2000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4200" y="350520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142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04200" y="4400490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FF00"/>
                </a:solidFill>
              </a:rPr>
              <a:t>50</a:t>
            </a:r>
            <a:endParaRPr lang="en-US" sz="2000" dirty="0">
              <a:solidFill>
                <a:srgbClr val="00FF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458200" y="5029200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dirty="0" smtClean="0">
                <a:solidFill>
                  <a:srgbClr val="00FF00"/>
                </a:solidFill>
              </a:rPr>
              <a:t>13%</a:t>
            </a:r>
            <a:endParaRPr lang="en-US" sz="1800" dirty="0">
              <a:solidFill>
                <a:srgbClr val="00FF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8534402" y="4800600"/>
            <a:ext cx="152398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8229600" y="43434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Percent Change in Deceased Donors and Organs Recovered/Transplanted 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2009-2011 </a:t>
            </a:r>
            <a:r>
              <a:rPr lang="en-US" dirty="0" smtClean="0"/>
              <a:t>– Region 9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Deceased Donation 2010 – 2011</a:t>
            </a:r>
            <a:br>
              <a:rPr lang="en-US" dirty="0" smtClean="0"/>
            </a:br>
            <a:r>
              <a:rPr lang="en-US" dirty="0" smtClean="0"/>
              <a:t>Region 10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2010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-5.9%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-7.5%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-5.4%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000000"/>
      </a:dk1>
      <a:lt1>
        <a:srgbClr val="FFFFFF"/>
      </a:lt1>
      <a:dk2>
        <a:srgbClr val="00004C"/>
      </a:dk2>
      <a:lt2>
        <a:srgbClr val="FFCC00"/>
      </a:lt2>
      <a:accent1>
        <a:srgbClr val="99CC66"/>
      </a:accent1>
      <a:accent2>
        <a:srgbClr val="B97E33"/>
      </a:accent2>
      <a:accent3>
        <a:srgbClr val="AAAAB2"/>
      </a:accent3>
      <a:accent4>
        <a:srgbClr val="DADADA"/>
      </a:accent4>
      <a:accent5>
        <a:srgbClr val="CAE2B8"/>
      </a:accent5>
      <a:accent6>
        <a:srgbClr val="A7722D"/>
      </a:accent6>
      <a:hlink>
        <a:srgbClr val="4C97CC"/>
      </a:hlink>
      <a:folHlink>
        <a:srgbClr val="66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4C"/>
        </a:dk2>
        <a:lt2>
          <a:srgbClr val="FFCC00"/>
        </a:lt2>
        <a:accent1>
          <a:srgbClr val="99CC66"/>
        </a:accent1>
        <a:accent2>
          <a:srgbClr val="B97E33"/>
        </a:accent2>
        <a:accent3>
          <a:srgbClr val="AAAAB2"/>
        </a:accent3>
        <a:accent4>
          <a:srgbClr val="DADADA"/>
        </a:accent4>
        <a:accent5>
          <a:srgbClr val="CAE2B8"/>
        </a:accent5>
        <a:accent6>
          <a:srgbClr val="A7722D"/>
        </a:accent6>
        <a:hlink>
          <a:srgbClr val="4C97CC"/>
        </a:hlink>
        <a:folHlink>
          <a:srgbClr val="6633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7BAD6484BB394C8F592DE3FD049781" ma:contentTypeVersion="1" ma:contentTypeDescription="Create a new document." ma:contentTypeScope="" ma:versionID="7f4d19e496296ec1058fe05ae14117bb">
  <xsd:schema xmlns:xsd="http://www.w3.org/2001/XMLSchema" xmlns:p="http://schemas.microsoft.com/office/2006/metadata/properties" xmlns:ns2="a15309fd-aff9-49f1-a28e-19c4fc69de9e" targetNamespace="http://schemas.microsoft.com/office/2006/metadata/properties" ma:root="true" ma:fieldsID="6ca5efaafcde46e02216ca49dcac9696" ns2:_="">
    <xsd:import namespace="a15309fd-aff9-49f1-a28e-19c4fc69de9e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a15309fd-aff9-49f1-a28e-19c4fc69de9e" elementFormDefault="qualified">
    <xsd:import namespace="http://schemas.microsoft.com/office/2006/documentManagement/type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escription0 xmlns="a15309fd-aff9-49f1-a28e-19c4fc69de9e" xsi:nil="true"/>
  </documentManagement>
</p:properties>
</file>

<file path=customXml/itemProps1.xml><?xml version="1.0" encoding="utf-8"?>
<ds:datastoreItem xmlns:ds="http://schemas.openxmlformats.org/officeDocument/2006/customXml" ds:itemID="{C842F04B-D375-4A39-ADA1-ACABFA7382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5309fd-aff9-49f1-a28e-19c4fc69de9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18FC51A-403E-470C-8224-398DE4FBC4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7F9D0C-33E5-4DDD-9271-E9003A82B155}">
  <ds:schemaRefs>
    <ds:schemaRef ds:uri="http://schemas.microsoft.com/office/2006/metadata/properties"/>
    <ds:schemaRef ds:uri="a15309fd-aff9-49f1-a28e-19c4fc69de9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8430</TotalTime>
  <Words>1585</Words>
  <Application>Microsoft Office PowerPoint</Application>
  <PresentationFormat>On-screen Show (4:3)</PresentationFormat>
  <Paragraphs>614</Paragraphs>
  <Slides>116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17" baseType="lpstr">
      <vt:lpstr>Blank Presentation</vt:lpstr>
      <vt:lpstr>2012 Data Spring Regional Meetings</vt:lpstr>
      <vt:lpstr>Waiting List National Trends</vt:lpstr>
      <vt:lpstr>Waiting List Additions 2001-2011 U.S.</vt:lpstr>
      <vt:lpstr>Waiting List Additions 2001-2011 U.S.</vt:lpstr>
      <vt:lpstr>Waiting List Registrations 2001-2011 U.S.</vt:lpstr>
      <vt:lpstr>Waiting List Registrations 2001-2011 U.S.</vt:lpstr>
      <vt:lpstr>Waiting List Registrations 2001-2011 U.S.</vt:lpstr>
      <vt:lpstr>Waiting List Registrations 2001-2011 U.S.</vt:lpstr>
      <vt:lpstr>Waiting List Registrations 2001-2011 Region 1</vt:lpstr>
      <vt:lpstr>Waiting List Registrations 2001-2011 Region 1</vt:lpstr>
      <vt:lpstr>Waiting List Registrations 2001-2011 Region 1</vt:lpstr>
      <vt:lpstr>Waiting List Registrations 2001-2011 Region 1</vt:lpstr>
      <vt:lpstr>Waiting List Registrations 2001-2011 Region 2</vt:lpstr>
      <vt:lpstr>Waiting List Registrations 2001-2011 Region 2</vt:lpstr>
      <vt:lpstr>Waiting List Registrations 2001-2011 Region 2</vt:lpstr>
      <vt:lpstr>Waiting List Registrations 2001-2011 Region 2</vt:lpstr>
      <vt:lpstr>Waiting List Registrations 2001-2011 Region 3</vt:lpstr>
      <vt:lpstr>Waiting List Registrations 2001-2011 Region 3</vt:lpstr>
      <vt:lpstr>Waiting List Registrations 2001-2011 Region 3</vt:lpstr>
      <vt:lpstr>Waiting List Registrations 2001-2011 Region 3</vt:lpstr>
      <vt:lpstr>Waiting List Registrations 2001-2011 Region 4</vt:lpstr>
      <vt:lpstr>Waiting List Registrations 2001-2011 Region 4</vt:lpstr>
      <vt:lpstr>Waiting List Registrations 2001-2011 Region 4</vt:lpstr>
      <vt:lpstr>Waiting List Registrations 2001-2011 Region 4</vt:lpstr>
      <vt:lpstr>Waiting List Registrations 2001-2011 Region 5</vt:lpstr>
      <vt:lpstr>Waiting List Registrations 2001-2011 Region 5</vt:lpstr>
      <vt:lpstr>Waiting List Registrations 2001-2011 Region 5</vt:lpstr>
      <vt:lpstr>Waiting List Registrations 2001-2011 Region 5</vt:lpstr>
      <vt:lpstr>Waiting List Registrations 2001-2011 Region 6</vt:lpstr>
      <vt:lpstr>Waiting List Registrations 2001-2011 Region 6</vt:lpstr>
      <vt:lpstr>Waiting List Registrations 2001-2011 Region 6</vt:lpstr>
      <vt:lpstr>Waiting List Registrations 2001-2011 Region 6</vt:lpstr>
      <vt:lpstr>Waiting List Registrations 2001-2011 Region 7</vt:lpstr>
      <vt:lpstr>Waiting List Registrations 2001-2011 Region 7</vt:lpstr>
      <vt:lpstr>Waiting List Registrations 2001-2011 Region 7</vt:lpstr>
      <vt:lpstr>Waiting List Registrations 2001-2011 Region 7</vt:lpstr>
      <vt:lpstr>Waiting List Registrations 2001-2011 Region 8</vt:lpstr>
      <vt:lpstr>Waiting List Registrations 2001-2011 Region 8</vt:lpstr>
      <vt:lpstr>Waiting List Registrations 2001-2011 Region 8</vt:lpstr>
      <vt:lpstr>Waiting List Registrations 2001-2011 Region 8</vt:lpstr>
      <vt:lpstr>Waiting List Registrations 2001-2011 Region 9</vt:lpstr>
      <vt:lpstr>Waiting List Registrations 2001-2011 Region 9</vt:lpstr>
      <vt:lpstr>Waiting List Registrations 2001-2011 Region 9</vt:lpstr>
      <vt:lpstr>Waiting List Registrations 2001-2011 Region 9</vt:lpstr>
      <vt:lpstr>Waiting List Registrations 2001-2011 Region 10</vt:lpstr>
      <vt:lpstr>Waiting List Registrations 2001-2011 Region 10</vt:lpstr>
      <vt:lpstr>Waiting List Registrations 2001-2011 Region 10</vt:lpstr>
      <vt:lpstr>Waiting List Registrations 2001-2011 Region 10</vt:lpstr>
      <vt:lpstr>Waiting List Registrations 2001-2011 Region 11</vt:lpstr>
      <vt:lpstr>Waiting List Registrations 2001-2011 Region 11</vt:lpstr>
      <vt:lpstr>Waiting List Registrations 2001-2011 Region 11</vt:lpstr>
      <vt:lpstr>Waiting List Registrations 2001-2011 Region 11</vt:lpstr>
      <vt:lpstr>Donor  and Transplant Data</vt:lpstr>
      <vt:lpstr>National Trends </vt:lpstr>
      <vt:lpstr>Deceased and Living Donors 2001-2011 U.S.</vt:lpstr>
      <vt:lpstr>Deceased and Living Donors  by Region 2011 </vt:lpstr>
      <vt:lpstr>Deceased and Living Donors 2001-2011 Region 1</vt:lpstr>
      <vt:lpstr>Deceased and Living Donors 2001-2011 Region 2</vt:lpstr>
      <vt:lpstr>Deceased and Living Donors 2001-2011 Region 3</vt:lpstr>
      <vt:lpstr>Deceased and Living Donors 2001-2011 Region 4</vt:lpstr>
      <vt:lpstr>Deceased and Living Donors 2001-2011 Region 5</vt:lpstr>
      <vt:lpstr>Deceased and Living Donors 2001-2011 Region 6</vt:lpstr>
      <vt:lpstr>Deceased and Living Donors 2001-2011 Region 7</vt:lpstr>
      <vt:lpstr>Deceased and Living Donors 2001-2011 Region 8</vt:lpstr>
      <vt:lpstr>Deceased and Living Donors 2001-2011 Region 9 </vt:lpstr>
      <vt:lpstr>Deceased and Living Donors 2001-2011 Region 10</vt:lpstr>
      <vt:lpstr>Deceased and Living Donors 2001-2011 Region 11</vt:lpstr>
      <vt:lpstr>Deceased Donation 2010 - 2011</vt:lpstr>
      <vt:lpstr>Deceased Donors by Type 2001-2011 U.S.</vt:lpstr>
      <vt:lpstr>Percent Change in Deceased Donors and Organs Recovered/Transplanted  2009-2011 – U.S.</vt:lpstr>
      <vt:lpstr>Deceased Donors by Type and Region 2011 </vt:lpstr>
      <vt:lpstr>Deceased Donation 2010 – 2011 Region 1</vt:lpstr>
      <vt:lpstr>Deceased Donors by Type 2001-2011 Region 1</vt:lpstr>
      <vt:lpstr>Percent Change in Deceased Donors and Organs Recovered/Transplanted   2009-2011 – Region 1</vt:lpstr>
      <vt:lpstr>Deceased Donation 2010 – 2011 Region 2</vt:lpstr>
      <vt:lpstr>Deceased Donors by Type 2001-2011 Region 2</vt:lpstr>
      <vt:lpstr>Percent Change in Deceased Donors and Organs Recovered/Transplanted   2009-2011 – Region 2</vt:lpstr>
      <vt:lpstr>Deceased Donation 2010 – 2011 Region 3</vt:lpstr>
      <vt:lpstr>Deceased Donors by Type 2001-2011 Region 3</vt:lpstr>
      <vt:lpstr>Percent Change in Deceased Donors and Organs Recovered/Transplanted   2009-2011 – Region 3</vt:lpstr>
      <vt:lpstr>Deceased Donation 2010 – 2011 Region 4</vt:lpstr>
      <vt:lpstr>Deceased Donors by Type 2001-2011 Region 4</vt:lpstr>
      <vt:lpstr>Percent Change in Deceased Donors and Organs Recovered/Transplanted   2009-2011 – Region 4</vt:lpstr>
      <vt:lpstr>Deceased Donation 2010 – 2011 Region 5</vt:lpstr>
      <vt:lpstr>Deceased Donors by Type 2001-2011 Region 5</vt:lpstr>
      <vt:lpstr>Percent Change in Deceased Donors and Organs Recovered/Transplanted   2009-2011 – Region 5</vt:lpstr>
      <vt:lpstr>Deceased Donation 2010 – 2011 Region 6</vt:lpstr>
      <vt:lpstr>Deceased Donors by Type 2001-2011 Region 6</vt:lpstr>
      <vt:lpstr>Percent Change in Deceased Donors and Organs Recovered/Transplanted   2009-2011 – Region 6</vt:lpstr>
      <vt:lpstr>Deceased Donation 2010 – 2011 Region 7</vt:lpstr>
      <vt:lpstr>Deceased Donors by Type 2001-2011 Region 7</vt:lpstr>
      <vt:lpstr>Percent Change in Deceased Donors and Organs Recovered/Transplanted   2009-2011 – Region 7</vt:lpstr>
      <vt:lpstr>Deceased Donation 2010 – 2011 Region 8</vt:lpstr>
      <vt:lpstr>Deceased Donors by Type 2001-2011 Region 8</vt:lpstr>
      <vt:lpstr>Percent Change in Deceased Donors and Organs Recovered/Transplanted   2009-2011 – Region 8</vt:lpstr>
      <vt:lpstr>Deceased Donation 2010 – 2011 Region 9</vt:lpstr>
      <vt:lpstr>Deceased Donors by Type 2001-2011 Region 9 </vt:lpstr>
      <vt:lpstr>Percent Change in Deceased Donors and Organs Recovered/Transplanted   2009-2011 – Region 9</vt:lpstr>
      <vt:lpstr>Deceased Donation 2010 – 2011 Region 10</vt:lpstr>
      <vt:lpstr>Deceased Donors by Type 2001-2011 Region 10</vt:lpstr>
      <vt:lpstr>Percent Change in Deceased Donors and Organs Recovered/Transplanted   2009-2011 – Region 10</vt:lpstr>
      <vt:lpstr>Deceased Donation 2010 – 2011 Region 11</vt:lpstr>
      <vt:lpstr>Deceased Donors by Type 2001-2011 Region 11</vt:lpstr>
      <vt:lpstr>Percent Change in Deceased Donors and Organs Recovered/Transplanted   2009-2011 – Region 11</vt:lpstr>
      <vt:lpstr>Deceased Donor Transplants  2009-2011  U.S.</vt:lpstr>
      <vt:lpstr>Deceased Donor Transplants  2009-2011  Region 1</vt:lpstr>
      <vt:lpstr>Deceased Donor Transplants  2009-2011  Region 2</vt:lpstr>
      <vt:lpstr>Deceased Donor Transplants  2009-2011  Region 3</vt:lpstr>
      <vt:lpstr>Deceased Donor Transplants  2009-2011  Region 4</vt:lpstr>
      <vt:lpstr>Deceased Donor Transplants  2009-2011  Region 5</vt:lpstr>
      <vt:lpstr>Deceased Donor Transplants  2009-2011  Region 6</vt:lpstr>
      <vt:lpstr>Deceased Donor Transplants  2009-2011  Region 7</vt:lpstr>
      <vt:lpstr>Deceased Donor Transplants  2009-2011  Region 8</vt:lpstr>
      <vt:lpstr>Deceased Donor Transplants  2009-2011  Region 9</vt:lpstr>
      <vt:lpstr>Deceased Donor Transplants  2009-2011  Region 10</vt:lpstr>
      <vt:lpstr>Deceased Donor Transplants  2009-2011  Region 11</vt:lpstr>
    </vt:vector>
  </TitlesOfParts>
  <Company>UNOS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slides for Spring Regional Meetings</dc:title>
  <dc:creator>Kevin Smolen</dc:creator>
  <cp:lastModifiedBy>gingrast</cp:lastModifiedBy>
  <cp:revision>145</cp:revision>
  <dcterms:created xsi:type="dcterms:W3CDTF">2004-10-22T16:12:36Z</dcterms:created>
  <dcterms:modified xsi:type="dcterms:W3CDTF">2012-09-26T18:22:10Z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0x010100787BAD6484BB394C8F592DE3FD049781</vt:lpwstr>
  </property>
</Properties>
</file>