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charts/chart57.xml" ContentType="application/vnd.openxmlformats-officedocument.drawingml.chart+xml"/>
  <Override PartName="/ppt/charts/chart68.xml" ContentType="application/vnd.openxmlformats-officedocument.drawingml.chart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charts/chart46.xml" ContentType="application/vnd.openxmlformats-officedocument.drawingml.chart+xml"/>
  <Override PartName="/ppt/charts/chart93.xml" ContentType="application/vnd.openxmlformats-officedocument.drawingml.char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charts/chart35.xml" ContentType="application/vnd.openxmlformats-officedocument.drawingml.chart+xml"/>
  <Override PartName="/ppt/charts/chart82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60.xml" ContentType="application/vnd.openxmlformats-officedocument.drawingml.chart+xml"/>
  <Override PartName="/ppt/charts/chart71.xml" ContentType="application/vnd.openxmlformats-officedocument.drawingml.chart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charts/chart98.xml" ContentType="application/vnd.openxmlformats-officedocument.drawingml.chart+xml"/>
  <Override PartName="/ppt/charts/chart100.xml" ContentType="application/vnd.openxmlformats-officedocument.drawingml.char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Default Extension="png" ContentType="image/png"/>
  <Override PartName="/ppt/charts/chart29.xml" ContentType="application/vnd.openxmlformats-officedocument.drawingml.chart+xml"/>
  <Override PartName="/ppt/charts/chart76.xml" ContentType="application/vnd.openxmlformats-officedocument.drawingml.chart+xml"/>
  <Override PartName="/ppt/charts/chart87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charts/chart65.xml" ContentType="application/vnd.openxmlformats-officedocument.drawingml.chart+xml"/>
  <Override PartName="/ppt/charts/chart83.xml" ContentType="application/vnd.openxmlformats-officedocument.drawingml.chart+xml"/>
  <Override PartName="/ppt/charts/chart94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charts/chart25.xml" ContentType="application/vnd.openxmlformats-officedocument.drawingml.chart+xml"/>
  <Override PartName="/ppt/charts/chart54.xml" ContentType="application/vnd.openxmlformats-officedocument.drawingml.chart+xml"/>
  <Override PartName="/ppt/charts/chart72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charts/chart61.xml" ContentType="application/vnd.openxmlformats-officedocument.drawingml.chart+xml"/>
  <Override PartName="/ppt/charts/chart90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charts/chart50.xml" ContentType="application/vnd.openxmlformats-officedocument.drawingml.chart+xml"/>
  <Override PartName="/ppt/charts/chart10.xml" ContentType="application/vnd.openxmlformats-officedocument.drawingml.chart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charts/chart4.xml" ContentType="application/vnd.openxmlformats-officedocument.drawingml.chart+xml"/>
  <Override PartName="/ppt/charts/chart99.xml" ContentType="application/vnd.openxmlformats-officedocument.drawingml.chart+xml"/>
  <Override PartName="/ppt/charts/chart101.xml" ContentType="application/vnd.openxmlformats-officedocument.drawingml.chart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59.xml" ContentType="application/vnd.openxmlformats-officedocument.drawingml.chart+xml"/>
  <Override PartName="/ppt/charts/chart88.xml" ContentType="application/vnd.openxmlformats-officedocument.drawingml.chart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charts/chart48.xml" ContentType="application/vnd.openxmlformats-officedocument.drawingml.chart+xml"/>
  <Override PartName="/ppt/charts/chart77.xml" ContentType="application/vnd.openxmlformats-officedocument.drawingml.chart+xml"/>
  <Override PartName="/ppt/charts/chart95.xml" ContentType="application/vnd.openxmlformats-officedocument.drawingml.char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charts/chart55.xml" ContentType="application/vnd.openxmlformats-officedocument.drawingml.chart+xml"/>
  <Override PartName="/ppt/charts/chart66.xml" ContentType="application/vnd.openxmlformats-officedocument.drawingml.chart+xml"/>
  <Override PartName="/ppt/charts/chart84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charts/chart26.xml" ContentType="application/vnd.openxmlformats-officedocument.drawingml.chart+xml"/>
  <Override PartName="/ppt/charts/chart44.xml" ContentType="application/vnd.openxmlformats-officedocument.drawingml.chart+xml"/>
  <Override PartName="/ppt/charts/chart73.xml" ContentType="application/vnd.openxmlformats-officedocument.drawingml.chart+xml"/>
  <Override PartName="/ppt/charts/chart91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charts/chart62.xml" ContentType="application/vnd.openxmlformats-officedocument.drawingml.chart+xml"/>
  <Override PartName="/ppt/charts/chart80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charts/chart1.xml" ContentType="application/vnd.openxmlformats-officedocument.drawingml.chart+xml"/>
  <Override PartName="/ppt/charts/chart78.xml" ContentType="application/vnd.openxmlformats-officedocument.drawingml.chart+xml"/>
  <Override PartName="/ppt/charts/chart89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charts/chart49.xml" ContentType="application/vnd.openxmlformats-officedocument.drawingml.chart+xml"/>
  <Override PartName="/ppt/notesSlides/notesSlide1.xml" ContentType="application/vnd.openxmlformats-officedocument.presentationml.notesSlide+xml"/>
  <Override PartName="/ppt/charts/chart67.xml" ContentType="application/vnd.openxmlformats-officedocument.drawingml.chart+xml"/>
  <Override PartName="/ppt/charts/chart96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charts/chart56.xml" ContentType="application/vnd.openxmlformats-officedocument.drawingml.chart+xml"/>
  <Override PartName="/ppt/charts/chart74.xml" ContentType="application/vnd.openxmlformats-officedocument.drawingml.chart+xml"/>
  <Override PartName="/ppt/charts/chart85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charts/chart63.xml" ContentType="application/vnd.openxmlformats-officedocument.drawingml.chart+xml"/>
  <Override PartName="/ppt/charts/chart81.xml" ContentType="application/vnd.openxmlformats-officedocument.drawingml.chart+xml"/>
  <Override PartName="/ppt/charts/chart92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charts/chart52.xml" ContentType="application/vnd.openxmlformats-officedocument.drawingml.chart+xml"/>
  <Override PartName="/ppt/charts/chart70.xml" ContentType="application/vnd.openxmlformats-officedocument.drawingml.chart+xml"/>
  <Override PartName="/ppt/slides/slide20.xml" ContentType="application/vnd.openxmlformats-officedocument.presentationml.slide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charts/chart6.xml" ContentType="application/vnd.openxmlformats-officedocument.drawingml.chart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charts/chart2.xml" ContentType="application/vnd.openxmlformats-officedocument.drawingml.chart+xml"/>
  <Override PartName="/ppt/charts/chart79.xml" ContentType="application/vnd.openxmlformats-officedocument.drawingml.chart+xml"/>
  <Override PartName="/ppt/charts/chart97.xml" ContentType="application/vnd.openxmlformats-officedocument.drawingml.char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charts/chart39.xml" ContentType="application/vnd.openxmlformats-officedocument.drawingml.chart+xml"/>
  <Override PartName="/ppt/charts/chart86.xml" ContentType="application/vnd.openxmlformats-officedocument.drawingml.chart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charts/chart28.xml" ContentType="application/vnd.openxmlformats-officedocument.drawingml.chart+xml"/>
  <Override PartName="/ppt/charts/chart75.xml" ContentType="application/vnd.openxmlformats-officedocument.drawingml.char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charts/chart53.xml" ContentType="application/vnd.openxmlformats-officedocument.drawingml.chart+xml"/>
  <Override PartName="/ppt/charts/chart64.xml" ContentType="application/vnd.openxmlformats-officedocument.drawingml.chart+xml"/>
  <Override PartName="/ppt/slides/slide32.xml" ContentType="application/vnd.openxmlformats-officedocument.presentationml.slide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charts/chart31.xml" ContentType="application/vnd.openxmlformats-officedocument.drawingml.char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charts/chart69.xml" ContentType="application/vnd.openxmlformats-officedocument.drawingml.chart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charts/chart58.xml" ContentType="application/vnd.openxmlformats-officedocument.drawingml.chart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4"/>
  </p:sldMasterIdLst>
  <p:notesMasterIdLst>
    <p:notesMasterId r:id="rId122"/>
  </p:notesMasterIdLst>
  <p:handoutMasterIdLst>
    <p:handoutMasterId r:id="rId123"/>
  </p:handoutMasterIdLst>
  <p:sldIdLst>
    <p:sldId id="274" r:id="rId5"/>
    <p:sldId id="298" r:id="rId6"/>
    <p:sldId id="275" r:id="rId7"/>
    <p:sldId id="276" r:id="rId8"/>
    <p:sldId id="277" r:id="rId9"/>
    <p:sldId id="278" r:id="rId10"/>
    <p:sldId id="279" r:id="rId11"/>
    <p:sldId id="281" r:id="rId12"/>
    <p:sldId id="409" r:id="rId13"/>
    <p:sldId id="410" r:id="rId14"/>
    <p:sldId id="411" r:id="rId15"/>
    <p:sldId id="412" r:id="rId16"/>
    <p:sldId id="413" r:id="rId17"/>
    <p:sldId id="414" r:id="rId18"/>
    <p:sldId id="415" r:id="rId19"/>
    <p:sldId id="416" r:id="rId20"/>
    <p:sldId id="417" r:id="rId21"/>
    <p:sldId id="418" r:id="rId22"/>
    <p:sldId id="419" r:id="rId23"/>
    <p:sldId id="420" r:id="rId24"/>
    <p:sldId id="421" r:id="rId25"/>
    <p:sldId id="422" r:id="rId26"/>
    <p:sldId id="423" r:id="rId27"/>
    <p:sldId id="424" r:id="rId28"/>
    <p:sldId id="425" r:id="rId29"/>
    <p:sldId id="426" r:id="rId30"/>
    <p:sldId id="427" r:id="rId31"/>
    <p:sldId id="428" r:id="rId32"/>
    <p:sldId id="429" r:id="rId33"/>
    <p:sldId id="430" r:id="rId34"/>
    <p:sldId id="431" r:id="rId35"/>
    <p:sldId id="432" r:id="rId36"/>
    <p:sldId id="433" r:id="rId37"/>
    <p:sldId id="434" r:id="rId38"/>
    <p:sldId id="435" r:id="rId39"/>
    <p:sldId id="436" r:id="rId40"/>
    <p:sldId id="437" r:id="rId41"/>
    <p:sldId id="438" r:id="rId42"/>
    <p:sldId id="439" r:id="rId43"/>
    <p:sldId id="440" r:id="rId44"/>
    <p:sldId id="441" r:id="rId45"/>
    <p:sldId id="442" r:id="rId46"/>
    <p:sldId id="443" r:id="rId47"/>
    <p:sldId id="444" r:id="rId48"/>
    <p:sldId id="445" r:id="rId49"/>
    <p:sldId id="446" r:id="rId50"/>
    <p:sldId id="447" r:id="rId51"/>
    <p:sldId id="448" r:id="rId52"/>
    <p:sldId id="449" r:id="rId53"/>
    <p:sldId id="450" r:id="rId54"/>
    <p:sldId id="451" r:id="rId55"/>
    <p:sldId id="452" r:id="rId56"/>
    <p:sldId id="282" r:id="rId57"/>
    <p:sldId id="294" r:id="rId58"/>
    <p:sldId id="291" r:id="rId59"/>
    <p:sldId id="300" r:id="rId60"/>
    <p:sldId id="453" r:id="rId61"/>
    <p:sldId id="454" r:id="rId62"/>
    <p:sldId id="455" r:id="rId63"/>
    <p:sldId id="456" r:id="rId64"/>
    <p:sldId id="457" r:id="rId65"/>
    <p:sldId id="458" r:id="rId66"/>
    <p:sldId id="459" r:id="rId67"/>
    <p:sldId id="460" r:id="rId68"/>
    <p:sldId id="461" r:id="rId69"/>
    <p:sldId id="462" r:id="rId70"/>
    <p:sldId id="463" r:id="rId71"/>
    <p:sldId id="358" r:id="rId72"/>
    <p:sldId id="293" r:id="rId73"/>
    <p:sldId id="464" r:id="rId74"/>
    <p:sldId id="292" r:id="rId75"/>
    <p:sldId id="299" r:id="rId76"/>
    <p:sldId id="359" r:id="rId77"/>
    <p:sldId id="307" r:id="rId78"/>
    <p:sldId id="344" r:id="rId79"/>
    <p:sldId id="360" r:id="rId80"/>
    <p:sldId id="320" r:id="rId81"/>
    <p:sldId id="356" r:id="rId82"/>
    <p:sldId id="361" r:id="rId83"/>
    <p:sldId id="321" r:id="rId84"/>
    <p:sldId id="357" r:id="rId85"/>
    <p:sldId id="392" r:id="rId86"/>
    <p:sldId id="330" r:id="rId87"/>
    <p:sldId id="393" r:id="rId88"/>
    <p:sldId id="394" r:id="rId89"/>
    <p:sldId id="331" r:id="rId90"/>
    <p:sldId id="395" r:id="rId91"/>
    <p:sldId id="396" r:id="rId92"/>
    <p:sldId id="332" r:id="rId93"/>
    <p:sldId id="404" r:id="rId94"/>
    <p:sldId id="397" r:id="rId95"/>
    <p:sldId id="333" r:id="rId96"/>
    <p:sldId id="398" r:id="rId97"/>
    <p:sldId id="399" r:id="rId98"/>
    <p:sldId id="334" r:id="rId99"/>
    <p:sldId id="400" r:id="rId100"/>
    <p:sldId id="401" r:id="rId101"/>
    <p:sldId id="402" r:id="rId102"/>
    <p:sldId id="403" r:id="rId103"/>
    <p:sldId id="405" r:id="rId104"/>
    <p:sldId id="335" r:id="rId105"/>
    <p:sldId id="406" r:id="rId106"/>
    <p:sldId id="407" r:id="rId107"/>
    <p:sldId id="336" r:id="rId108"/>
    <p:sldId id="408" r:id="rId109"/>
    <p:sldId id="302" r:id="rId110"/>
    <p:sldId id="309" r:id="rId111"/>
    <p:sldId id="322" r:id="rId112"/>
    <p:sldId id="363" r:id="rId113"/>
    <p:sldId id="323" r:id="rId114"/>
    <p:sldId id="324" r:id="rId115"/>
    <p:sldId id="325" r:id="rId116"/>
    <p:sldId id="326" r:id="rId117"/>
    <p:sldId id="327" r:id="rId118"/>
    <p:sldId id="301" r:id="rId119"/>
    <p:sldId id="328" r:id="rId120"/>
    <p:sldId id="329" r:id="rId12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8000"/>
    <a:srgbClr val="00FF00"/>
    <a:srgbClr val="C5D9F1"/>
    <a:srgbClr val="CCECFF"/>
    <a:srgbClr val="FF00FF"/>
    <a:srgbClr val="66CCFF"/>
    <a:srgbClr val="FF6600"/>
    <a:srgbClr val="CC99FF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007" autoAdjust="0"/>
    <p:restoredTop sz="75424" autoAdjust="0"/>
  </p:normalViewPr>
  <p:slideViewPr>
    <p:cSldViewPr>
      <p:cViewPr varScale="1">
        <p:scale>
          <a:sx n="55" d="100"/>
          <a:sy n="55" d="100"/>
        </p:scale>
        <p:origin x="-175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151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2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16" Type="http://schemas.openxmlformats.org/officeDocument/2006/relationships/slide" Target="slides/slide112.xml"/><Relationship Id="rId124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slide" Target="slides/slide10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12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61" Type="http://schemas.openxmlformats.org/officeDocument/2006/relationships/slide" Target="slides/slide57.xml"/><Relationship Id="rId82" Type="http://schemas.openxmlformats.org/officeDocument/2006/relationships/slide" Target="slides/slide7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0.xlsx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1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7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8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0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1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2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3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4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5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6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7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8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9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0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1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2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3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4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5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6.xlsx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7.xlsx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8.xlsx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Kidney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24611</c:v>
                </c:pt>
                <c:pt idx="1">
                  <c:v>25579</c:v>
                </c:pt>
                <c:pt idx="2">
                  <c:v>28306</c:v>
                </c:pt>
                <c:pt idx="3">
                  <c:v>30328</c:v>
                </c:pt>
                <c:pt idx="4">
                  <c:v>34014</c:v>
                </c:pt>
                <c:pt idx="5">
                  <c:v>33868</c:v>
                </c:pt>
                <c:pt idx="6">
                  <c:v>34057</c:v>
                </c:pt>
                <c:pt idx="7">
                  <c:v>35121</c:v>
                </c:pt>
                <c:pt idx="8">
                  <c:v>35843</c:v>
                </c:pt>
                <c:pt idx="9">
                  <c:v>35031</c:v>
                </c:pt>
                <c:pt idx="10">
                  <c:v>36458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Liver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9326</c:v>
                </c:pt>
                <c:pt idx="1">
                  <c:v>10046</c:v>
                </c:pt>
                <c:pt idx="2">
                  <c:v>10640</c:v>
                </c:pt>
                <c:pt idx="3">
                  <c:v>10986</c:v>
                </c:pt>
                <c:pt idx="4">
                  <c:v>11036</c:v>
                </c:pt>
                <c:pt idx="5">
                  <c:v>11081</c:v>
                </c:pt>
                <c:pt idx="6">
                  <c:v>11176</c:v>
                </c:pt>
                <c:pt idx="7">
                  <c:v>11255</c:v>
                </c:pt>
                <c:pt idx="8">
                  <c:v>12007</c:v>
                </c:pt>
                <c:pt idx="9">
                  <c:v>11922</c:v>
                </c:pt>
                <c:pt idx="10">
                  <c:v>11609</c:v>
                </c:pt>
              </c:numCache>
            </c:numRef>
          </c:yVal>
        </c:ser>
        <c:axId val="64262528"/>
        <c:axId val="64265216"/>
      </c:scatterChart>
      <c:valAx>
        <c:axId val="64262528"/>
        <c:scaling>
          <c:orientation val="minMax"/>
          <c:max val="2012"/>
          <c:min val="2003"/>
        </c:scaling>
        <c:axPos val="b"/>
        <c:numFmt formatCode="General" sourceLinked="1"/>
        <c:tickLblPos val="nextTo"/>
        <c:crossAx val="64265216"/>
        <c:crosses val="autoZero"/>
        <c:crossBetween val="midCat"/>
        <c:majorUnit val="1"/>
      </c:valAx>
      <c:valAx>
        <c:axId val="642652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56E-3"/>
              <c:y val="0.12119689899873627"/>
            </c:manualLayout>
          </c:layout>
        </c:title>
        <c:numFmt formatCode="General" sourceLinked="1"/>
        <c:tickLblPos val="nextTo"/>
        <c:crossAx val="64262528"/>
        <c:crosses val="autoZero"/>
        <c:crossBetween val="midCat"/>
        <c:majorUnit val="10000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065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Pancreas Islet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rgbClr val="7E13E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16</c:v>
                </c:pt>
                <c:pt idx="1">
                  <c:v>22</c:v>
                </c:pt>
                <c:pt idx="2">
                  <c:v>19</c:v>
                </c:pt>
                <c:pt idx="3">
                  <c:v>21</c:v>
                </c:pt>
                <c:pt idx="4">
                  <c:v>22</c:v>
                </c:pt>
                <c:pt idx="5">
                  <c:v>18</c:v>
                </c:pt>
                <c:pt idx="6">
                  <c:v>12</c:v>
                </c:pt>
                <c:pt idx="7">
                  <c:v>5</c:v>
                </c:pt>
                <c:pt idx="8">
                  <c:v>4</c:v>
                </c:pt>
                <c:pt idx="9">
                  <c:v>7</c:v>
                </c:pt>
                <c:pt idx="10">
                  <c:v>7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Intestine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4</c:v>
                </c:pt>
                <c:pt idx="4">
                  <c:v>1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PI - Active</c:v>
                </c:pt>
              </c:strCache>
            </c:strRef>
          </c:tx>
          <c:spPr>
            <a:ln>
              <a:solidFill>
                <a:schemeClr val="accent6"/>
              </a:solidFill>
              <a:prstDash val="dash"/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8</c:v>
                </c:pt>
                <c:pt idx="1">
                  <c:v>9</c:v>
                </c:pt>
                <c:pt idx="2">
                  <c:v>4</c:v>
                </c:pt>
                <c:pt idx="3">
                  <c:v>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0</c:v>
                </c:pt>
                <c:pt idx="9">
                  <c:v>2</c:v>
                </c:pt>
                <c:pt idx="10">
                  <c:v>0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Intestine - Active</c:v>
                </c:pt>
              </c:strCache>
            </c:strRef>
          </c:tx>
          <c:spPr>
            <a:ln>
              <a:solidFill>
                <a:schemeClr val="bg2"/>
              </a:solidFill>
              <a:prstDash val="dash"/>
            </a:ln>
          </c:spPr>
          <c:marker>
            <c:spPr>
              <a:noFill/>
              <a:ln>
                <a:solidFill>
                  <a:schemeClr val="bg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</c:numCache>
            </c:numRef>
          </c:yVal>
        </c:ser>
        <c:axId val="71084672"/>
        <c:axId val="71095424"/>
      </c:scatterChart>
      <c:valAx>
        <c:axId val="71084672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layout/>
        </c:title>
        <c:numFmt formatCode="General" sourceLinked="1"/>
        <c:tickLblPos val="nextTo"/>
        <c:crossAx val="71095424"/>
        <c:crosses val="autoZero"/>
        <c:crossBetween val="midCat"/>
        <c:majorUnit val="1"/>
      </c:valAx>
      <c:valAx>
        <c:axId val="7109542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47E-3"/>
              <c:y val="4.9769612131817076E-2"/>
            </c:manualLayout>
          </c:layout>
        </c:title>
        <c:numFmt formatCode="General" sourceLinked="1"/>
        <c:tickLblPos val="nextTo"/>
        <c:crossAx val="71084672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9215673408471032"/>
          <c:y val="0.77263043824068256"/>
          <c:w val="0.53169947506561765"/>
          <c:h val="0.12407301360057266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</c:v>
                </c:pt>
                <c:pt idx="1">
                  <c:v>175</c:v>
                </c:pt>
                <c:pt idx="2">
                  <c:v>43</c:v>
                </c:pt>
                <c:pt idx="3">
                  <c:v>856</c:v>
                </c:pt>
                <c:pt idx="4">
                  <c:v>95</c:v>
                </c:pt>
                <c:pt idx="5">
                  <c:v>544</c:v>
                </c:pt>
                <c:pt idx="6">
                  <c:v>207</c:v>
                </c:pt>
                <c:pt idx="7">
                  <c:v>73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</c:v>
                </c:pt>
              </c:strCache>
            </c:strRef>
          </c:tx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3</c:v>
                </c:pt>
                <c:pt idx="1">
                  <c:v>191</c:v>
                </c:pt>
                <c:pt idx="2">
                  <c:v>34</c:v>
                </c:pt>
                <c:pt idx="3">
                  <c:v>872</c:v>
                </c:pt>
                <c:pt idx="4">
                  <c:v>81</c:v>
                </c:pt>
                <c:pt idx="5">
                  <c:v>520</c:v>
                </c:pt>
                <c:pt idx="6">
                  <c:v>179</c:v>
                </c:pt>
                <c:pt idx="7">
                  <c:v>49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</c:v>
                </c:pt>
              </c:strCache>
            </c:strRef>
          </c:tx>
          <c:dLbls>
            <c:dLbl>
              <c:idx val="3"/>
              <c:layout>
                <c:manualLayout>
                  <c:x val="4.4117647058824046E-2"/>
                  <c:y val="2.160493827160509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1.4705882352941176E-2"/>
                  <c:y val="-6.1728395061728392E-3"/>
                </c:manualLayout>
              </c:layout>
              <c:dLblPos val="outEnd"/>
              <c:showVal val="1"/>
            </c:dLbl>
            <c:dLblPos val="outEnd"/>
            <c:showVal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4</c:v>
                </c:pt>
                <c:pt idx="1">
                  <c:v>188</c:v>
                </c:pt>
                <c:pt idx="2">
                  <c:v>30</c:v>
                </c:pt>
                <c:pt idx="3">
                  <c:v>939</c:v>
                </c:pt>
                <c:pt idx="4">
                  <c:v>96</c:v>
                </c:pt>
                <c:pt idx="5">
                  <c:v>549</c:v>
                </c:pt>
                <c:pt idx="6">
                  <c:v>191</c:v>
                </c:pt>
                <c:pt idx="7">
                  <c:v>44</c:v>
                </c:pt>
              </c:numCache>
            </c:numRef>
          </c:val>
        </c:ser>
        <c:dLbls>
          <c:showVal val="1"/>
        </c:dLbls>
        <c:axId val="88693760"/>
        <c:axId val="88703744"/>
      </c:barChart>
      <c:catAx>
        <c:axId val="88693760"/>
        <c:scaling>
          <c:orientation val="minMax"/>
        </c:scaling>
        <c:axPos val="b"/>
        <c:numFmt formatCode="General" sourceLinked="1"/>
        <c:tickLblPos val="low"/>
        <c:crossAx val="88703744"/>
        <c:crosses val="autoZero"/>
        <c:auto val="1"/>
        <c:lblAlgn val="ctr"/>
        <c:lblOffset val="100"/>
      </c:catAx>
      <c:valAx>
        <c:axId val="887037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# of Transplants</a:t>
                </a:r>
              </a:p>
            </c:rich>
          </c:tx>
          <c:layout>
            <c:manualLayout>
              <c:xMode val="edge"/>
              <c:yMode val="edge"/>
              <c:x val="6.535947712418313E-3"/>
              <c:y val="0.21953800913774713"/>
            </c:manualLayout>
          </c:layout>
        </c:title>
        <c:numFmt formatCode="General" sourceLinked="1"/>
        <c:tickLblPos val="nextTo"/>
        <c:crossAx val="88693760"/>
        <c:crosses val="autoZero"/>
        <c:crossBetween val="between"/>
        <c:majorUnit val="200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253</c:v>
                </c:pt>
                <c:pt idx="2">
                  <c:v>5</c:v>
                </c:pt>
                <c:pt idx="3">
                  <c:v>1286</c:v>
                </c:pt>
                <c:pt idx="4">
                  <c:v>80</c:v>
                </c:pt>
                <c:pt idx="5">
                  <c:v>661</c:v>
                </c:pt>
                <c:pt idx="6">
                  <c:v>208</c:v>
                </c:pt>
                <c:pt idx="7">
                  <c:v>24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</c:v>
                </c:pt>
              </c:strCache>
            </c:strRef>
          </c:tx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</c:v>
                </c:pt>
                <c:pt idx="1">
                  <c:v>258</c:v>
                </c:pt>
                <c:pt idx="2">
                  <c:v>6</c:v>
                </c:pt>
                <c:pt idx="3">
                  <c:v>1228</c:v>
                </c:pt>
                <c:pt idx="4">
                  <c:v>86</c:v>
                </c:pt>
                <c:pt idx="5">
                  <c:v>636</c:v>
                </c:pt>
                <c:pt idx="6">
                  <c:v>239</c:v>
                </c:pt>
                <c:pt idx="7">
                  <c:v>17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</c:v>
                </c:pt>
              </c:strCache>
            </c:strRef>
          </c:tx>
          <c:dLbls>
            <c:dLbl>
              <c:idx val="3"/>
              <c:layout>
                <c:manualLayout>
                  <c:x val="4.4117647058824087E-2"/>
                  <c:y val="2.16049382716051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1.4705882352941176E-2"/>
                  <c:y val="-6.1728395061728392E-3"/>
                </c:manualLayout>
              </c:layout>
              <c:dLblPos val="outEnd"/>
              <c:showVal val="1"/>
            </c:dLbl>
            <c:dLblPos val="outEnd"/>
            <c:showVal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2</c:v>
                </c:pt>
                <c:pt idx="1">
                  <c:v>255</c:v>
                </c:pt>
                <c:pt idx="2">
                  <c:v>2</c:v>
                </c:pt>
                <c:pt idx="3">
                  <c:v>1210</c:v>
                </c:pt>
                <c:pt idx="4">
                  <c:v>70</c:v>
                </c:pt>
                <c:pt idx="5">
                  <c:v>648</c:v>
                </c:pt>
                <c:pt idx="6">
                  <c:v>191</c:v>
                </c:pt>
                <c:pt idx="7">
                  <c:v>20</c:v>
                </c:pt>
              </c:numCache>
            </c:numRef>
          </c:val>
        </c:ser>
        <c:dLbls>
          <c:showVal val="1"/>
        </c:dLbls>
        <c:axId val="88844928"/>
        <c:axId val="88850816"/>
      </c:barChart>
      <c:catAx>
        <c:axId val="88844928"/>
        <c:scaling>
          <c:orientation val="minMax"/>
        </c:scaling>
        <c:axPos val="b"/>
        <c:numFmt formatCode="General" sourceLinked="1"/>
        <c:tickLblPos val="low"/>
        <c:crossAx val="88850816"/>
        <c:crosses val="autoZero"/>
        <c:auto val="1"/>
        <c:lblAlgn val="ctr"/>
        <c:lblOffset val="100"/>
      </c:catAx>
      <c:valAx>
        <c:axId val="888508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# of Transplants</a:t>
                </a:r>
              </a:p>
            </c:rich>
          </c:tx>
          <c:layout>
            <c:manualLayout>
              <c:xMode val="edge"/>
              <c:yMode val="edge"/>
              <c:x val="6.535947712418313E-3"/>
              <c:y val="0.21953800913774713"/>
            </c:manualLayout>
          </c:layout>
        </c:title>
        <c:numFmt formatCode="General" sourceLinked="1"/>
        <c:tickLblPos val="nextTo"/>
        <c:crossAx val="88844928"/>
        <c:crosses val="autoZero"/>
        <c:crossBetween val="between"/>
        <c:majorUnit val="300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Kidney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8683</c:v>
                </c:pt>
                <c:pt idx="1">
                  <c:v>9027</c:v>
                </c:pt>
                <c:pt idx="2">
                  <c:v>9381</c:v>
                </c:pt>
                <c:pt idx="3">
                  <c:v>9893</c:v>
                </c:pt>
                <c:pt idx="4">
                  <c:v>10255</c:v>
                </c:pt>
                <c:pt idx="5">
                  <c:v>10780</c:v>
                </c:pt>
                <c:pt idx="6">
                  <c:v>11318</c:v>
                </c:pt>
                <c:pt idx="7">
                  <c:v>11944</c:v>
                </c:pt>
                <c:pt idx="8">
                  <c:v>12765</c:v>
                </c:pt>
                <c:pt idx="9">
                  <c:v>13090</c:v>
                </c:pt>
                <c:pt idx="10">
                  <c:v>13530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Liver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2384</c:v>
                </c:pt>
                <c:pt idx="1">
                  <c:v>2732</c:v>
                </c:pt>
                <c:pt idx="2">
                  <c:v>2585</c:v>
                </c:pt>
                <c:pt idx="3">
                  <c:v>2568</c:v>
                </c:pt>
                <c:pt idx="4">
                  <c:v>2493</c:v>
                </c:pt>
                <c:pt idx="5">
                  <c:v>2354</c:v>
                </c:pt>
                <c:pt idx="6">
                  <c:v>2114</c:v>
                </c:pt>
                <c:pt idx="7">
                  <c:v>2232</c:v>
                </c:pt>
                <c:pt idx="8">
                  <c:v>2277</c:v>
                </c:pt>
                <c:pt idx="9">
                  <c:v>2262</c:v>
                </c:pt>
                <c:pt idx="10">
                  <c:v>2269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Kidney - Active</c:v>
                </c:pt>
              </c:strCache>
            </c:strRef>
          </c:tx>
          <c:spPr>
            <a:ln>
              <a:solidFill>
                <a:schemeClr val="accent1"/>
              </a:solidFill>
              <a:prstDash val="dash"/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7582</c:v>
                </c:pt>
                <c:pt idx="1">
                  <c:v>7624</c:v>
                </c:pt>
                <c:pt idx="2">
                  <c:v>7259</c:v>
                </c:pt>
                <c:pt idx="3">
                  <c:v>6884</c:v>
                </c:pt>
                <c:pt idx="4">
                  <c:v>6978</c:v>
                </c:pt>
                <c:pt idx="5">
                  <c:v>7211</c:v>
                </c:pt>
                <c:pt idx="6">
                  <c:v>7229</c:v>
                </c:pt>
                <c:pt idx="7">
                  <c:v>7566</c:v>
                </c:pt>
                <c:pt idx="8">
                  <c:v>8132</c:v>
                </c:pt>
                <c:pt idx="9">
                  <c:v>8198</c:v>
                </c:pt>
                <c:pt idx="10">
                  <c:v>8638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Liver - Active</c:v>
                </c:pt>
              </c:strCache>
            </c:strRef>
          </c:tx>
          <c:spPr>
            <a:ln>
              <a:solidFill>
                <a:schemeClr val="accent2"/>
              </a:solidFill>
              <a:prstDash val="dash"/>
            </a:ln>
          </c:spPr>
          <c:marker>
            <c:spPr>
              <a:noFill/>
              <a:ln>
                <a:solidFill>
                  <a:schemeClr val="accent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1806</c:v>
                </c:pt>
                <c:pt idx="1">
                  <c:v>2020</c:v>
                </c:pt>
                <c:pt idx="2">
                  <c:v>1980</c:v>
                </c:pt>
                <c:pt idx="3">
                  <c:v>1932</c:v>
                </c:pt>
                <c:pt idx="4">
                  <c:v>1910</c:v>
                </c:pt>
                <c:pt idx="5">
                  <c:v>1875</c:v>
                </c:pt>
                <c:pt idx="6">
                  <c:v>1870</c:v>
                </c:pt>
                <c:pt idx="7">
                  <c:v>1974</c:v>
                </c:pt>
                <c:pt idx="8">
                  <c:v>1994</c:v>
                </c:pt>
                <c:pt idx="9">
                  <c:v>1920</c:v>
                </c:pt>
                <c:pt idx="10">
                  <c:v>1900</c:v>
                </c:pt>
              </c:numCache>
            </c:numRef>
          </c:yVal>
        </c:ser>
        <c:axId val="70953984"/>
        <c:axId val="70964736"/>
      </c:scatterChart>
      <c:valAx>
        <c:axId val="70953984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layout/>
        </c:title>
        <c:numFmt formatCode="General" sourceLinked="1"/>
        <c:tickLblPos val="nextTo"/>
        <c:crossAx val="70964736"/>
        <c:crosses val="autoZero"/>
        <c:crossBetween val="midCat"/>
        <c:majorUnit val="1"/>
      </c:valAx>
      <c:valAx>
        <c:axId val="709647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47E-3"/>
              <c:y val="5.0812190142899019E-2"/>
            </c:manualLayout>
          </c:layout>
        </c:title>
        <c:numFmt formatCode="General" sourceLinked="1"/>
        <c:tickLblPos val="nextTo"/>
        <c:crossAx val="70953984"/>
        <c:crosses val="autoZero"/>
        <c:crossBetween val="midCat"/>
        <c:majorUnit val="4000"/>
      </c:valAx>
    </c:plotArea>
    <c:legend>
      <c:legendPos val="b"/>
      <c:layout>
        <c:manualLayout>
          <c:xMode val="edge"/>
          <c:yMode val="edge"/>
          <c:x val="0.29215673408471032"/>
          <c:y val="0.77263043824068156"/>
          <c:w val="0.53169947506561765"/>
          <c:h val="0.12407301360057266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021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Heart</c:v>
                </c:pt>
              </c:strCache>
            </c:strRef>
          </c:tx>
          <c:spPr>
            <a:ln>
              <a:solidFill>
                <a:srgbClr val="33CC33"/>
              </a:solidFill>
            </a:ln>
          </c:spPr>
          <c:marker>
            <c:spPr>
              <a:solidFill>
                <a:srgbClr val="33CC33"/>
              </a:solidFill>
              <a:ln>
                <a:solidFill>
                  <a:srgbClr val="33CC3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492</c:v>
                </c:pt>
                <c:pt idx="1">
                  <c:v>382</c:v>
                </c:pt>
                <c:pt idx="2">
                  <c:v>325</c:v>
                </c:pt>
                <c:pt idx="3">
                  <c:v>292</c:v>
                </c:pt>
                <c:pt idx="4">
                  <c:v>261</c:v>
                </c:pt>
                <c:pt idx="5">
                  <c:v>272</c:v>
                </c:pt>
                <c:pt idx="6">
                  <c:v>298</c:v>
                </c:pt>
                <c:pt idx="7">
                  <c:v>339</c:v>
                </c:pt>
                <c:pt idx="8">
                  <c:v>333</c:v>
                </c:pt>
                <c:pt idx="9">
                  <c:v>320</c:v>
                </c:pt>
                <c:pt idx="10">
                  <c:v>344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Lung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773</c:v>
                </c:pt>
                <c:pt idx="1">
                  <c:v>744</c:v>
                </c:pt>
                <c:pt idx="2">
                  <c:v>717</c:v>
                </c:pt>
                <c:pt idx="3">
                  <c:v>568</c:v>
                </c:pt>
                <c:pt idx="4">
                  <c:v>504</c:v>
                </c:pt>
                <c:pt idx="5">
                  <c:v>325</c:v>
                </c:pt>
                <c:pt idx="6">
                  <c:v>192</c:v>
                </c:pt>
                <c:pt idx="7">
                  <c:v>184</c:v>
                </c:pt>
                <c:pt idx="8">
                  <c:v>208</c:v>
                </c:pt>
                <c:pt idx="9">
                  <c:v>206</c:v>
                </c:pt>
                <c:pt idx="10">
                  <c:v>205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Heart-Lung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60</c:v>
                </c:pt>
                <c:pt idx="1">
                  <c:v>53</c:v>
                </c:pt>
                <c:pt idx="2">
                  <c:v>50</c:v>
                </c:pt>
                <c:pt idx="3">
                  <c:v>39</c:v>
                </c:pt>
                <c:pt idx="4">
                  <c:v>38</c:v>
                </c:pt>
                <c:pt idx="5">
                  <c:v>26</c:v>
                </c:pt>
                <c:pt idx="6">
                  <c:v>14</c:v>
                </c:pt>
                <c:pt idx="7">
                  <c:v>8</c:v>
                </c:pt>
                <c:pt idx="8">
                  <c:v>12</c:v>
                </c:pt>
                <c:pt idx="9">
                  <c:v>7</c:v>
                </c:pt>
                <c:pt idx="10">
                  <c:v>4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Heart - Active</c:v>
                </c:pt>
              </c:strCache>
            </c:strRef>
          </c:tx>
          <c:spPr>
            <a:ln>
              <a:solidFill>
                <a:srgbClr val="33CC33"/>
              </a:solidFill>
              <a:prstDash val="dash"/>
            </a:ln>
          </c:spPr>
          <c:marker>
            <c:symbol val="x"/>
            <c:size val="9"/>
            <c:spPr>
              <a:noFill/>
              <a:ln>
                <a:solidFill>
                  <a:srgbClr val="33CC3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220</c:v>
                </c:pt>
                <c:pt idx="1">
                  <c:v>181</c:v>
                </c:pt>
                <c:pt idx="2">
                  <c:v>146</c:v>
                </c:pt>
                <c:pt idx="3">
                  <c:v>108</c:v>
                </c:pt>
                <c:pt idx="4">
                  <c:v>108</c:v>
                </c:pt>
                <c:pt idx="5">
                  <c:v>131</c:v>
                </c:pt>
                <c:pt idx="6">
                  <c:v>167</c:v>
                </c:pt>
                <c:pt idx="7">
                  <c:v>226</c:v>
                </c:pt>
                <c:pt idx="8">
                  <c:v>242</c:v>
                </c:pt>
                <c:pt idx="9">
                  <c:v>212</c:v>
                </c:pt>
                <c:pt idx="10">
                  <c:v>260</c:v>
                </c:pt>
              </c:numCache>
            </c:numRef>
          </c:y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Lung - Active</c:v>
                </c:pt>
              </c:strCache>
            </c:strRef>
          </c:tx>
          <c:spPr>
            <a:ln>
              <a:solidFill>
                <a:srgbClr val="0070C0"/>
              </a:solidFill>
              <a:prstDash val="dash"/>
            </a:ln>
          </c:spPr>
          <c:marker>
            <c:spPr>
              <a:noFill/>
              <a:ln>
                <a:solidFill>
                  <a:srgbClr val="0070C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Sheet1!$F$2:$F$12</c:f>
              <c:numCache>
                <c:formatCode>General</c:formatCode>
                <c:ptCount val="11"/>
                <c:pt idx="0">
                  <c:v>405</c:v>
                </c:pt>
                <c:pt idx="1">
                  <c:v>408</c:v>
                </c:pt>
                <c:pt idx="2">
                  <c:v>366</c:v>
                </c:pt>
                <c:pt idx="3">
                  <c:v>116</c:v>
                </c:pt>
                <c:pt idx="4">
                  <c:v>116</c:v>
                </c:pt>
                <c:pt idx="5">
                  <c:v>100</c:v>
                </c:pt>
                <c:pt idx="6">
                  <c:v>125</c:v>
                </c:pt>
                <c:pt idx="7">
                  <c:v>140</c:v>
                </c:pt>
                <c:pt idx="8">
                  <c:v>164</c:v>
                </c:pt>
                <c:pt idx="9">
                  <c:v>170</c:v>
                </c:pt>
                <c:pt idx="10">
                  <c:v>175</c:v>
                </c:pt>
              </c:numCache>
            </c:numRef>
          </c:y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Heart-Lung - Active</c:v>
                </c:pt>
              </c:strCache>
            </c:strRef>
          </c:tx>
          <c:spPr>
            <a:ln>
              <a:solidFill>
                <a:schemeClr val="accent4"/>
              </a:solidFill>
              <a:prstDash val="dash"/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Sheet1!$G$2:$G$12</c:f>
              <c:numCache>
                <c:formatCode>General</c:formatCode>
                <c:ptCount val="11"/>
                <c:pt idx="0">
                  <c:v>26</c:v>
                </c:pt>
                <c:pt idx="1">
                  <c:v>22</c:v>
                </c:pt>
                <c:pt idx="2">
                  <c:v>22</c:v>
                </c:pt>
                <c:pt idx="3">
                  <c:v>10</c:v>
                </c:pt>
                <c:pt idx="4">
                  <c:v>8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  <c:pt idx="8">
                  <c:v>6</c:v>
                </c:pt>
                <c:pt idx="9">
                  <c:v>4</c:v>
                </c:pt>
                <c:pt idx="10">
                  <c:v>2</c:v>
                </c:pt>
              </c:numCache>
            </c:numRef>
          </c:yVal>
        </c:ser>
        <c:axId val="71287936"/>
        <c:axId val="71290240"/>
      </c:scatterChart>
      <c:valAx>
        <c:axId val="71287936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layout/>
        </c:title>
        <c:numFmt formatCode="General" sourceLinked="1"/>
        <c:tickLblPos val="nextTo"/>
        <c:crossAx val="71290240"/>
        <c:crosses val="autoZero"/>
        <c:crossBetween val="midCat"/>
        <c:majorUnit val="1"/>
      </c:valAx>
      <c:valAx>
        <c:axId val="712902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  <a:p>
                <a:pPr>
                  <a:defRPr/>
                </a:pPr>
                <a:endParaRPr lang="en-US"/>
              </a:p>
            </c:rich>
          </c:tx>
          <c:layout>
            <c:manualLayout>
              <c:xMode val="edge"/>
              <c:yMode val="edge"/>
              <c:x val="6.5359477124183147E-3"/>
              <c:y val="5.0812190142899019E-2"/>
            </c:manualLayout>
          </c:layout>
        </c:title>
        <c:numFmt formatCode="General" sourceLinked="1"/>
        <c:tickLblPos val="nextTo"/>
        <c:crossAx val="71287936"/>
        <c:crosses val="autoZero"/>
        <c:crossBetween val="midCat"/>
        <c:majorUnit val="200"/>
      </c:valAx>
    </c:plotArea>
    <c:legend>
      <c:legendPos val="b"/>
      <c:layout>
        <c:manualLayout>
          <c:xMode val="edge"/>
          <c:yMode val="edge"/>
          <c:x val="0.11372540932383469"/>
          <c:y val="0.8343588995819966"/>
          <c:w val="0.86520071020534195"/>
          <c:h val="0.14564912024885768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021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Pancreas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388</c:v>
                </c:pt>
                <c:pt idx="1">
                  <c:v>427</c:v>
                </c:pt>
                <c:pt idx="2">
                  <c:v>434</c:v>
                </c:pt>
                <c:pt idx="3">
                  <c:v>444</c:v>
                </c:pt>
                <c:pt idx="4">
                  <c:v>496</c:v>
                </c:pt>
                <c:pt idx="5">
                  <c:v>409</c:v>
                </c:pt>
                <c:pt idx="6">
                  <c:v>380</c:v>
                </c:pt>
                <c:pt idx="7">
                  <c:v>359</c:v>
                </c:pt>
                <c:pt idx="8">
                  <c:v>303</c:v>
                </c:pt>
                <c:pt idx="9">
                  <c:v>266</c:v>
                </c:pt>
                <c:pt idx="10">
                  <c:v>246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Kidney-Pancreas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475</c:v>
                </c:pt>
                <c:pt idx="1">
                  <c:v>478</c:v>
                </c:pt>
                <c:pt idx="2">
                  <c:v>469</c:v>
                </c:pt>
                <c:pt idx="3">
                  <c:v>467</c:v>
                </c:pt>
                <c:pt idx="4">
                  <c:v>412</c:v>
                </c:pt>
                <c:pt idx="5">
                  <c:v>362</c:v>
                </c:pt>
                <c:pt idx="6">
                  <c:v>359</c:v>
                </c:pt>
                <c:pt idx="7">
                  <c:v>333</c:v>
                </c:pt>
                <c:pt idx="8">
                  <c:v>295</c:v>
                </c:pt>
                <c:pt idx="9">
                  <c:v>262</c:v>
                </c:pt>
                <c:pt idx="10">
                  <c:v>251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Pancreas - Active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  <a:prstDash val="dash"/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275</c:v>
                </c:pt>
                <c:pt idx="1">
                  <c:v>294</c:v>
                </c:pt>
                <c:pt idx="2">
                  <c:v>230</c:v>
                </c:pt>
                <c:pt idx="3">
                  <c:v>182</c:v>
                </c:pt>
                <c:pt idx="4">
                  <c:v>203</c:v>
                </c:pt>
                <c:pt idx="5">
                  <c:v>146</c:v>
                </c:pt>
                <c:pt idx="6">
                  <c:v>123</c:v>
                </c:pt>
                <c:pt idx="7">
                  <c:v>122</c:v>
                </c:pt>
                <c:pt idx="8">
                  <c:v>105</c:v>
                </c:pt>
                <c:pt idx="9">
                  <c:v>85</c:v>
                </c:pt>
                <c:pt idx="10">
                  <c:v>81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KP - Active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394</c:v>
                </c:pt>
                <c:pt idx="1">
                  <c:v>365</c:v>
                </c:pt>
                <c:pt idx="2">
                  <c:v>321</c:v>
                </c:pt>
                <c:pt idx="3">
                  <c:v>262</c:v>
                </c:pt>
                <c:pt idx="4">
                  <c:v>230</c:v>
                </c:pt>
                <c:pt idx="5">
                  <c:v>214</c:v>
                </c:pt>
                <c:pt idx="6">
                  <c:v>222</c:v>
                </c:pt>
                <c:pt idx="7">
                  <c:v>190</c:v>
                </c:pt>
                <c:pt idx="8">
                  <c:v>166</c:v>
                </c:pt>
                <c:pt idx="9">
                  <c:v>144</c:v>
                </c:pt>
                <c:pt idx="10">
                  <c:v>129</c:v>
                </c:pt>
              </c:numCache>
            </c:numRef>
          </c:yVal>
        </c:ser>
        <c:axId val="71423488"/>
        <c:axId val="71446528"/>
      </c:scatterChart>
      <c:valAx>
        <c:axId val="71423488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layout/>
        </c:title>
        <c:numFmt formatCode="General" sourceLinked="1"/>
        <c:tickLblPos val="nextTo"/>
        <c:crossAx val="71446528"/>
        <c:crosses val="autoZero"/>
        <c:crossBetween val="midCat"/>
        <c:majorUnit val="1"/>
      </c:valAx>
      <c:valAx>
        <c:axId val="7144652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47E-3"/>
              <c:y val="5.0812190142899019E-2"/>
            </c:manualLayout>
          </c:layout>
        </c:title>
        <c:numFmt formatCode="General" sourceLinked="1"/>
        <c:tickLblPos val="nextTo"/>
        <c:crossAx val="71423488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9215673408471032"/>
          <c:y val="0.77263043824068212"/>
          <c:w val="0.53169947506561765"/>
          <c:h val="0.12407301360057266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065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Pancreas Islet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rgbClr val="7E13E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58</c:v>
                </c:pt>
                <c:pt idx="1">
                  <c:v>59</c:v>
                </c:pt>
                <c:pt idx="2">
                  <c:v>59</c:v>
                </c:pt>
                <c:pt idx="3">
                  <c:v>57</c:v>
                </c:pt>
                <c:pt idx="4">
                  <c:v>56</c:v>
                </c:pt>
                <c:pt idx="5">
                  <c:v>8</c:v>
                </c:pt>
                <c:pt idx="6">
                  <c:v>11</c:v>
                </c:pt>
                <c:pt idx="7">
                  <c:v>12</c:v>
                </c:pt>
                <c:pt idx="8">
                  <c:v>11</c:v>
                </c:pt>
                <c:pt idx="9">
                  <c:v>5</c:v>
                </c:pt>
                <c:pt idx="10">
                  <c:v>2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Intestine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91</c:v>
                </c:pt>
                <c:pt idx="1">
                  <c:v>97</c:v>
                </c:pt>
                <c:pt idx="2">
                  <c:v>99</c:v>
                </c:pt>
                <c:pt idx="3">
                  <c:v>122</c:v>
                </c:pt>
                <c:pt idx="4">
                  <c:v>150</c:v>
                </c:pt>
                <c:pt idx="5">
                  <c:v>126</c:v>
                </c:pt>
                <c:pt idx="6">
                  <c:v>123</c:v>
                </c:pt>
                <c:pt idx="7">
                  <c:v>138</c:v>
                </c:pt>
                <c:pt idx="8">
                  <c:v>152</c:v>
                </c:pt>
                <c:pt idx="9">
                  <c:v>154</c:v>
                </c:pt>
                <c:pt idx="10">
                  <c:v>132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PI - Active</c:v>
                </c:pt>
              </c:strCache>
            </c:strRef>
          </c:tx>
          <c:spPr>
            <a:ln>
              <a:solidFill>
                <a:schemeClr val="accent6"/>
              </a:solidFill>
              <a:prstDash val="dash"/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44</c:v>
                </c:pt>
                <c:pt idx="1">
                  <c:v>44</c:v>
                </c:pt>
                <c:pt idx="2">
                  <c:v>33</c:v>
                </c:pt>
                <c:pt idx="3">
                  <c:v>32</c:v>
                </c:pt>
                <c:pt idx="4">
                  <c:v>31</c:v>
                </c:pt>
                <c:pt idx="5">
                  <c:v>0</c:v>
                </c:pt>
                <c:pt idx="6">
                  <c:v>7</c:v>
                </c:pt>
                <c:pt idx="7">
                  <c:v>6</c:v>
                </c:pt>
                <c:pt idx="8">
                  <c:v>4</c:v>
                </c:pt>
                <c:pt idx="9">
                  <c:v>1</c:v>
                </c:pt>
                <c:pt idx="10">
                  <c:v>0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Intestine - Active</c:v>
                </c:pt>
              </c:strCache>
            </c:strRef>
          </c:tx>
          <c:spPr>
            <a:ln>
              <a:solidFill>
                <a:schemeClr val="bg2"/>
              </a:solidFill>
              <a:prstDash val="dash"/>
            </a:ln>
          </c:spPr>
          <c:marker>
            <c:spPr>
              <a:noFill/>
              <a:ln>
                <a:solidFill>
                  <a:schemeClr val="bg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80</c:v>
                </c:pt>
                <c:pt idx="1">
                  <c:v>91</c:v>
                </c:pt>
                <c:pt idx="2">
                  <c:v>91</c:v>
                </c:pt>
                <c:pt idx="3">
                  <c:v>113</c:v>
                </c:pt>
                <c:pt idx="4">
                  <c:v>139</c:v>
                </c:pt>
                <c:pt idx="5">
                  <c:v>112</c:v>
                </c:pt>
                <c:pt idx="6">
                  <c:v>101</c:v>
                </c:pt>
                <c:pt idx="7">
                  <c:v>108</c:v>
                </c:pt>
                <c:pt idx="8">
                  <c:v>120</c:v>
                </c:pt>
                <c:pt idx="9">
                  <c:v>122</c:v>
                </c:pt>
                <c:pt idx="10">
                  <c:v>100</c:v>
                </c:pt>
              </c:numCache>
            </c:numRef>
          </c:yVal>
        </c:ser>
        <c:axId val="71481216"/>
        <c:axId val="71487872"/>
      </c:scatterChart>
      <c:valAx>
        <c:axId val="71481216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layout/>
        </c:title>
        <c:numFmt formatCode="General" sourceLinked="1"/>
        <c:tickLblPos val="nextTo"/>
        <c:crossAx val="71487872"/>
        <c:crosses val="autoZero"/>
        <c:crossBetween val="midCat"/>
        <c:majorUnit val="1"/>
      </c:valAx>
      <c:valAx>
        <c:axId val="714878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47E-3"/>
              <c:y val="4.9769612131817076E-2"/>
            </c:manualLayout>
          </c:layout>
        </c:title>
        <c:numFmt formatCode="General" sourceLinked="1"/>
        <c:tickLblPos val="nextTo"/>
        <c:crossAx val="71481216"/>
        <c:crosses val="autoZero"/>
        <c:crossBetween val="midCat"/>
        <c:majorUnit val="30"/>
      </c:valAx>
    </c:plotArea>
    <c:legend>
      <c:legendPos val="b"/>
      <c:layout>
        <c:manualLayout>
          <c:xMode val="edge"/>
          <c:yMode val="edge"/>
          <c:x val="0.29215673408471032"/>
          <c:y val="0.77263043824068256"/>
          <c:w val="0.53169947506561765"/>
          <c:h val="0.12407301360057266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Kidney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6685</c:v>
                </c:pt>
                <c:pt idx="1">
                  <c:v>7294</c:v>
                </c:pt>
                <c:pt idx="2">
                  <c:v>7816</c:v>
                </c:pt>
                <c:pt idx="3">
                  <c:v>8373</c:v>
                </c:pt>
                <c:pt idx="4">
                  <c:v>9355</c:v>
                </c:pt>
                <c:pt idx="5">
                  <c:v>10144</c:v>
                </c:pt>
                <c:pt idx="6">
                  <c:v>10921</c:v>
                </c:pt>
                <c:pt idx="7">
                  <c:v>11589</c:v>
                </c:pt>
                <c:pt idx="8">
                  <c:v>11959</c:v>
                </c:pt>
                <c:pt idx="9">
                  <c:v>12022</c:v>
                </c:pt>
                <c:pt idx="10">
                  <c:v>13218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Liver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1164</c:v>
                </c:pt>
                <c:pt idx="1">
                  <c:v>1050</c:v>
                </c:pt>
                <c:pt idx="2">
                  <c:v>1103</c:v>
                </c:pt>
                <c:pt idx="3">
                  <c:v>1044</c:v>
                </c:pt>
                <c:pt idx="4">
                  <c:v>987</c:v>
                </c:pt>
                <c:pt idx="5">
                  <c:v>954</c:v>
                </c:pt>
                <c:pt idx="6">
                  <c:v>872</c:v>
                </c:pt>
                <c:pt idx="7">
                  <c:v>825</c:v>
                </c:pt>
                <c:pt idx="8">
                  <c:v>839</c:v>
                </c:pt>
                <c:pt idx="9">
                  <c:v>1005</c:v>
                </c:pt>
                <c:pt idx="10">
                  <c:v>1000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Kidney - Active</c:v>
                </c:pt>
              </c:strCache>
            </c:strRef>
          </c:tx>
          <c:spPr>
            <a:ln>
              <a:solidFill>
                <a:schemeClr val="accent1"/>
              </a:solidFill>
              <a:prstDash val="dash"/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6013</c:v>
                </c:pt>
                <c:pt idx="1">
                  <c:v>6270</c:v>
                </c:pt>
                <c:pt idx="2">
                  <c:v>6210</c:v>
                </c:pt>
                <c:pt idx="3">
                  <c:v>6547</c:v>
                </c:pt>
                <c:pt idx="4">
                  <c:v>6965</c:v>
                </c:pt>
                <c:pt idx="5">
                  <c:v>7061</c:v>
                </c:pt>
                <c:pt idx="6">
                  <c:v>7462</c:v>
                </c:pt>
                <c:pt idx="7">
                  <c:v>7858</c:v>
                </c:pt>
                <c:pt idx="8">
                  <c:v>7686</c:v>
                </c:pt>
                <c:pt idx="9">
                  <c:v>7568</c:v>
                </c:pt>
                <c:pt idx="10">
                  <c:v>7900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Liver - Active</c:v>
                </c:pt>
              </c:strCache>
            </c:strRef>
          </c:tx>
          <c:spPr>
            <a:ln>
              <a:solidFill>
                <a:schemeClr val="accent2"/>
              </a:solidFill>
              <a:prstDash val="dash"/>
            </a:ln>
          </c:spPr>
          <c:marker>
            <c:spPr>
              <a:noFill/>
              <a:ln>
                <a:solidFill>
                  <a:schemeClr val="accent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940</c:v>
                </c:pt>
                <c:pt idx="1">
                  <c:v>790</c:v>
                </c:pt>
                <c:pt idx="2">
                  <c:v>891</c:v>
                </c:pt>
                <c:pt idx="3">
                  <c:v>835</c:v>
                </c:pt>
                <c:pt idx="4">
                  <c:v>787</c:v>
                </c:pt>
                <c:pt idx="5">
                  <c:v>774</c:v>
                </c:pt>
                <c:pt idx="6">
                  <c:v>718</c:v>
                </c:pt>
                <c:pt idx="7">
                  <c:v>655</c:v>
                </c:pt>
                <c:pt idx="8">
                  <c:v>711</c:v>
                </c:pt>
                <c:pt idx="9">
                  <c:v>878</c:v>
                </c:pt>
                <c:pt idx="10">
                  <c:v>876</c:v>
                </c:pt>
              </c:numCache>
            </c:numRef>
          </c:yVal>
        </c:ser>
        <c:axId val="71757184"/>
        <c:axId val="71755264"/>
      </c:scatterChart>
      <c:valAx>
        <c:axId val="71757184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layout/>
        </c:title>
        <c:numFmt formatCode="General" sourceLinked="1"/>
        <c:tickLblPos val="nextTo"/>
        <c:crossAx val="71755264"/>
        <c:crosses val="autoZero"/>
        <c:crossBetween val="midCat"/>
        <c:majorUnit val="1"/>
      </c:valAx>
      <c:valAx>
        <c:axId val="717552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47E-3"/>
              <c:y val="5.0812190142899019E-2"/>
            </c:manualLayout>
          </c:layout>
        </c:title>
        <c:numFmt formatCode="General" sourceLinked="1"/>
        <c:tickLblPos val="nextTo"/>
        <c:crossAx val="71757184"/>
        <c:crosses val="autoZero"/>
        <c:crossBetween val="midCat"/>
        <c:majorUnit val="3000"/>
      </c:valAx>
    </c:plotArea>
    <c:legend>
      <c:legendPos val="b"/>
      <c:layout>
        <c:manualLayout>
          <c:xMode val="edge"/>
          <c:yMode val="edge"/>
          <c:x val="0.29215673408471032"/>
          <c:y val="0.77263043824068156"/>
          <c:w val="0.53169947506561765"/>
          <c:h val="0.12407301360057266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021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Heart</c:v>
                </c:pt>
              </c:strCache>
            </c:strRef>
          </c:tx>
          <c:spPr>
            <a:ln>
              <a:solidFill>
                <a:srgbClr val="33CC33"/>
              </a:solidFill>
            </a:ln>
          </c:spPr>
          <c:marker>
            <c:spPr>
              <a:solidFill>
                <a:srgbClr val="33CC33"/>
              </a:solidFill>
              <a:ln>
                <a:solidFill>
                  <a:srgbClr val="33CC3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543</c:v>
                </c:pt>
                <c:pt idx="1">
                  <c:v>479</c:v>
                </c:pt>
                <c:pt idx="2">
                  <c:v>430</c:v>
                </c:pt>
                <c:pt idx="3">
                  <c:v>377</c:v>
                </c:pt>
                <c:pt idx="4">
                  <c:v>338</c:v>
                </c:pt>
                <c:pt idx="5">
                  <c:v>301</c:v>
                </c:pt>
                <c:pt idx="6">
                  <c:v>287</c:v>
                </c:pt>
                <c:pt idx="7">
                  <c:v>289</c:v>
                </c:pt>
                <c:pt idx="8">
                  <c:v>300</c:v>
                </c:pt>
                <c:pt idx="9">
                  <c:v>325</c:v>
                </c:pt>
                <c:pt idx="10">
                  <c:v>386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Lung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265</c:v>
                </c:pt>
                <c:pt idx="1">
                  <c:v>282</c:v>
                </c:pt>
                <c:pt idx="2">
                  <c:v>296</c:v>
                </c:pt>
                <c:pt idx="3">
                  <c:v>211</c:v>
                </c:pt>
                <c:pt idx="4">
                  <c:v>184</c:v>
                </c:pt>
                <c:pt idx="5">
                  <c:v>189</c:v>
                </c:pt>
                <c:pt idx="6">
                  <c:v>198</c:v>
                </c:pt>
                <c:pt idx="7">
                  <c:v>244</c:v>
                </c:pt>
                <c:pt idx="8">
                  <c:v>249</c:v>
                </c:pt>
                <c:pt idx="9">
                  <c:v>202</c:v>
                </c:pt>
                <c:pt idx="10">
                  <c:v>219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Heart-Lung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23</c:v>
                </c:pt>
                <c:pt idx="1">
                  <c:v>25</c:v>
                </c:pt>
                <c:pt idx="2">
                  <c:v>25</c:v>
                </c:pt>
                <c:pt idx="3">
                  <c:v>10</c:v>
                </c:pt>
                <c:pt idx="4">
                  <c:v>17</c:v>
                </c:pt>
                <c:pt idx="5">
                  <c:v>13</c:v>
                </c:pt>
                <c:pt idx="6">
                  <c:v>11</c:v>
                </c:pt>
                <c:pt idx="7">
                  <c:v>8</c:v>
                </c:pt>
                <c:pt idx="8">
                  <c:v>7</c:v>
                </c:pt>
                <c:pt idx="9">
                  <c:v>8</c:v>
                </c:pt>
                <c:pt idx="10">
                  <c:v>6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Heart - Active</c:v>
                </c:pt>
              </c:strCache>
            </c:strRef>
          </c:tx>
          <c:spPr>
            <a:ln>
              <a:solidFill>
                <a:srgbClr val="33CC33"/>
              </a:solidFill>
              <a:prstDash val="dash"/>
            </a:ln>
          </c:spPr>
          <c:marker>
            <c:symbol val="x"/>
            <c:size val="9"/>
            <c:spPr>
              <a:noFill/>
              <a:ln>
                <a:solidFill>
                  <a:srgbClr val="33CC3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313</c:v>
                </c:pt>
                <c:pt idx="1">
                  <c:v>269</c:v>
                </c:pt>
                <c:pt idx="2">
                  <c:v>272</c:v>
                </c:pt>
                <c:pt idx="3">
                  <c:v>234</c:v>
                </c:pt>
                <c:pt idx="4">
                  <c:v>214</c:v>
                </c:pt>
                <c:pt idx="5">
                  <c:v>203</c:v>
                </c:pt>
                <c:pt idx="6">
                  <c:v>177</c:v>
                </c:pt>
                <c:pt idx="7">
                  <c:v>197</c:v>
                </c:pt>
                <c:pt idx="8">
                  <c:v>192</c:v>
                </c:pt>
                <c:pt idx="9">
                  <c:v>221</c:v>
                </c:pt>
                <c:pt idx="10">
                  <c:v>264</c:v>
                </c:pt>
              </c:numCache>
            </c:numRef>
          </c:y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Lung - Active</c:v>
                </c:pt>
              </c:strCache>
            </c:strRef>
          </c:tx>
          <c:spPr>
            <a:ln>
              <a:solidFill>
                <a:srgbClr val="0070C0"/>
              </a:solidFill>
              <a:prstDash val="dash"/>
            </a:ln>
          </c:spPr>
          <c:marker>
            <c:spPr>
              <a:noFill/>
              <a:ln>
                <a:solidFill>
                  <a:srgbClr val="0070C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Sheet1!$F$2:$F$12</c:f>
              <c:numCache>
                <c:formatCode>General</c:formatCode>
                <c:ptCount val="11"/>
                <c:pt idx="0">
                  <c:v>197</c:v>
                </c:pt>
                <c:pt idx="1">
                  <c:v>209</c:v>
                </c:pt>
                <c:pt idx="2">
                  <c:v>220</c:v>
                </c:pt>
                <c:pt idx="3">
                  <c:v>128</c:v>
                </c:pt>
                <c:pt idx="4">
                  <c:v>117</c:v>
                </c:pt>
                <c:pt idx="5">
                  <c:v>141</c:v>
                </c:pt>
                <c:pt idx="6">
                  <c:v>141</c:v>
                </c:pt>
                <c:pt idx="7">
                  <c:v>184</c:v>
                </c:pt>
                <c:pt idx="8">
                  <c:v>212</c:v>
                </c:pt>
                <c:pt idx="9">
                  <c:v>168</c:v>
                </c:pt>
                <c:pt idx="10">
                  <c:v>182</c:v>
                </c:pt>
              </c:numCache>
            </c:numRef>
          </c:y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Heart-Lung - Active</c:v>
                </c:pt>
              </c:strCache>
            </c:strRef>
          </c:tx>
          <c:spPr>
            <a:ln>
              <a:solidFill>
                <a:schemeClr val="accent4"/>
              </a:solidFill>
              <a:prstDash val="dash"/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Sheet1!$G$2:$G$12</c:f>
              <c:numCache>
                <c:formatCode>General</c:formatCode>
                <c:ptCount val="11"/>
                <c:pt idx="0">
                  <c:v>12</c:v>
                </c:pt>
                <c:pt idx="1">
                  <c:v>11</c:v>
                </c:pt>
                <c:pt idx="2">
                  <c:v>14</c:v>
                </c:pt>
                <c:pt idx="3">
                  <c:v>3</c:v>
                </c:pt>
                <c:pt idx="4">
                  <c:v>11</c:v>
                </c:pt>
                <c:pt idx="5">
                  <c:v>9</c:v>
                </c:pt>
                <c:pt idx="6">
                  <c:v>5</c:v>
                </c:pt>
                <c:pt idx="7">
                  <c:v>6</c:v>
                </c:pt>
                <c:pt idx="8">
                  <c:v>5</c:v>
                </c:pt>
                <c:pt idx="9">
                  <c:v>7</c:v>
                </c:pt>
                <c:pt idx="10">
                  <c:v>6</c:v>
                </c:pt>
              </c:numCache>
            </c:numRef>
          </c:yVal>
        </c:ser>
        <c:axId val="71627136"/>
        <c:axId val="71629440"/>
      </c:scatterChart>
      <c:valAx>
        <c:axId val="71627136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layout/>
        </c:title>
        <c:numFmt formatCode="General" sourceLinked="1"/>
        <c:tickLblPos val="nextTo"/>
        <c:crossAx val="71629440"/>
        <c:crosses val="autoZero"/>
        <c:crossBetween val="midCat"/>
        <c:majorUnit val="1"/>
      </c:valAx>
      <c:valAx>
        <c:axId val="716294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  <a:p>
                <a:pPr>
                  <a:defRPr/>
                </a:pPr>
                <a:endParaRPr lang="en-US"/>
              </a:p>
            </c:rich>
          </c:tx>
          <c:layout>
            <c:manualLayout>
              <c:xMode val="edge"/>
              <c:yMode val="edge"/>
              <c:x val="6.5359477124183147E-3"/>
              <c:y val="5.0812190142899019E-2"/>
            </c:manualLayout>
          </c:layout>
        </c:title>
        <c:numFmt formatCode="General" sourceLinked="1"/>
        <c:tickLblPos val="nextTo"/>
        <c:crossAx val="71627136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11372540932383469"/>
          <c:y val="0.8343588995819966"/>
          <c:w val="0.86520071020534195"/>
          <c:h val="0.14564912024885768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021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Pancreas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79</c:v>
                </c:pt>
                <c:pt idx="1">
                  <c:v>63</c:v>
                </c:pt>
                <c:pt idx="2">
                  <c:v>77</c:v>
                </c:pt>
                <c:pt idx="3">
                  <c:v>74</c:v>
                </c:pt>
                <c:pt idx="4">
                  <c:v>92</c:v>
                </c:pt>
                <c:pt idx="5">
                  <c:v>82</c:v>
                </c:pt>
                <c:pt idx="6">
                  <c:v>86</c:v>
                </c:pt>
                <c:pt idx="7">
                  <c:v>72</c:v>
                </c:pt>
                <c:pt idx="8">
                  <c:v>40</c:v>
                </c:pt>
                <c:pt idx="9">
                  <c:v>39</c:v>
                </c:pt>
                <c:pt idx="10">
                  <c:v>41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Kidney-Pancreas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236</c:v>
                </c:pt>
                <c:pt idx="1">
                  <c:v>240</c:v>
                </c:pt>
                <c:pt idx="2">
                  <c:v>218</c:v>
                </c:pt>
                <c:pt idx="3">
                  <c:v>215</c:v>
                </c:pt>
                <c:pt idx="4">
                  <c:v>221</c:v>
                </c:pt>
                <c:pt idx="5">
                  <c:v>207</c:v>
                </c:pt>
                <c:pt idx="6">
                  <c:v>221</c:v>
                </c:pt>
                <c:pt idx="7">
                  <c:v>232</c:v>
                </c:pt>
                <c:pt idx="8">
                  <c:v>232</c:v>
                </c:pt>
                <c:pt idx="9">
                  <c:v>242</c:v>
                </c:pt>
                <c:pt idx="10">
                  <c:v>270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Pancreas - Active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  <a:prstDash val="dash"/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59</c:v>
                </c:pt>
                <c:pt idx="1">
                  <c:v>48</c:v>
                </c:pt>
                <c:pt idx="2">
                  <c:v>49</c:v>
                </c:pt>
                <c:pt idx="3">
                  <c:v>24</c:v>
                </c:pt>
                <c:pt idx="4">
                  <c:v>30</c:v>
                </c:pt>
                <c:pt idx="5">
                  <c:v>19</c:v>
                </c:pt>
                <c:pt idx="6">
                  <c:v>26</c:v>
                </c:pt>
                <c:pt idx="7">
                  <c:v>25</c:v>
                </c:pt>
                <c:pt idx="8">
                  <c:v>15</c:v>
                </c:pt>
                <c:pt idx="9">
                  <c:v>12</c:v>
                </c:pt>
                <c:pt idx="10">
                  <c:v>14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KP - Active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210</c:v>
                </c:pt>
                <c:pt idx="1">
                  <c:v>201</c:v>
                </c:pt>
                <c:pt idx="2">
                  <c:v>161</c:v>
                </c:pt>
                <c:pt idx="3">
                  <c:v>153</c:v>
                </c:pt>
                <c:pt idx="4">
                  <c:v>126</c:v>
                </c:pt>
                <c:pt idx="5">
                  <c:v>121</c:v>
                </c:pt>
                <c:pt idx="6">
                  <c:v>108</c:v>
                </c:pt>
                <c:pt idx="7">
                  <c:v>137</c:v>
                </c:pt>
                <c:pt idx="8">
                  <c:v>121</c:v>
                </c:pt>
                <c:pt idx="9">
                  <c:v>133</c:v>
                </c:pt>
                <c:pt idx="10">
                  <c:v>141</c:v>
                </c:pt>
              </c:numCache>
            </c:numRef>
          </c:yVal>
        </c:ser>
        <c:axId val="71955200"/>
        <c:axId val="71957504"/>
      </c:scatterChart>
      <c:valAx>
        <c:axId val="71955200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layout/>
        </c:title>
        <c:numFmt formatCode="General" sourceLinked="1"/>
        <c:tickLblPos val="nextTo"/>
        <c:crossAx val="71957504"/>
        <c:crosses val="autoZero"/>
        <c:crossBetween val="midCat"/>
        <c:majorUnit val="1"/>
      </c:valAx>
      <c:valAx>
        <c:axId val="719575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47E-3"/>
              <c:y val="5.0812190142899019E-2"/>
            </c:manualLayout>
          </c:layout>
        </c:title>
        <c:numFmt formatCode="General" sourceLinked="1"/>
        <c:tickLblPos val="nextTo"/>
        <c:crossAx val="71955200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9215673408471032"/>
          <c:y val="0.77263043824068212"/>
          <c:w val="0.53169947506561765"/>
          <c:h val="0.12407301360057266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065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Pancreas Islet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rgbClr val="7E13E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32</c:v>
                </c:pt>
                <c:pt idx="1">
                  <c:v>35</c:v>
                </c:pt>
                <c:pt idx="2">
                  <c:v>37</c:v>
                </c:pt>
                <c:pt idx="3">
                  <c:v>29</c:v>
                </c:pt>
                <c:pt idx="4">
                  <c:v>18</c:v>
                </c:pt>
                <c:pt idx="5">
                  <c:v>17</c:v>
                </c:pt>
                <c:pt idx="6">
                  <c:v>13</c:v>
                </c:pt>
                <c:pt idx="7">
                  <c:v>14</c:v>
                </c:pt>
                <c:pt idx="8">
                  <c:v>8</c:v>
                </c:pt>
                <c:pt idx="9">
                  <c:v>12</c:v>
                </c:pt>
                <c:pt idx="10">
                  <c:v>11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Intestine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17</c:v>
                </c:pt>
                <c:pt idx="1">
                  <c:v>11</c:v>
                </c:pt>
                <c:pt idx="2">
                  <c:v>17</c:v>
                </c:pt>
                <c:pt idx="3">
                  <c:v>12</c:v>
                </c:pt>
                <c:pt idx="4">
                  <c:v>15</c:v>
                </c:pt>
                <c:pt idx="5">
                  <c:v>10</c:v>
                </c:pt>
                <c:pt idx="6">
                  <c:v>9</c:v>
                </c:pt>
                <c:pt idx="7">
                  <c:v>6</c:v>
                </c:pt>
                <c:pt idx="8">
                  <c:v>2</c:v>
                </c:pt>
                <c:pt idx="9">
                  <c:v>4</c:v>
                </c:pt>
                <c:pt idx="10">
                  <c:v>3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PI - Active</c:v>
                </c:pt>
              </c:strCache>
            </c:strRef>
          </c:tx>
          <c:spPr>
            <a:ln>
              <a:solidFill>
                <a:schemeClr val="accent6"/>
              </a:solidFill>
              <a:prstDash val="dash"/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7</c:v>
                </c:pt>
                <c:pt idx="1">
                  <c:v>4</c:v>
                </c:pt>
                <c:pt idx="2">
                  <c:v>5</c:v>
                </c:pt>
                <c:pt idx="3">
                  <c:v>4</c:v>
                </c:pt>
                <c:pt idx="4">
                  <c:v>1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  <c:pt idx="8">
                  <c:v>1</c:v>
                </c:pt>
                <c:pt idx="9">
                  <c:v>2</c:v>
                </c:pt>
                <c:pt idx="10">
                  <c:v>0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Intestine - Active</c:v>
                </c:pt>
              </c:strCache>
            </c:strRef>
          </c:tx>
          <c:spPr>
            <a:ln>
              <a:solidFill>
                <a:schemeClr val="bg2"/>
              </a:solidFill>
              <a:prstDash val="dash"/>
            </a:ln>
          </c:spPr>
          <c:marker>
            <c:spPr>
              <a:noFill/>
              <a:ln>
                <a:solidFill>
                  <a:schemeClr val="bg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10</c:v>
                </c:pt>
                <c:pt idx="1">
                  <c:v>6</c:v>
                </c:pt>
                <c:pt idx="2">
                  <c:v>8</c:v>
                </c:pt>
                <c:pt idx="3">
                  <c:v>3</c:v>
                </c:pt>
                <c:pt idx="4">
                  <c:v>6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1</c:v>
                </c:pt>
                <c:pt idx="9">
                  <c:v>3</c:v>
                </c:pt>
                <c:pt idx="10">
                  <c:v>3</c:v>
                </c:pt>
              </c:numCache>
            </c:numRef>
          </c:yVal>
        </c:ser>
        <c:axId val="72225920"/>
        <c:axId val="72228224"/>
      </c:scatterChart>
      <c:valAx>
        <c:axId val="72225920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layout/>
        </c:title>
        <c:numFmt formatCode="General" sourceLinked="1"/>
        <c:tickLblPos val="nextTo"/>
        <c:crossAx val="72228224"/>
        <c:crosses val="autoZero"/>
        <c:crossBetween val="midCat"/>
        <c:majorUnit val="1"/>
      </c:valAx>
      <c:valAx>
        <c:axId val="7222822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47E-3"/>
              <c:y val="4.9769612131817076E-2"/>
            </c:manualLayout>
          </c:layout>
        </c:title>
        <c:numFmt formatCode="General" sourceLinked="1"/>
        <c:tickLblPos val="nextTo"/>
        <c:crossAx val="72225920"/>
        <c:crosses val="autoZero"/>
        <c:crossBetween val="midCat"/>
        <c:majorUnit val="10"/>
      </c:valAx>
    </c:plotArea>
    <c:legend>
      <c:legendPos val="b"/>
      <c:layout>
        <c:manualLayout>
          <c:xMode val="edge"/>
          <c:yMode val="edge"/>
          <c:x val="0.29215673408471032"/>
          <c:y val="0.77263043824068256"/>
          <c:w val="0.53169947506561765"/>
          <c:h val="0.12407301360057266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Kidney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4079</c:v>
                </c:pt>
                <c:pt idx="1">
                  <c:v>4258</c:v>
                </c:pt>
                <c:pt idx="2">
                  <c:v>4541</c:v>
                </c:pt>
                <c:pt idx="3">
                  <c:v>5017</c:v>
                </c:pt>
                <c:pt idx="4">
                  <c:v>5847</c:v>
                </c:pt>
                <c:pt idx="5">
                  <c:v>6878</c:v>
                </c:pt>
                <c:pt idx="6">
                  <c:v>7679</c:v>
                </c:pt>
                <c:pt idx="7">
                  <c:v>8878</c:v>
                </c:pt>
                <c:pt idx="8">
                  <c:v>9585</c:v>
                </c:pt>
                <c:pt idx="9">
                  <c:v>10144</c:v>
                </c:pt>
                <c:pt idx="10">
                  <c:v>10756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Liver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1273</c:v>
                </c:pt>
                <c:pt idx="1">
                  <c:v>1285</c:v>
                </c:pt>
                <c:pt idx="2">
                  <c:v>1445</c:v>
                </c:pt>
                <c:pt idx="3">
                  <c:v>1571</c:v>
                </c:pt>
                <c:pt idx="4">
                  <c:v>1761</c:v>
                </c:pt>
                <c:pt idx="5">
                  <c:v>1801</c:v>
                </c:pt>
                <c:pt idx="6">
                  <c:v>2171</c:v>
                </c:pt>
                <c:pt idx="7">
                  <c:v>2331</c:v>
                </c:pt>
                <c:pt idx="8">
                  <c:v>2500</c:v>
                </c:pt>
                <c:pt idx="9">
                  <c:v>2611</c:v>
                </c:pt>
                <c:pt idx="10">
                  <c:v>2508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Kidney - Active</c:v>
                </c:pt>
              </c:strCache>
            </c:strRef>
          </c:tx>
          <c:spPr>
            <a:ln>
              <a:solidFill>
                <a:schemeClr val="accent1"/>
              </a:solidFill>
              <a:prstDash val="dash"/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3680</c:v>
                </c:pt>
                <c:pt idx="1">
                  <c:v>3722</c:v>
                </c:pt>
                <c:pt idx="2">
                  <c:v>3717</c:v>
                </c:pt>
                <c:pt idx="3">
                  <c:v>4025</c:v>
                </c:pt>
                <c:pt idx="4">
                  <c:v>4590</c:v>
                </c:pt>
                <c:pt idx="5">
                  <c:v>4709</c:v>
                </c:pt>
                <c:pt idx="6">
                  <c:v>5043</c:v>
                </c:pt>
                <c:pt idx="7">
                  <c:v>5967</c:v>
                </c:pt>
                <c:pt idx="8">
                  <c:v>6672</c:v>
                </c:pt>
                <c:pt idx="9">
                  <c:v>6920</c:v>
                </c:pt>
                <c:pt idx="10">
                  <c:v>7217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Liver - Active</c:v>
                </c:pt>
              </c:strCache>
            </c:strRef>
          </c:tx>
          <c:spPr>
            <a:ln>
              <a:solidFill>
                <a:schemeClr val="accent2"/>
              </a:solidFill>
              <a:prstDash val="dash"/>
            </a:ln>
          </c:spPr>
          <c:marker>
            <c:spPr>
              <a:noFill/>
              <a:ln>
                <a:solidFill>
                  <a:schemeClr val="accent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996</c:v>
                </c:pt>
                <c:pt idx="1">
                  <c:v>1006</c:v>
                </c:pt>
                <c:pt idx="2">
                  <c:v>1087</c:v>
                </c:pt>
                <c:pt idx="3">
                  <c:v>1232</c:v>
                </c:pt>
                <c:pt idx="4">
                  <c:v>1384</c:v>
                </c:pt>
                <c:pt idx="5">
                  <c:v>1452</c:v>
                </c:pt>
                <c:pt idx="6">
                  <c:v>1777</c:v>
                </c:pt>
                <c:pt idx="7">
                  <c:v>1964</c:v>
                </c:pt>
                <c:pt idx="8">
                  <c:v>2162</c:v>
                </c:pt>
                <c:pt idx="9">
                  <c:v>2314</c:v>
                </c:pt>
                <c:pt idx="10">
                  <c:v>2234</c:v>
                </c:pt>
              </c:numCache>
            </c:numRef>
          </c:yVal>
        </c:ser>
        <c:axId val="72263168"/>
        <c:axId val="72269824"/>
      </c:scatterChart>
      <c:valAx>
        <c:axId val="72263168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layout/>
        </c:title>
        <c:numFmt formatCode="General" sourceLinked="1"/>
        <c:tickLblPos val="nextTo"/>
        <c:crossAx val="72269824"/>
        <c:crosses val="autoZero"/>
        <c:crossBetween val="midCat"/>
        <c:majorUnit val="1"/>
      </c:valAx>
      <c:valAx>
        <c:axId val="7226982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47E-3"/>
              <c:y val="5.0812190142899019E-2"/>
            </c:manualLayout>
          </c:layout>
        </c:title>
        <c:numFmt formatCode="General" sourceLinked="1"/>
        <c:tickLblPos val="nextTo"/>
        <c:crossAx val="72263168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9215673408471032"/>
          <c:y val="0.77263043824068156"/>
          <c:w val="0.53169947506561765"/>
          <c:h val="0.12407301360057266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Heart</c:v>
                </c:pt>
              </c:strCache>
            </c:strRef>
          </c:tx>
          <c:spPr>
            <a:ln>
              <a:solidFill>
                <a:srgbClr val="33CC33"/>
              </a:solidFill>
            </a:ln>
          </c:spPr>
          <c:marker>
            <c:spPr>
              <a:solidFill>
                <a:srgbClr val="33CC33"/>
              </a:solidFill>
              <a:ln>
                <a:solidFill>
                  <a:srgbClr val="33CC3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3225</c:v>
                </c:pt>
                <c:pt idx="1">
                  <c:v>2937</c:v>
                </c:pt>
                <c:pt idx="2">
                  <c:v>2881</c:v>
                </c:pt>
                <c:pt idx="3">
                  <c:v>2835</c:v>
                </c:pt>
                <c:pt idx="4">
                  <c:v>3037</c:v>
                </c:pt>
                <c:pt idx="5">
                  <c:v>3111</c:v>
                </c:pt>
                <c:pt idx="6">
                  <c:v>3383</c:v>
                </c:pt>
                <c:pt idx="7">
                  <c:v>3515</c:v>
                </c:pt>
                <c:pt idx="8">
                  <c:v>3526</c:v>
                </c:pt>
                <c:pt idx="9">
                  <c:v>3447</c:v>
                </c:pt>
                <c:pt idx="10">
                  <c:v>3660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Lung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1885</c:v>
                </c:pt>
                <c:pt idx="1">
                  <c:v>1953</c:v>
                </c:pt>
                <c:pt idx="2">
                  <c:v>1999</c:v>
                </c:pt>
                <c:pt idx="3">
                  <c:v>1562</c:v>
                </c:pt>
                <c:pt idx="4">
                  <c:v>1774</c:v>
                </c:pt>
                <c:pt idx="5">
                  <c:v>1959</c:v>
                </c:pt>
                <c:pt idx="6">
                  <c:v>2003</c:v>
                </c:pt>
                <c:pt idx="7">
                  <c:v>2279</c:v>
                </c:pt>
                <c:pt idx="8">
                  <c:v>2469</c:v>
                </c:pt>
                <c:pt idx="9">
                  <c:v>2463</c:v>
                </c:pt>
                <c:pt idx="10">
                  <c:v>2346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Pancreas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800040">
                    <a:lumMod val="60000"/>
                    <a:lumOff val="40000"/>
                  </a:srgbClr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1068</c:v>
                </c:pt>
                <c:pt idx="1">
                  <c:v>1094</c:v>
                </c:pt>
                <c:pt idx="2">
                  <c:v>1166</c:v>
                </c:pt>
                <c:pt idx="3">
                  <c:v>1059</c:v>
                </c:pt>
                <c:pt idx="4">
                  <c:v>1074</c:v>
                </c:pt>
                <c:pt idx="5">
                  <c:v>890</c:v>
                </c:pt>
                <c:pt idx="6">
                  <c:v>879</c:v>
                </c:pt>
                <c:pt idx="7">
                  <c:v>800</c:v>
                </c:pt>
                <c:pt idx="8">
                  <c:v>736</c:v>
                </c:pt>
                <c:pt idx="9">
                  <c:v>625</c:v>
                </c:pt>
                <c:pt idx="10">
                  <c:v>588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Heart-Lung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88</c:v>
                </c:pt>
                <c:pt idx="1">
                  <c:v>69</c:v>
                </c:pt>
                <c:pt idx="2">
                  <c:v>78</c:v>
                </c:pt>
                <c:pt idx="3">
                  <c:v>58</c:v>
                </c:pt>
                <c:pt idx="4">
                  <c:v>77</c:v>
                </c:pt>
                <c:pt idx="5">
                  <c:v>50</c:v>
                </c:pt>
                <c:pt idx="6">
                  <c:v>53</c:v>
                </c:pt>
                <c:pt idx="7">
                  <c:v>64</c:v>
                </c:pt>
                <c:pt idx="8">
                  <c:v>57</c:v>
                </c:pt>
                <c:pt idx="9">
                  <c:v>56</c:v>
                </c:pt>
                <c:pt idx="10">
                  <c:v>46</c:v>
                </c:pt>
              </c:numCache>
            </c:numRef>
          </c:y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Kidney-Pancreas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noFill/>
              <a:ln>
                <a:solidFill>
                  <a:prstClr val="black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Sheet1!$F$2:$F$12</c:f>
              <c:numCache>
                <c:formatCode>General</c:formatCode>
                <c:ptCount val="11"/>
                <c:pt idx="0">
                  <c:v>1739</c:v>
                </c:pt>
                <c:pt idx="1">
                  <c:v>1644</c:v>
                </c:pt>
                <c:pt idx="2">
                  <c:v>1729</c:v>
                </c:pt>
                <c:pt idx="3">
                  <c:v>1786</c:v>
                </c:pt>
                <c:pt idx="4">
                  <c:v>1669</c:v>
                </c:pt>
                <c:pt idx="5">
                  <c:v>1618</c:v>
                </c:pt>
                <c:pt idx="6">
                  <c:v>1603</c:v>
                </c:pt>
                <c:pt idx="7">
                  <c:v>1569</c:v>
                </c:pt>
                <c:pt idx="8">
                  <c:v>1549</c:v>
                </c:pt>
                <c:pt idx="9">
                  <c:v>1350</c:v>
                </c:pt>
                <c:pt idx="10">
                  <c:v>1449</c:v>
                </c:pt>
              </c:numCache>
            </c:numRef>
          </c:y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Pancreas Islet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Sheet1!$G$2:$G$12</c:f>
              <c:numCache>
                <c:formatCode>General</c:formatCode>
                <c:ptCount val="11"/>
                <c:pt idx="0">
                  <c:v>153</c:v>
                </c:pt>
                <c:pt idx="1">
                  <c:v>65</c:v>
                </c:pt>
                <c:pt idx="2">
                  <c:v>78</c:v>
                </c:pt>
                <c:pt idx="3">
                  <c:v>88</c:v>
                </c:pt>
                <c:pt idx="4">
                  <c:v>76</c:v>
                </c:pt>
                <c:pt idx="5">
                  <c:v>44</c:v>
                </c:pt>
                <c:pt idx="6">
                  <c:v>73</c:v>
                </c:pt>
                <c:pt idx="7">
                  <c:v>94</c:v>
                </c:pt>
                <c:pt idx="8">
                  <c:v>108</c:v>
                </c:pt>
                <c:pt idx="9">
                  <c:v>101</c:v>
                </c:pt>
                <c:pt idx="10">
                  <c:v>50</c:v>
                </c:pt>
              </c:numCache>
            </c:numRef>
          </c:y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Intestine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ln>
                <a:solidFill>
                  <a:schemeClr val="bg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Sheet1!$H$2:$H$12</c:f>
              <c:numCache>
                <c:formatCode>General</c:formatCode>
                <c:ptCount val="11"/>
                <c:pt idx="0">
                  <c:v>204</c:v>
                </c:pt>
                <c:pt idx="1">
                  <c:v>205</c:v>
                </c:pt>
                <c:pt idx="2">
                  <c:v>250</c:v>
                </c:pt>
                <c:pt idx="3">
                  <c:v>284</c:v>
                </c:pt>
                <c:pt idx="4">
                  <c:v>317</c:v>
                </c:pt>
                <c:pt idx="5">
                  <c:v>281</c:v>
                </c:pt>
                <c:pt idx="6">
                  <c:v>267</c:v>
                </c:pt>
                <c:pt idx="7">
                  <c:v>260</c:v>
                </c:pt>
                <c:pt idx="8">
                  <c:v>241</c:v>
                </c:pt>
                <c:pt idx="9">
                  <c:v>184</c:v>
                </c:pt>
                <c:pt idx="10">
                  <c:v>158</c:v>
                </c:pt>
              </c:numCache>
            </c:numRef>
          </c:yVal>
        </c:ser>
        <c:axId val="70205440"/>
        <c:axId val="70207360"/>
      </c:scatterChart>
      <c:valAx>
        <c:axId val="70205440"/>
        <c:scaling>
          <c:orientation val="minMax"/>
          <c:max val="2012"/>
          <c:min val="2003"/>
        </c:scaling>
        <c:axPos val="b"/>
        <c:numFmt formatCode="General" sourceLinked="1"/>
        <c:tickLblPos val="nextTo"/>
        <c:crossAx val="70207360"/>
        <c:crosses val="autoZero"/>
        <c:crossBetween val="midCat"/>
        <c:majorUnit val="1"/>
      </c:valAx>
      <c:valAx>
        <c:axId val="702073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3E-3"/>
              <c:y val="4.934407504617478E-2"/>
            </c:manualLayout>
          </c:layout>
        </c:title>
        <c:numFmt formatCode="General" sourceLinked="1"/>
        <c:tickLblPos val="nextTo"/>
        <c:crossAx val="70205440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1370915032679824"/>
          <c:y val="0.72294570817536763"/>
          <c:w val="0.7065686274509807"/>
          <c:h val="0.25853577330611449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021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Heart</c:v>
                </c:pt>
              </c:strCache>
            </c:strRef>
          </c:tx>
          <c:spPr>
            <a:ln>
              <a:solidFill>
                <a:srgbClr val="33CC33"/>
              </a:solidFill>
            </a:ln>
          </c:spPr>
          <c:marker>
            <c:spPr>
              <a:solidFill>
                <a:srgbClr val="33CC33"/>
              </a:solidFill>
              <a:ln>
                <a:solidFill>
                  <a:srgbClr val="33CC3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384</c:v>
                </c:pt>
                <c:pt idx="1">
                  <c:v>396</c:v>
                </c:pt>
                <c:pt idx="2">
                  <c:v>386</c:v>
                </c:pt>
                <c:pt idx="3">
                  <c:v>409</c:v>
                </c:pt>
                <c:pt idx="4">
                  <c:v>401</c:v>
                </c:pt>
                <c:pt idx="5">
                  <c:v>328</c:v>
                </c:pt>
                <c:pt idx="6">
                  <c:v>376</c:v>
                </c:pt>
                <c:pt idx="7">
                  <c:v>446</c:v>
                </c:pt>
                <c:pt idx="8">
                  <c:v>506</c:v>
                </c:pt>
                <c:pt idx="9">
                  <c:v>452</c:v>
                </c:pt>
                <c:pt idx="10">
                  <c:v>436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Lung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211</c:v>
                </c:pt>
                <c:pt idx="1">
                  <c:v>195</c:v>
                </c:pt>
                <c:pt idx="2">
                  <c:v>221</c:v>
                </c:pt>
                <c:pt idx="3">
                  <c:v>172</c:v>
                </c:pt>
                <c:pt idx="4">
                  <c:v>184</c:v>
                </c:pt>
                <c:pt idx="5">
                  <c:v>183</c:v>
                </c:pt>
                <c:pt idx="6">
                  <c:v>175</c:v>
                </c:pt>
                <c:pt idx="7">
                  <c:v>179</c:v>
                </c:pt>
                <c:pt idx="8">
                  <c:v>183</c:v>
                </c:pt>
                <c:pt idx="9">
                  <c:v>189</c:v>
                </c:pt>
                <c:pt idx="10">
                  <c:v>161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Heart-Lung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6</c:v>
                </c:pt>
                <c:pt idx="1">
                  <c:v>7</c:v>
                </c:pt>
                <c:pt idx="2">
                  <c:v>5</c:v>
                </c:pt>
                <c:pt idx="3">
                  <c:v>4</c:v>
                </c:pt>
                <c:pt idx="4">
                  <c:v>7</c:v>
                </c:pt>
                <c:pt idx="5">
                  <c:v>9</c:v>
                </c:pt>
                <c:pt idx="6">
                  <c:v>8</c:v>
                </c:pt>
                <c:pt idx="7">
                  <c:v>10</c:v>
                </c:pt>
                <c:pt idx="8">
                  <c:v>6</c:v>
                </c:pt>
                <c:pt idx="9">
                  <c:v>9</c:v>
                </c:pt>
                <c:pt idx="10">
                  <c:v>6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Heart - Active</c:v>
                </c:pt>
              </c:strCache>
            </c:strRef>
          </c:tx>
          <c:spPr>
            <a:ln>
              <a:solidFill>
                <a:srgbClr val="33CC33"/>
              </a:solidFill>
              <a:prstDash val="dash"/>
            </a:ln>
          </c:spPr>
          <c:marker>
            <c:symbol val="x"/>
            <c:size val="9"/>
            <c:spPr>
              <a:noFill/>
              <a:ln>
                <a:solidFill>
                  <a:srgbClr val="33CC3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139</c:v>
                </c:pt>
                <c:pt idx="1">
                  <c:v>153</c:v>
                </c:pt>
                <c:pt idx="2">
                  <c:v>137</c:v>
                </c:pt>
                <c:pt idx="3">
                  <c:v>152</c:v>
                </c:pt>
                <c:pt idx="4">
                  <c:v>148</c:v>
                </c:pt>
                <c:pt idx="5">
                  <c:v>138</c:v>
                </c:pt>
                <c:pt idx="6">
                  <c:v>208</c:v>
                </c:pt>
                <c:pt idx="7">
                  <c:v>255</c:v>
                </c:pt>
                <c:pt idx="8">
                  <c:v>296</c:v>
                </c:pt>
                <c:pt idx="9">
                  <c:v>264</c:v>
                </c:pt>
                <c:pt idx="10">
                  <c:v>244</c:v>
                </c:pt>
              </c:numCache>
            </c:numRef>
          </c:y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Lung - Active</c:v>
                </c:pt>
              </c:strCache>
            </c:strRef>
          </c:tx>
          <c:spPr>
            <a:ln>
              <a:solidFill>
                <a:srgbClr val="0070C0"/>
              </a:solidFill>
              <a:prstDash val="dash"/>
            </a:ln>
          </c:spPr>
          <c:marker>
            <c:spPr>
              <a:noFill/>
              <a:ln>
                <a:solidFill>
                  <a:srgbClr val="0070C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Sheet1!$F$2:$F$12</c:f>
              <c:numCache>
                <c:formatCode>General</c:formatCode>
                <c:ptCount val="11"/>
                <c:pt idx="0">
                  <c:v>104</c:v>
                </c:pt>
                <c:pt idx="1">
                  <c:v>95</c:v>
                </c:pt>
                <c:pt idx="2">
                  <c:v>105</c:v>
                </c:pt>
                <c:pt idx="3">
                  <c:v>49</c:v>
                </c:pt>
                <c:pt idx="4">
                  <c:v>68</c:v>
                </c:pt>
                <c:pt idx="5">
                  <c:v>82</c:v>
                </c:pt>
                <c:pt idx="6">
                  <c:v>97</c:v>
                </c:pt>
                <c:pt idx="7">
                  <c:v>118</c:v>
                </c:pt>
                <c:pt idx="8">
                  <c:v>142</c:v>
                </c:pt>
                <c:pt idx="9">
                  <c:v>148</c:v>
                </c:pt>
                <c:pt idx="10">
                  <c:v>125</c:v>
                </c:pt>
              </c:numCache>
            </c:numRef>
          </c:y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Heart-Lung - Active</c:v>
                </c:pt>
              </c:strCache>
            </c:strRef>
          </c:tx>
          <c:spPr>
            <a:ln>
              <a:solidFill>
                <a:schemeClr val="accent4"/>
              </a:solidFill>
              <a:prstDash val="dash"/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Sheet1!$G$2:$G$12</c:f>
              <c:numCache>
                <c:formatCode>General</c:formatCode>
                <c:ptCount val="11"/>
                <c:pt idx="0">
                  <c:v>3</c:v>
                </c:pt>
                <c:pt idx="1">
                  <c:v>5</c:v>
                </c:pt>
                <c:pt idx="2">
                  <c:v>2</c:v>
                </c:pt>
                <c:pt idx="3">
                  <c:v>0</c:v>
                </c:pt>
                <c:pt idx="4">
                  <c:v>4</c:v>
                </c:pt>
                <c:pt idx="5">
                  <c:v>4</c:v>
                </c:pt>
                <c:pt idx="6">
                  <c:v>3</c:v>
                </c:pt>
                <c:pt idx="7">
                  <c:v>8</c:v>
                </c:pt>
                <c:pt idx="8">
                  <c:v>4</c:v>
                </c:pt>
                <c:pt idx="9">
                  <c:v>7</c:v>
                </c:pt>
                <c:pt idx="10">
                  <c:v>5</c:v>
                </c:pt>
              </c:numCache>
            </c:numRef>
          </c:yVal>
        </c:ser>
        <c:axId val="72129920"/>
        <c:axId val="72140672"/>
      </c:scatterChart>
      <c:valAx>
        <c:axId val="72129920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layout/>
        </c:title>
        <c:numFmt formatCode="General" sourceLinked="1"/>
        <c:tickLblPos val="nextTo"/>
        <c:crossAx val="72140672"/>
        <c:crosses val="autoZero"/>
        <c:crossBetween val="midCat"/>
        <c:majorUnit val="1"/>
      </c:valAx>
      <c:valAx>
        <c:axId val="721406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  <a:p>
                <a:pPr>
                  <a:defRPr/>
                </a:pPr>
                <a:endParaRPr lang="en-US"/>
              </a:p>
            </c:rich>
          </c:tx>
          <c:layout>
            <c:manualLayout>
              <c:xMode val="edge"/>
              <c:yMode val="edge"/>
              <c:x val="6.5359477124183147E-3"/>
              <c:y val="5.0812190142899019E-2"/>
            </c:manualLayout>
          </c:layout>
        </c:title>
        <c:numFmt formatCode="General" sourceLinked="1"/>
        <c:tickLblPos val="nextTo"/>
        <c:crossAx val="72129920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11372540932383469"/>
          <c:y val="0.8343588995819966"/>
          <c:w val="0.86520071020534195"/>
          <c:h val="0.14564912024885768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021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Pancreas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55</c:v>
                </c:pt>
                <c:pt idx="1">
                  <c:v>78</c:v>
                </c:pt>
                <c:pt idx="2">
                  <c:v>81</c:v>
                </c:pt>
                <c:pt idx="3">
                  <c:v>108</c:v>
                </c:pt>
                <c:pt idx="4">
                  <c:v>81</c:v>
                </c:pt>
                <c:pt idx="5">
                  <c:v>63</c:v>
                </c:pt>
                <c:pt idx="6">
                  <c:v>65</c:v>
                </c:pt>
                <c:pt idx="7">
                  <c:v>69</c:v>
                </c:pt>
                <c:pt idx="8">
                  <c:v>77</c:v>
                </c:pt>
                <c:pt idx="9">
                  <c:v>77</c:v>
                </c:pt>
                <c:pt idx="10">
                  <c:v>65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Kidney-Pancreas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193</c:v>
                </c:pt>
                <c:pt idx="1">
                  <c:v>159</c:v>
                </c:pt>
                <c:pt idx="2">
                  <c:v>157</c:v>
                </c:pt>
                <c:pt idx="3">
                  <c:v>144</c:v>
                </c:pt>
                <c:pt idx="4">
                  <c:v>156</c:v>
                </c:pt>
                <c:pt idx="5">
                  <c:v>160</c:v>
                </c:pt>
                <c:pt idx="6">
                  <c:v>177</c:v>
                </c:pt>
                <c:pt idx="7">
                  <c:v>178</c:v>
                </c:pt>
                <c:pt idx="8">
                  <c:v>184</c:v>
                </c:pt>
                <c:pt idx="9">
                  <c:v>179</c:v>
                </c:pt>
                <c:pt idx="10">
                  <c:v>157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Pancreas - Active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  <a:prstDash val="dash"/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40</c:v>
                </c:pt>
                <c:pt idx="1">
                  <c:v>52</c:v>
                </c:pt>
                <c:pt idx="2">
                  <c:v>51</c:v>
                </c:pt>
                <c:pt idx="3">
                  <c:v>58</c:v>
                </c:pt>
                <c:pt idx="4">
                  <c:v>37</c:v>
                </c:pt>
                <c:pt idx="5">
                  <c:v>13</c:v>
                </c:pt>
                <c:pt idx="6">
                  <c:v>18</c:v>
                </c:pt>
                <c:pt idx="7">
                  <c:v>22</c:v>
                </c:pt>
                <c:pt idx="8">
                  <c:v>21</c:v>
                </c:pt>
                <c:pt idx="9">
                  <c:v>22</c:v>
                </c:pt>
                <c:pt idx="10">
                  <c:v>13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KP - Active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177</c:v>
                </c:pt>
                <c:pt idx="1">
                  <c:v>139</c:v>
                </c:pt>
                <c:pt idx="2">
                  <c:v>139</c:v>
                </c:pt>
                <c:pt idx="3">
                  <c:v>102</c:v>
                </c:pt>
                <c:pt idx="4">
                  <c:v>104</c:v>
                </c:pt>
                <c:pt idx="5">
                  <c:v>95</c:v>
                </c:pt>
                <c:pt idx="6">
                  <c:v>108</c:v>
                </c:pt>
                <c:pt idx="7">
                  <c:v>115</c:v>
                </c:pt>
                <c:pt idx="8">
                  <c:v>120</c:v>
                </c:pt>
                <c:pt idx="9">
                  <c:v>105</c:v>
                </c:pt>
                <c:pt idx="10">
                  <c:v>75</c:v>
                </c:pt>
              </c:numCache>
            </c:numRef>
          </c:yVal>
        </c:ser>
        <c:axId val="72478720"/>
        <c:axId val="72481024"/>
      </c:scatterChart>
      <c:valAx>
        <c:axId val="72478720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layout/>
        </c:title>
        <c:numFmt formatCode="General" sourceLinked="1"/>
        <c:tickLblPos val="nextTo"/>
        <c:crossAx val="72481024"/>
        <c:crosses val="autoZero"/>
        <c:crossBetween val="midCat"/>
        <c:majorUnit val="1"/>
      </c:valAx>
      <c:valAx>
        <c:axId val="7248102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47E-3"/>
              <c:y val="5.0812190142899019E-2"/>
            </c:manualLayout>
          </c:layout>
        </c:title>
        <c:numFmt formatCode="General" sourceLinked="1"/>
        <c:tickLblPos val="nextTo"/>
        <c:crossAx val="72478720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9215673408471032"/>
          <c:y val="0.77263043824068212"/>
          <c:w val="0.53169947506561765"/>
          <c:h val="0.12407301360057266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065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Pancreas Islet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rgbClr val="7E13E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7</c:v>
                </c:pt>
                <c:pt idx="1">
                  <c:v>6</c:v>
                </c:pt>
                <c:pt idx="2">
                  <c:v>14</c:v>
                </c:pt>
                <c:pt idx="3">
                  <c:v>12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13</c:v>
                </c:pt>
                <c:pt idx="8">
                  <c:v>16</c:v>
                </c:pt>
                <c:pt idx="9">
                  <c:v>14</c:v>
                </c:pt>
                <c:pt idx="10">
                  <c:v>20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Intestine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PI - Active</c:v>
                </c:pt>
              </c:strCache>
            </c:strRef>
          </c:tx>
          <c:spPr>
            <a:ln>
              <a:solidFill>
                <a:schemeClr val="accent6"/>
              </a:solidFill>
              <a:prstDash val="dash"/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5</c:v>
                </c:pt>
                <c:pt idx="1">
                  <c:v>6</c:v>
                </c:pt>
                <c:pt idx="2">
                  <c:v>14</c:v>
                </c:pt>
                <c:pt idx="3">
                  <c:v>4</c:v>
                </c:pt>
                <c:pt idx="4">
                  <c:v>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Intestine - Active</c:v>
                </c:pt>
              </c:strCache>
            </c:strRef>
          </c:tx>
          <c:spPr>
            <a:ln>
              <a:solidFill>
                <a:schemeClr val="bg2"/>
              </a:solidFill>
              <a:prstDash val="dash"/>
            </a:ln>
          </c:spPr>
          <c:marker>
            <c:spPr>
              <a:noFill/>
              <a:ln>
                <a:solidFill>
                  <a:schemeClr val="bg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2</c:v>
                </c:pt>
                <c:pt idx="5">
                  <c:v>3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</c:ser>
        <c:axId val="73650560"/>
        <c:axId val="73652864"/>
      </c:scatterChart>
      <c:valAx>
        <c:axId val="73650560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layout/>
        </c:title>
        <c:numFmt formatCode="General" sourceLinked="1"/>
        <c:tickLblPos val="nextTo"/>
        <c:crossAx val="73652864"/>
        <c:crosses val="autoZero"/>
        <c:crossBetween val="midCat"/>
        <c:majorUnit val="1"/>
      </c:valAx>
      <c:valAx>
        <c:axId val="736528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47E-3"/>
              <c:y val="4.9769612131817076E-2"/>
            </c:manualLayout>
          </c:layout>
        </c:title>
        <c:numFmt formatCode="General" sourceLinked="1"/>
        <c:tickLblPos val="nextTo"/>
        <c:crossAx val="73650560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9215673408471032"/>
          <c:y val="0.77263043824068256"/>
          <c:w val="0.53169947506561765"/>
          <c:h val="0.12407301360057266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Kidney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12357</c:v>
                </c:pt>
                <c:pt idx="1">
                  <c:v>13352</c:v>
                </c:pt>
                <c:pt idx="2">
                  <c:v>15547</c:v>
                </c:pt>
                <c:pt idx="3">
                  <c:v>16256</c:v>
                </c:pt>
                <c:pt idx="4">
                  <c:v>17099</c:v>
                </c:pt>
                <c:pt idx="5">
                  <c:v>17716</c:v>
                </c:pt>
                <c:pt idx="6">
                  <c:v>18425</c:v>
                </c:pt>
                <c:pt idx="7">
                  <c:v>19238</c:v>
                </c:pt>
                <c:pt idx="8">
                  <c:v>19798</c:v>
                </c:pt>
                <c:pt idx="9">
                  <c:v>20058</c:v>
                </c:pt>
                <c:pt idx="10">
                  <c:v>21015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Liver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4198</c:v>
                </c:pt>
                <c:pt idx="1">
                  <c:v>4281</c:v>
                </c:pt>
                <c:pt idx="2">
                  <c:v>4276</c:v>
                </c:pt>
                <c:pt idx="3">
                  <c:v>4220</c:v>
                </c:pt>
                <c:pt idx="4">
                  <c:v>4248</c:v>
                </c:pt>
                <c:pt idx="5">
                  <c:v>4208</c:v>
                </c:pt>
                <c:pt idx="6">
                  <c:v>4023</c:v>
                </c:pt>
                <c:pt idx="7">
                  <c:v>3980</c:v>
                </c:pt>
                <c:pt idx="8">
                  <c:v>4113</c:v>
                </c:pt>
                <c:pt idx="9">
                  <c:v>3958</c:v>
                </c:pt>
                <c:pt idx="10">
                  <c:v>3795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Kidney - Active</c:v>
                </c:pt>
              </c:strCache>
            </c:strRef>
          </c:tx>
          <c:spPr>
            <a:ln>
              <a:solidFill>
                <a:schemeClr val="accent1"/>
              </a:solidFill>
              <a:prstDash val="dash"/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11684</c:v>
                </c:pt>
                <c:pt idx="1">
                  <c:v>11934</c:v>
                </c:pt>
                <c:pt idx="2">
                  <c:v>13134</c:v>
                </c:pt>
                <c:pt idx="3">
                  <c:v>13143</c:v>
                </c:pt>
                <c:pt idx="4">
                  <c:v>12885</c:v>
                </c:pt>
                <c:pt idx="5">
                  <c:v>13333</c:v>
                </c:pt>
                <c:pt idx="6">
                  <c:v>13712</c:v>
                </c:pt>
                <c:pt idx="7">
                  <c:v>12850</c:v>
                </c:pt>
                <c:pt idx="8">
                  <c:v>12353</c:v>
                </c:pt>
                <c:pt idx="9">
                  <c:v>12147</c:v>
                </c:pt>
                <c:pt idx="10">
                  <c:v>12621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Liver - Active</c:v>
                </c:pt>
              </c:strCache>
            </c:strRef>
          </c:tx>
          <c:spPr>
            <a:ln>
              <a:solidFill>
                <a:schemeClr val="accent2"/>
              </a:solidFill>
              <a:prstDash val="dash"/>
            </a:ln>
          </c:spPr>
          <c:marker>
            <c:spPr>
              <a:noFill/>
              <a:ln>
                <a:solidFill>
                  <a:schemeClr val="accent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3214</c:v>
                </c:pt>
                <c:pt idx="1">
                  <c:v>3289</c:v>
                </c:pt>
                <c:pt idx="2">
                  <c:v>3345</c:v>
                </c:pt>
                <c:pt idx="3">
                  <c:v>3275</c:v>
                </c:pt>
                <c:pt idx="4">
                  <c:v>3239</c:v>
                </c:pt>
                <c:pt idx="5">
                  <c:v>2929</c:v>
                </c:pt>
                <c:pt idx="6">
                  <c:v>2864</c:v>
                </c:pt>
                <c:pt idx="7">
                  <c:v>2938</c:v>
                </c:pt>
                <c:pt idx="8">
                  <c:v>3052</c:v>
                </c:pt>
                <c:pt idx="9">
                  <c:v>2959</c:v>
                </c:pt>
                <c:pt idx="10">
                  <c:v>2763</c:v>
                </c:pt>
              </c:numCache>
            </c:numRef>
          </c:yVal>
        </c:ser>
        <c:axId val="73806592"/>
        <c:axId val="73808896"/>
      </c:scatterChart>
      <c:valAx>
        <c:axId val="73806592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layout/>
        </c:title>
        <c:numFmt formatCode="General" sourceLinked="1"/>
        <c:tickLblPos val="nextTo"/>
        <c:crossAx val="73808896"/>
        <c:crosses val="autoZero"/>
        <c:crossBetween val="midCat"/>
        <c:majorUnit val="1"/>
      </c:valAx>
      <c:valAx>
        <c:axId val="7380889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47E-3"/>
              <c:y val="5.0812190142899019E-2"/>
            </c:manualLayout>
          </c:layout>
        </c:title>
        <c:numFmt formatCode="General" sourceLinked="1"/>
        <c:tickLblPos val="nextTo"/>
        <c:crossAx val="73806592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9215673408471032"/>
          <c:y val="0.77263043824068156"/>
          <c:w val="0.53169947506561765"/>
          <c:h val="0.12407301360057266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021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Heart</c:v>
                </c:pt>
              </c:strCache>
            </c:strRef>
          </c:tx>
          <c:spPr>
            <a:ln>
              <a:solidFill>
                <a:srgbClr val="33CC33"/>
              </a:solidFill>
            </a:ln>
          </c:spPr>
          <c:marker>
            <c:spPr>
              <a:solidFill>
                <a:srgbClr val="33CC33"/>
              </a:solidFill>
              <a:ln>
                <a:solidFill>
                  <a:srgbClr val="33CC3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698</c:v>
                </c:pt>
                <c:pt idx="1">
                  <c:v>624</c:v>
                </c:pt>
                <c:pt idx="2">
                  <c:v>576</c:v>
                </c:pt>
                <c:pt idx="3">
                  <c:v>514</c:v>
                </c:pt>
                <c:pt idx="4">
                  <c:v>485</c:v>
                </c:pt>
                <c:pt idx="5">
                  <c:v>436</c:v>
                </c:pt>
                <c:pt idx="6">
                  <c:v>311</c:v>
                </c:pt>
                <c:pt idx="7">
                  <c:v>309</c:v>
                </c:pt>
                <c:pt idx="8">
                  <c:v>275</c:v>
                </c:pt>
                <c:pt idx="9">
                  <c:v>308</c:v>
                </c:pt>
                <c:pt idx="10">
                  <c:v>373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Lung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396</c:v>
                </c:pt>
                <c:pt idx="1">
                  <c:v>419</c:v>
                </c:pt>
                <c:pt idx="2">
                  <c:v>409</c:v>
                </c:pt>
                <c:pt idx="3">
                  <c:v>358</c:v>
                </c:pt>
                <c:pt idx="4">
                  <c:v>343</c:v>
                </c:pt>
                <c:pt idx="5">
                  <c:v>209</c:v>
                </c:pt>
                <c:pt idx="6">
                  <c:v>223</c:v>
                </c:pt>
                <c:pt idx="7">
                  <c:v>207</c:v>
                </c:pt>
                <c:pt idx="8">
                  <c:v>263</c:v>
                </c:pt>
                <c:pt idx="9">
                  <c:v>228</c:v>
                </c:pt>
                <c:pt idx="10">
                  <c:v>225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Heart-Lung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25</c:v>
                </c:pt>
                <c:pt idx="1">
                  <c:v>24</c:v>
                </c:pt>
                <c:pt idx="2">
                  <c:v>17</c:v>
                </c:pt>
                <c:pt idx="3">
                  <c:v>25</c:v>
                </c:pt>
                <c:pt idx="4">
                  <c:v>22</c:v>
                </c:pt>
                <c:pt idx="5">
                  <c:v>16</c:v>
                </c:pt>
                <c:pt idx="6">
                  <c:v>16</c:v>
                </c:pt>
                <c:pt idx="7">
                  <c:v>15</c:v>
                </c:pt>
                <c:pt idx="8">
                  <c:v>12</c:v>
                </c:pt>
                <c:pt idx="9">
                  <c:v>14</c:v>
                </c:pt>
                <c:pt idx="10">
                  <c:v>11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Heart - Active</c:v>
                </c:pt>
              </c:strCache>
            </c:strRef>
          </c:tx>
          <c:spPr>
            <a:ln>
              <a:solidFill>
                <a:srgbClr val="33CC33"/>
              </a:solidFill>
              <a:prstDash val="dash"/>
            </a:ln>
          </c:spPr>
          <c:marker>
            <c:symbol val="x"/>
            <c:size val="9"/>
            <c:spPr>
              <a:noFill/>
              <a:ln>
                <a:solidFill>
                  <a:srgbClr val="33CC3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344</c:v>
                </c:pt>
                <c:pt idx="1">
                  <c:v>263</c:v>
                </c:pt>
                <c:pt idx="2">
                  <c:v>200</c:v>
                </c:pt>
                <c:pt idx="3">
                  <c:v>131</c:v>
                </c:pt>
                <c:pt idx="4">
                  <c:v>149</c:v>
                </c:pt>
                <c:pt idx="5">
                  <c:v>149</c:v>
                </c:pt>
                <c:pt idx="6">
                  <c:v>162</c:v>
                </c:pt>
                <c:pt idx="7">
                  <c:v>175</c:v>
                </c:pt>
                <c:pt idx="8">
                  <c:v>163</c:v>
                </c:pt>
                <c:pt idx="9">
                  <c:v>182</c:v>
                </c:pt>
                <c:pt idx="10">
                  <c:v>245</c:v>
                </c:pt>
              </c:numCache>
            </c:numRef>
          </c:y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Lung - Active</c:v>
                </c:pt>
              </c:strCache>
            </c:strRef>
          </c:tx>
          <c:spPr>
            <a:ln>
              <a:solidFill>
                <a:srgbClr val="0070C0"/>
              </a:solidFill>
              <a:prstDash val="dash"/>
            </a:ln>
          </c:spPr>
          <c:marker>
            <c:spPr>
              <a:noFill/>
              <a:ln>
                <a:solidFill>
                  <a:srgbClr val="0070C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Sheet1!$F$2:$F$12</c:f>
              <c:numCache>
                <c:formatCode>General</c:formatCode>
                <c:ptCount val="11"/>
                <c:pt idx="0">
                  <c:v>255</c:v>
                </c:pt>
                <c:pt idx="1">
                  <c:v>243</c:v>
                </c:pt>
                <c:pt idx="2">
                  <c:v>192</c:v>
                </c:pt>
                <c:pt idx="3">
                  <c:v>75</c:v>
                </c:pt>
                <c:pt idx="4">
                  <c:v>124</c:v>
                </c:pt>
                <c:pt idx="5">
                  <c:v>113</c:v>
                </c:pt>
                <c:pt idx="6">
                  <c:v>139</c:v>
                </c:pt>
                <c:pt idx="7">
                  <c:v>154</c:v>
                </c:pt>
                <c:pt idx="8">
                  <c:v>205</c:v>
                </c:pt>
                <c:pt idx="9">
                  <c:v>172</c:v>
                </c:pt>
                <c:pt idx="10">
                  <c:v>166</c:v>
                </c:pt>
              </c:numCache>
            </c:numRef>
          </c:y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Heart-Lung - Active</c:v>
                </c:pt>
              </c:strCache>
            </c:strRef>
          </c:tx>
          <c:spPr>
            <a:ln>
              <a:solidFill>
                <a:schemeClr val="accent4"/>
              </a:solidFill>
              <a:prstDash val="dash"/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Sheet1!$G$2:$G$12</c:f>
              <c:numCache>
                <c:formatCode>General</c:formatCode>
                <c:ptCount val="11"/>
                <c:pt idx="0">
                  <c:v>7</c:v>
                </c:pt>
                <c:pt idx="1">
                  <c:v>13</c:v>
                </c:pt>
                <c:pt idx="2">
                  <c:v>8</c:v>
                </c:pt>
                <c:pt idx="3">
                  <c:v>12</c:v>
                </c:pt>
                <c:pt idx="4">
                  <c:v>14</c:v>
                </c:pt>
                <c:pt idx="5">
                  <c:v>8</c:v>
                </c:pt>
                <c:pt idx="6">
                  <c:v>7</c:v>
                </c:pt>
                <c:pt idx="7">
                  <c:v>7</c:v>
                </c:pt>
                <c:pt idx="8">
                  <c:v>5</c:v>
                </c:pt>
                <c:pt idx="9">
                  <c:v>9</c:v>
                </c:pt>
                <c:pt idx="10">
                  <c:v>7</c:v>
                </c:pt>
              </c:numCache>
            </c:numRef>
          </c:yVal>
        </c:ser>
        <c:axId val="74144384"/>
        <c:axId val="74163328"/>
      </c:scatterChart>
      <c:valAx>
        <c:axId val="74144384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layout/>
        </c:title>
        <c:numFmt formatCode="General" sourceLinked="1"/>
        <c:tickLblPos val="nextTo"/>
        <c:crossAx val="74163328"/>
        <c:crosses val="autoZero"/>
        <c:crossBetween val="midCat"/>
        <c:majorUnit val="1"/>
      </c:valAx>
      <c:valAx>
        <c:axId val="7416332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  <a:p>
                <a:pPr>
                  <a:defRPr/>
                </a:pPr>
                <a:endParaRPr lang="en-US"/>
              </a:p>
            </c:rich>
          </c:tx>
          <c:layout>
            <c:manualLayout>
              <c:xMode val="edge"/>
              <c:yMode val="edge"/>
              <c:x val="6.5359477124183147E-3"/>
              <c:y val="5.0812190142899019E-2"/>
            </c:manualLayout>
          </c:layout>
        </c:title>
        <c:numFmt formatCode="General" sourceLinked="1"/>
        <c:tickLblPos val="nextTo"/>
        <c:crossAx val="74144384"/>
        <c:crosses val="autoZero"/>
        <c:crossBetween val="midCat"/>
        <c:majorUnit val="200"/>
      </c:valAx>
    </c:plotArea>
    <c:legend>
      <c:legendPos val="b"/>
      <c:layout>
        <c:manualLayout>
          <c:xMode val="edge"/>
          <c:yMode val="edge"/>
          <c:x val="0.11372540932383469"/>
          <c:y val="0.8343588995819966"/>
          <c:w val="0.86520071020534195"/>
          <c:h val="0.14564912024885768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021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Pancreas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150</c:v>
                </c:pt>
                <c:pt idx="1">
                  <c:v>166</c:v>
                </c:pt>
                <c:pt idx="2">
                  <c:v>174</c:v>
                </c:pt>
                <c:pt idx="3">
                  <c:v>172</c:v>
                </c:pt>
                <c:pt idx="4">
                  <c:v>181</c:v>
                </c:pt>
                <c:pt idx="5">
                  <c:v>182</c:v>
                </c:pt>
                <c:pt idx="6">
                  <c:v>168</c:v>
                </c:pt>
                <c:pt idx="7">
                  <c:v>142</c:v>
                </c:pt>
                <c:pt idx="8">
                  <c:v>138</c:v>
                </c:pt>
                <c:pt idx="9">
                  <c:v>134</c:v>
                </c:pt>
                <c:pt idx="10">
                  <c:v>122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Kidney-Pancreas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442</c:v>
                </c:pt>
                <c:pt idx="1">
                  <c:v>427</c:v>
                </c:pt>
                <c:pt idx="2">
                  <c:v>497</c:v>
                </c:pt>
                <c:pt idx="3">
                  <c:v>533</c:v>
                </c:pt>
                <c:pt idx="4">
                  <c:v>528</c:v>
                </c:pt>
                <c:pt idx="5">
                  <c:v>550</c:v>
                </c:pt>
                <c:pt idx="6">
                  <c:v>546</c:v>
                </c:pt>
                <c:pt idx="7">
                  <c:v>545</c:v>
                </c:pt>
                <c:pt idx="8">
                  <c:v>495</c:v>
                </c:pt>
                <c:pt idx="9">
                  <c:v>437</c:v>
                </c:pt>
                <c:pt idx="10">
                  <c:v>402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Pancreas - Active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  <a:prstDash val="dash"/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111</c:v>
                </c:pt>
                <c:pt idx="1">
                  <c:v>101</c:v>
                </c:pt>
                <c:pt idx="2">
                  <c:v>91</c:v>
                </c:pt>
                <c:pt idx="3">
                  <c:v>30</c:v>
                </c:pt>
                <c:pt idx="4">
                  <c:v>34</c:v>
                </c:pt>
                <c:pt idx="5">
                  <c:v>45</c:v>
                </c:pt>
                <c:pt idx="6">
                  <c:v>45</c:v>
                </c:pt>
                <c:pt idx="7">
                  <c:v>40</c:v>
                </c:pt>
                <c:pt idx="8">
                  <c:v>43</c:v>
                </c:pt>
                <c:pt idx="9">
                  <c:v>31</c:v>
                </c:pt>
                <c:pt idx="10">
                  <c:v>32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KP - Active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408</c:v>
                </c:pt>
                <c:pt idx="1">
                  <c:v>356</c:v>
                </c:pt>
                <c:pt idx="2">
                  <c:v>388</c:v>
                </c:pt>
                <c:pt idx="3">
                  <c:v>274</c:v>
                </c:pt>
                <c:pt idx="4">
                  <c:v>333</c:v>
                </c:pt>
                <c:pt idx="5">
                  <c:v>354</c:v>
                </c:pt>
                <c:pt idx="6">
                  <c:v>211</c:v>
                </c:pt>
                <c:pt idx="7">
                  <c:v>224</c:v>
                </c:pt>
                <c:pt idx="8">
                  <c:v>196</c:v>
                </c:pt>
                <c:pt idx="9">
                  <c:v>194</c:v>
                </c:pt>
                <c:pt idx="10">
                  <c:v>184</c:v>
                </c:pt>
              </c:numCache>
            </c:numRef>
          </c:yVal>
        </c:ser>
        <c:axId val="73993216"/>
        <c:axId val="73999872"/>
      </c:scatterChart>
      <c:valAx>
        <c:axId val="73993216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layout/>
        </c:title>
        <c:numFmt formatCode="General" sourceLinked="1"/>
        <c:tickLblPos val="nextTo"/>
        <c:crossAx val="73999872"/>
        <c:crosses val="autoZero"/>
        <c:crossBetween val="midCat"/>
        <c:majorUnit val="1"/>
      </c:valAx>
      <c:valAx>
        <c:axId val="739998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47E-3"/>
              <c:y val="5.0812190142899019E-2"/>
            </c:manualLayout>
          </c:layout>
        </c:title>
        <c:numFmt formatCode="General" sourceLinked="1"/>
        <c:tickLblPos val="nextTo"/>
        <c:crossAx val="73993216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9215673408471032"/>
          <c:y val="0.77263043824068212"/>
          <c:w val="0.53169947506561765"/>
          <c:h val="0.12407301360057266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065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Pancreas Islet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rgbClr val="7E13E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3</c:v>
                </c:pt>
                <c:pt idx="1">
                  <c:v>7</c:v>
                </c:pt>
                <c:pt idx="2">
                  <c:v>15</c:v>
                </c:pt>
                <c:pt idx="3">
                  <c:v>15</c:v>
                </c:pt>
                <c:pt idx="4">
                  <c:v>18</c:v>
                </c:pt>
                <c:pt idx="5">
                  <c:v>16</c:v>
                </c:pt>
                <c:pt idx="6">
                  <c:v>15</c:v>
                </c:pt>
                <c:pt idx="7">
                  <c:v>16</c:v>
                </c:pt>
                <c:pt idx="8">
                  <c:v>13</c:v>
                </c:pt>
                <c:pt idx="9">
                  <c:v>11</c:v>
                </c:pt>
                <c:pt idx="10">
                  <c:v>11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Intestine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15</c:v>
                </c:pt>
                <c:pt idx="1">
                  <c:v>14</c:v>
                </c:pt>
                <c:pt idx="2">
                  <c:v>19</c:v>
                </c:pt>
                <c:pt idx="3">
                  <c:v>20</c:v>
                </c:pt>
                <c:pt idx="4">
                  <c:v>22</c:v>
                </c:pt>
                <c:pt idx="5">
                  <c:v>29</c:v>
                </c:pt>
                <c:pt idx="6">
                  <c:v>28</c:v>
                </c:pt>
                <c:pt idx="7">
                  <c:v>28</c:v>
                </c:pt>
                <c:pt idx="8">
                  <c:v>39</c:v>
                </c:pt>
                <c:pt idx="9">
                  <c:v>42</c:v>
                </c:pt>
                <c:pt idx="10">
                  <c:v>44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PI - Active</c:v>
                </c:pt>
              </c:strCache>
            </c:strRef>
          </c:tx>
          <c:spPr>
            <a:ln>
              <a:solidFill>
                <a:schemeClr val="accent6"/>
              </a:solidFill>
              <a:prstDash val="dash"/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0</c:v>
                </c:pt>
                <c:pt idx="1">
                  <c:v>4</c:v>
                </c:pt>
                <c:pt idx="2">
                  <c:v>9</c:v>
                </c:pt>
                <c:pt idx="3">
                  <c:v>7</c:v>
                </c:pt>
                <c:pt idx="4">
                  <c:v>11</c:v>
                </c:pt>
                <c:pt idx="5">
                  <c:v>12</c:v>
                </c:pt>
                <c:pt idx="6">
                  <c:v>12</c:v>
                </c:pt>
                <c:pt idx="7">
                  <c:v>11</c:v>
                </c:pt>
                <c:pt idx="8">
                  <c:v>9</c:v>
                </c:pt>
                <c:pt idx="9">
                  <c:v>8</c:v>
                </c:pt>
                <c:pt idx="10">
                  <c:v>1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Intestine - Active</c:v>
                </c:pt>
              </c:strCache>
            </c:strRef>
          </c:tx>
          <c:spPr>
            <a:ln>
              <a:solidFill>
                <a:schemeClr val="bg2"/>
              </a:solidFill>
              <a:prstDash val="dash"/>
            </a:ln>
          </c:spPr>
          <c:marker>
            <c:spPr>
              <a:noFill/>
              <a:ln>
                <a:solidFill>
                  <a:schemeClr val="bg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12</c:v>
                </c:pt>
                <c:pt idx="1">
                  <c:v>11</c:v>
                </c:pt>
                <c:pt idx="2">
                  <c:v>15</c:v>
                </c:pt>
                <c:pt idx="3">
                  <c:v>15</c:v>
                </c:pt>
                <c:pt idx="4">
                  <c:v>13</c:v>
                </c:pt>
                <c:pt idx="5">
                  <c:v>20</c:v>
                </c:pt>
                <c:pt idx="6">
                  <c:v>18</c:v>
                </c:pt>
                <c:pt idx="7">
                  <c:v>15</c:v>
                </c:pt>
                <c:pt idx="8">
                  <c:v>28</c:v>
                </c:pt>
                <c:pt idx="9">
                  <c:v>21</c:v>
                </c:pt>
                <c:pt idx="10">
                  <c:v>22</c:v>
                </c:pt>
              </c:numCache>
            </c:numRef>
          </c:yVal>
        </c:ser>
        <c:axId val="74280320"/>
        <c:axId val="74286976"/>
      </c:scatterChart>
      <c:valAx>
        <c:axId val="74280320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layout/>
        </c:title>
        <c:numFmt formatCode="General" sourceLinked="1"/>
        <c:tickLblPos val="nextTo"/>
        <c:crossAx val="74286976"/>
        <c:crosses val="autoZero"/>
        <c:crossBetween val="midCat"/>
        <c:majorUnit val="1"/>
      </c:valAx>
      <c:valAx>
        <c:axId val="742869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47E-3"/>
              <c:y val="4.9769612131817076E-2"/>
            </c:manualLayout>
          </c:layout>
        </c:title>
        <c:numFmt formatCode="General" sourceLinked="1"/>
        <c:tickLblPos val="nextTo"/>
        <c:crossAx val="74280320"/>
        <c:crosses val="autoZero"/>
        <c:crossBetween val="midCat"/>
        <c:majorUnit val="10"/>
      </c:valAx>
    </c:plotArea>
    <c:legend>
      <c:legendPos val="b"/>
      <c:layout>
        <c:manualLayout>
          <c:xMode val="edge"/>
          <c:yMode val="edge"/>
          <c:x val="0.29215673408471032"/>
          <c:y val="0.77263043824068256"/>
          <c:w val="0.53169947506561765"/>
          <c:h val="0.12407301360057266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Kidney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1358</c:v>
                </c:pt>
                <c:pt idx="1">
                  <c:v>1390</c:v>
                </c:pt>
                <c:pt idx="2">
                  <c:v>1519</c:v>
                </c:pt>
                <c:pt idx="3">
                  <c:v>1616</c:v>
                </c:pt>
                <c:pt idx="4">
                  <c:v>1737</c:v>
                </c:pt>
                <c:pt idx="5">
                  <c:v>1868</c:v>
                </c:pt>
                <c:pt idx="6">
                  <c:v>1988</c:v>
                </c:pt>
                <c:pt idx="7">
                  <c:v>2116</c:v>
                </c:pt>
                <c:pt idx="8">
                  <c:v>2382</c:v>
                </c:pt>
                <c:pt idx="9">
                  <c:v>2614</c:v>
                </c:pt>
                <c:pt idx="10">
                  <c:v>2655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Liver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306</c:v>
                </c:pt>
                <c:pt idx="1">
                  <c:v>294</c:v>
                </c:pt>
                <c:pt idx="2">
                  <c:v>345</c:v>
                </c:pt>
                <c:pt idx="3">
                  <c:v>408</c:v>
                </c:pt>
                <c:pt idx="4">
                  <c:v>403</c:v>
                </c:pt>
                <c:pt idx="5">
                  <c:v>406</c:v>
                </c:pt>
                <c:pt idx="6">
                  <c:v>368</c:v>
                </c:pt>
                <c:pt idx="7">
                  <c:v>337</c:v>
                </c:pt>
                <c:pt idx="8">
                  <c:v>375</c:v>
                </c:pt>
                <c:pt idx="9">
                  <c:v>367</c:v>
                </c:pt>
                <c:pt idx="10">
                  <c:v>402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Kidney - Active</c:v>
                </c:pt>
              </c:strCache>
            </c:strRef>
          </c:tx>
          <c:spPr>
            <a:ln>
              <a:solidFill>
                <a:schemeClr val="accent1"/>
              </a:solidFill>
              <a:prstDash val="dash"/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1069</c:v>
                </c:pt>
                <c:pt idx="1">
                  <c:v>985</c:v>
                </c:pt>
                <c:pt idx="2">
                  <c:v>1017</c:v>
                </c:pt>
                <c:pt idx="3">
                  <c:v>1067</c:v>
                </c:pt>
                <c:pt idx="4">
                  <c:v>1086</c:v>
                </c:pt>
                <c:pt idx="5">
                  <c:v>1067</c:v>
                </c:pt>
                <c:pt idx="6">
                  <c:v>1140</c:v>
                </c:pt>
                <c:pt idx="7">
                  <c:v>1227</c:v>
                </c:pt>
                <c:pt idx="8">
                  <c:v>1340</c:v>
                </c:pt>
                <c:pt idx="9">
                  <c:v>1394</c:v>
                </c:pt>
                <c:pt idx="10">
                  <c:v>1332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Liver - Active</c:v>
                </c:pt>
              </c:strCache>
            </c:strRef>
          </c:tx>
          <c:spPr>
            <a:ln>
              <a:solidFill>
                <a:schemeClr val="accent2"/>
              </a:solidFill>
              <a:prstDash val="dash"/>
            </a:ln>
          </c:spPr>
          <c:marker>
            <c:spPr>
              <a:noFill/>
              <a:ln>
                <a:solidFill>
                  <a:schemeClr val="accent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236</c:v>
                </c:pt>
                <c:pt idx="1">
                  <c:v>240</c:v>
                </c:pt>
                <c:pt idx="2">
                  <c:v>280</c:v>
                </c:pt>
                <c:pt idx="3">
                  <c:v>343</c:v>
                </c:pt>
                <c:pt idx="4">
                  <c:v>322</c:v>
                </c:pt>
                <c:pt idx="5">
                  <c:v>307</c:v>
                </c:pt>
                <c:pt idx="6">
                  <c:v>244</c:v>
                </c:pt>
                <c:pt idx="7">
                  <c:v>211</c:v>
                </c:pt>
                <c:pt idx="8">
                  <c:v>265</c:v>
                </c:pt>
                <c:pt idx="9">
                  <c:v>274</c:v>
                </c:pt>
                <c:pt idx="10">
                  <c:v>296</c:v>
                </c:pt>
              </c:numCache>
            </c:numRef>
          </c:yVal>
        </c:ser>
        <c:axId val="74407936"/>
        <c:axId val="74410240"/>
      </c:scatterChart>
      <c:valAx>
        <c:axId val="74407936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layout/>
        </c:title>
        <c:numFmt formatCode="General" sourceLinked="1"/>
        <c:tickLblPos val="nextTo"/>
        <c:crossAx val="74410240"/>
        <c:crosses val="autoZero"/>
        <c:crossBetween val="midCat"/>
        <c:majorUnit val="1"/>
      </c:valAx>
      <c:valAx>
        <c:axId val="744102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47E-3"/>
              <c:y val="5.0812190142899019E-2"/>
            </c:manualLayout>
          </c:layout>
        </c:title>
        <c:numFmt formatCode="General" sourceLinked="1"/>
        <c:tickLblPos val="nextTo"/>
        <c:crossAx val="74407936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9215673408471032"/>
          <c:y val="0.77263043824068156"/>
          <c:w val="0.53169947506561765"/>
          <c:h val="0.12407301360057266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021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Heart</c:v>
                </c:pt>
              </c:strCache>
            </c:strRef>
          </c:tx>
          <c:spPr>
            <a:ln>
              <a:solidFill>
                <a:srgbClr val="33CC33"/>
              </a:solidFill>
            </a:ln>
          </c:spPr>
          <c:marker>
            <c:spPr>
              <a:solidFill>
                <a:srgbClr val="33CC33"/>
              </a:solidFill>
              <a:ln>
                <a:solidFill>
                  <a:srgbClr val="33CC3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87</c:v>
                </c:pt>
                <c:pt idx="1">
                  <c:v>78</c:v>
                </c:pt>
                <c:pt idx="2">
                  <c:v>75</c:v>
                </c:pt>
                <c:pt idx="3">
                  <c:v>68</c:v>
                </c:pt>
                <c:pt idx="4">
                  <c:v>70</c:v>
                </c:pt>
                <c:pt idx="5">
                  <c:v>60</c:v>
                </c:pt>
                <c:pt idx="6">
                  <c:v>58</c:v>
                </c:pt>
                <c:pt idx="7">
                  <c:v>71</c:v>
                </c:pt>
                <c:pt idx="8">
                  <c:v>80</c:v>
                </c:pt>
                <c:pt idx="9">
                  <c:v>91</c:v>
                </c:pt>
                <c:pt idx="10">
                  <c:v>89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Lung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19</c:v>
                </c:pt>
                <c:pt idx="1">
                  <c:v>28</c:v>
                </c:pt>
                <c:pt idx="2">
                  <c:v>15</c:v>
                </c:pt>
                <c:pt idx="3">
                  <c:v>29</c:v>
                </c:pt>
                <c:pt idx="4">
                  <c:v>37</c:v>
                </c:pt>
                <c:pt idx="5">
                  <c:v>45</c:v>
                </c:pt>
                <c:pt idx="6">
                  <c:v>59</c:v>
                </c:pt>
                <c:pt idx="7">
                  <c:v>64</c:v>
                </c:pt>
                <c:pt idx="8">
                  <c:v>52</c:v>
                </c:pt>
                <c:pt idx="9">
                  <c:v>61</c:v>
                </c:pt>
                <c:pt idx="10">
                  <c:v>69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Heart-Lung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1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Heart - Active</c:v>
                </c:pt>
              </c:strCache>
            </c:strRef>
          </c:tx>
          <c:spPr>
            <a:ln>
              <a:solidFill>
                <a:srgbClr val="33CC33"/>
              </a:solidFill>
              <a:prstDash val="dash"/>
            </a:ln>
          </c:spPr>
          <c:marker>
            <c:symbol val="x"/>
            <c:size val="9"/>
            <c:spPr>
              <a:noFill/>
              <a:ln>
                <a:solidFill>
                  <a:srgbClr val="33CC3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59</c:v>
                </c:pt>
                <c:pt idx="1">
                  <c:v>53</c:v>
                </c:pt>
                <c:pt idx="2">
                  <c:v>41</c:v>
                </c:pt>
                <c:pt idx="3">
                  <c:v>27</c:v>
                </c:pt>
                <c:pt idx="4">
                  <c:v>33</c:v>
                </c:pt>
                <c:pt idx="5">
                  <c:v>33</c:v>
                </c:pt>
                <c:pt idx="6">
                  <c:v>38</c:v>
                </c:pt>
                <c:pt idx="7">
                  <c:v>49</c:v>
                </c:pt>
                <c:pt idx="8">
                  <c:v>55</c:v>
                </c:pt>
                <c:pt idx="9">
                  <c:v>54</c:v>
                </c:pt>
                <c:pt idx="10">
                  <c:v>61</c:v>
                </c:pt>
              </c:numCache>
            </c:numRef>
          </c:y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Lung - Active</c:v>
                </c:pt>
              </c:strCache>
            </c:strRef>
          </c:tx>
          <c:spPr>
            <a:ln>
              <a:solidFill>
                <a:srgbClr val="0070C0"/>
              </a:solidFill>
              <a:prstDash val="dash"/>
            </a:ln>
          </c:spPr>
          <c:marker>
            <c:spPr>
              <a:noFill/>
              <a:ln>
                <a:solidFill>
                  <a:srgbClr val="0070C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Sheet1!$F$2:$F$12</c:f>
              <c:numCache>
                <c:formatCode>General</c:formatCode>
                <c:ptCount val="11"/>
                <c:pt idx="0">
                  <c:v>11</c:v>
                </c:pt>
                <c:pt idx="1">
                  <c:v>21</c:v>
                </c:pt>
                <c:pt idx="2">
                  <c:v>9</c:v>
                </c:pt>
                <c:pt idx="3">
                  <c:v>25</c:v>
                </c:pt>
                <c:pt idx="4">
                  <c:v>27</c:v>
                </c:pt>
                <c:pt idx="5">
                  <c:v>35</c:v>
                </c:pt>
                <c:pt idx="6">
                  <c:v>50</c:v>
                </c:pt>
                <c:pt idx="7">
                  <c:v>54</c:v>
                </c:pt>
                <c:pt idx="8">
                  <c:v>40</c:v>
                </c:pt>
                <c:pt idx="9">
                  <c:v>47</c:v>
                </c:pt>
                <c:pt idx="10">
                  <c:v>52</c:v>
                </c:pt>
              </c:numCache>
            </c:numRef>
          </c:y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Heart-Lung - Active</c:v>
                </c:pt>
              </c:strCache>
            </c:strRef>
          </c:tx>
          <c:spPr>
            <a:ln>
              <a:solidFill>
                <a:schemeClr val="accent4"/>
              </a:solidFill>
              <a:prstDash val="dash"/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Sheet1!$G$2:$G$12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yVal>
        </c:ser>
        <c:axId val="74540928"/>
        <c:axId val="74568064"/>
      </c:scatterChart>
      <c:valAx>
        <c:axId val="74540928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layout/>
        </c:title>
        <c:numFmt formatCode="General" sourceLinked="1"/>
        <c:tickLblPos val="nextTo"/>
        <c:crossAx val="74568064"/>
        <c:crosses val="autoZero"/>
        <c:crossBetween val="midCat"/>
        <c:majorUnit val="1"/>
      </c:valAx>
      <c:valAx>
        <c:axId val="745680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  <a:p>
                <a:pPr>
                  <a:defRPr/>
                </a:pPr>
                <a:endParaRPr lang="en-US"/>
              </a:p>
            </c:rich>
          </c:tx>
          <c:layout>
            <c:manualLayout>
              <c:xMode val="edge"/>
              <c:yMode val="edge"/>
              <c:x val="6.5359477124183147E-3"/>
              <c:y val="5.0812190142899019E-2"/>
            </c:manualLayout>
          </c:layout>
        </c:title>
        <c:numFmt formatCode="General" sourceLinked="1"/>
        <c:tickLblPos val="nextTo"/>
        <c:crossAx val="74540928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11372540932383469"/>
          <c:y val="0.8343588995819966"/>
          <c:w val="0.86520071020534195"/>
          <c:h val="0.14564912024885768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021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Pancreas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22</c:v>
                </c:pt>
                <c:pt idx="1">
                  <c:v>23</c:v>
                </c:pt>
                <c:pt idx="2">
                  <c:v>32</c:v>
                </c:pt>
                <c:pt idx="3">
                  <c:v>30</c:v>
                </c:pt>
                <c:pt idx="4">
                  <c:v>24</c:v>
                </c:pt>
                <c:pt idx="5">
                  <c:v>31</c:v>
                </c:pt>
                <c:pt idx="6">
                  <c:v>32</c:v>
                </c:pt>
                <c:pt idx="7">
                  <c:v>25</c:v>
                </c:pt>
                <c:pt idx="8">
                  <c:v>21</c:v>
                </c:pt>
                <c:pt idx="9">
                  <c:v>25</c:v>
                </c:pt>
                <c:pt idx="10">
                  <c:v>22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Kidney-Pancreas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77</c:v>
                </c:pt>
                <c:pt idx="1">
                  <c:v>70</c:v>
                </c:pt>
                <c:pt idx="2">
                  <c:v>71</c:v>
                </c:pt>
                <c:pt idx="3">
                  <c:v>69</c:v>
                </c:pt>
                <c:pt idx="4">
                  <c:v>63</c:v>
                </c:pt>
                <c:pt idx="5">
                  <c:v>57</c:v>
                </c:pt>
                <c:pt idx="6">
                  <c:v>56</c:v>
                </c:pt>
                <c:pt idx="7">
                  <c:v>48</c:v>
                </c:pt>
                <c:pt idx="8">
                  <c:v>58</c:v>
                </c:pt>
                <c:pt idx="9">
                  <c:v>54</c:v>
                </c:pt>
                <c:pt idx="10">
                  <c:v>50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Pancreas - Active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  <a:prstDash val="dash"/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11</c:v>
                </c:pt>
                <c:pt idx="1">
                  <c:v>13</c:v>
                </c:pt>
                <c:pt idx="2">
                  <c:v>14</c:v>
                </c:pt>
                <c:pt idx="3">
                  <c:v>12</c:v>
                </c:pt>
                <c:pt idx="4">
                  <c:v>12</c:v>
                </c:pt>
                <c:pt idx="5">
                  <c:v>10</c:v>
                </c:pt>
                <c:pt idx="6">
                  <c:v>11</c:v>
                </c:pt>
                <c:pt idx="7">
                  <c:v>8</c:v>
                </c:pt>
                <c:pt idx="8">
                  <c:v>5</c:v>
                </c:pt>
                <c:pt idx="9">
                  <c:v>3</c:v>
                </c:pt>
                <c:pt idx="10">
                  <c:v>4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KP - Active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47</c:v>
                </c:pt>
                <c:pt idx="1">
                  <c:v>41</c:v>
                </c:pt>
                <c:pt idx="2">
                  <c:v>38</c:v>
                </c:pt>
                <c:pt idx="3">
                  <c:v>41</c:v>
                </c:pt>
                <c:pt idx="4">
                  <c:v>30</c:v>
                </c:pt>
                <c:pt idx="5">
                  <c:v>25</c:v>
                </c:pt>
                <c:pt idx="6">
                  <c:v>32</c:v>
                </c:pt>
                <c:pt idx="7">
                  <c:v>21</c:v>
                </c:pt>
                <c:pt idx="8">
                  <c:v>23</c:v>
                </c:pt>
                <c:pt idx="9">
                  <c:v>25</c:v>
                </c:pt>
                <c:pt idx="10">
                  <c:v>21</c:v>
                </c:pt>
              </c:numCache>
            </c:numRef>
          </c:yVal>
        </c:ser>
        <c:axId val="74688768"/>
        <c:axId val="74691328"/>
      </c:scatterChart>
      <c:valAx>
        <c:axId val="74688768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layout/>
        </c:title>
        <c:numFmt formatCode="General" sourceLinked="1"/>
        <c:tickLblPos val="nextTo"/>
        <c:crossAx val="74691328"/>
        <c:crosses val="autoZero"/>
        <c:crossBetween val="midCat"/>
        <c:majorUnit val="1"/>
      </c:valAx>
      <c:valAx>
        <c:axId val="7469132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47E-3"/>
              <c:y val="5.0812190142899019E-2"/>
            </c:manualLayout>
          </c:layout>
        </c:title>
        <c:numFmt formatCode="General" sourceLinked="1"/>
        <c:tickLblPos val="nextTo"/>
        <c:crossAx val="74688768"/>
        <c:crosses val="autoZero"/>
        <c:crossBetween val="midCat"/>
        <c:majorUnit val="20"/>
      </c:valAx>
    </c:plotArea>
    <c:legend>
      <c:legendPos val="b"/>
      <c:layout>
        <c:manualLayout>
          <c:xMode val="edge"/>
          <c:yMode val="edge"/>
          <c:x val="0.29215673408471032"/>
          <c:y val="0.77263043824068212"/>
          <c:w val="0.53169947506561765"/>
          <c:h val="0.12407301360057266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Kidney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56520</c:v>
                </c:pt>
                <c:pt idx="1">
                  <c:v>59688</c:v>
                </c:pt>
                <c:pt idx="2">
                  <c:v>64310</c:v>
                </c:pt>
                <c:pt idx="3">
                  <c:v>68429</c:v>
                </c:pt>
                <c:pt idx="4">
                  <c:v>73469</c:v>
                </c:pt>
                <c:pt idx="5">
                  <c:v>78337</c:v>
                </c:pt>
                <c:pt idx="6">
                  <c:v>83112</c:v>
                </c:pt>
                <c:pt idx="7">
                  <c:v>88503</c:v>
                </c:pt>
                <c:pt idx="8">
                  <c:v>93486</c:v>
                </c:pt>
                <c:pt idx="9">
                  <c:v>96574</c:v>
                </c:pt>
                <c:pt idx="10">
                  <c:v>101630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Liver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17564</c:v>
                </c:pt>
                <c:pt idx="1">
                  <c:v>17726</c:v>
                </c:pt>
                <c:pt idx="2">
                  <c:v>17738</c:v>
                </c:pt>
                <c:pt idx="3">
                  <c:v>17831</c:v>
                </c:pt>
                <c:pt idx="4">
                  <c:v>17523</c:v>
                </c:pt>
                <c:pt idx="5">
                  <c:v>17167</c:v>
                </c:pt>
                <c:pt idx="6">
                  <c:v>16538</c:v>
                </c:pt>
                <c:pt idx="7">
                  <c:v>16495</c:v>
                </c:pt>
                <c:pt idx="8">
                  <c:v>16857</c:v>
                </c:pt>
                <c:pt idx="9">
                  <c:v>16949</c:v>
                </c:pt>
                <c:pt idx="10">
                  <c:v>16662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Kidney - Active</c:v>
                </c:pt>
              </c:strCache>
            </c:strRef>
          </c:tx>
          <c:spPr>
            <a:ln>
              <a:solidFill>
                <a:schemeClr val="accent1"/>
              </a:solidFill>
              <a:prstDash val="dash"/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49366</c:v>
                </c:pt>
                <c:pt idx="1">
                  <c:v>50383</c:v>
                </c:pt>
                <c:pt idx="2">
                  <c:v>50603</c:v>
                </c:pt>
                <c:pt idx="3">
                  <c:v>50869</c:v>
                </c:pt>
                <c:pt idx="4">
                  <c:v>51827</c:v>
                </c:pt>
                <c:pt idx="5">
                  <c:v>53298</c:v>
                </c:pt>
                <c:pt idx="6">
                  <c:v>55539</c:v>
                </c:pt>
                <c:pt idx="7">
                  <c:v>57203</c:v>
                </c:pt>
                <c:pt idx="8">
                  <c:v>59139</c:v>
                </c:pt>
                <c:pt idx="9">
                  <c:v>59417</c:v>
                </c:pt>
                <c:pt idx="10">
                  <c:v>61738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Liver - Active</c:v>
                </c:pt>
              </c:strCache>
            </c:strRef>
          </c:tx>
          <c:spPr>
            <a:ln>
              <a:solidFill>
                <a:schemeClr val="accent2"/>
              </a:solidFill>
              <a:prstDash val="dash"/>
            </a:ln>
          </c:spPr>
          <c:marker>
            <c:spPr>
              <a:ln>
                <a:solidFill>
                  <a:schemeClr val="accent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13457</c:v>
                </c:pt>
                <c:pt idx="1">
                  <c:v>13003</c:v>
                </c:pt>
                <c:pt idx="2">
                  <c:v>13127</c:v>
                </c:pt>
                <c:pt idx="3">
                  <c:v>13233</c:v>
                </c:pt>
                <c:pt idx="4">
                  <c:v>12989</c:v>
                </c:pt>
                <c:pt idx="5">
                  <c:v>12717</c:v>
                </c:pt>
                <c:pt idx="6">
                  <c:v>12779</c:v>
                </c:pt>
                <c:pt idx="7">
                  <c:v>12999</c:v>
                </c:pt>
                <c:pt idx="8">
                  <c:v>13502</c:v>
                </c:pt>
                <c:pt idx="9">
                  <c:v>13654</c:v>
                </c:pt>
                <c:pt idx="10">
                  <c:v>13337</c:v>
                </c:pt>
              </c:numCache>
            </c:numRef>
          </c:yVal>
        </c:ser>
        <c:axId val="70243072"/>
        <c:axId val="70245376"/>
      </c:scatterChart>
      <c:valAx>
        <c:axId val="70243072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layout/>
        </c:title>
        <c:numFmt formatCode="General" sourceLinked="1"/>
        <c:tickLblPos val="nextTo"/>
        <c:crossAx val="70245376"/>
        <c:crosses val="autoZero"/>
        <c:crossBetween val="midCat"/>
        <c:majorUnit val="1"/>
      </c:valAx>
      <c:valAx>
        <c:axId val="702453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3E-3"/>
              <c:y val="5.0812190142898998E-2"/>
            </c:manualLayout>
          </c:layout>
        </c:title>
        <c:numFmt formatCode="General" sourceLinked="1"/>
        <c:tickLblPos val="nextTo"/>
        <c:crossAx val="70243072"/>
        <c:crosses val="autoZero"/>
        <c:crossBetween val="midCat"/>
        <c:majorUnit val="20000"/>
      </c:valAx>
    </c:plotArea>
    <c:legend>
      <c:legendPos val="b"/>
      <c:layout>
        <c:manualLayout>
          <c:xMode val="edge"/>
          <c:yMode val="edge"/>
          <c:x val="0.29215673408471032"/>
          <c:y val="0.77263043824068112"/>
          <c:w val="0.53169947506561765"/>
          <c:h val="0.12407301360057266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065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Pancreas Islet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rgbClr val="7E13E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28</c:v>
                </c:pt>
                <c:pt idx="1">
                  <c:v>16</c:v>
                </c:pt>
                <c:pt idx="2">
                  <c:v>12</c:v>
                </c:pt>
                <c:pt idx="3">
                  <c:v>7</c:v>
                </c:pt>
                <c:pt idx="4">
                  <c:v>6</c:v>
                </c:pt>
                <c:pt idx="5">
                  <c:v>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Intestine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8</c:v>
                </c:pt>
                <c:pt idx="7">
                  <c:v>7</c:v>
                </c:pt>
                <c:pt idx="8">
                  <c:v>8</c:v>
                </c:pt>
                <c:pt idx="9">
                  <c:v>10</c:v>
                </c:pt>
                <c:pt idx="10">
                  <c:v>8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PI - Active</c:v>
                </c:pt>
              </c:strCache>
            </c:strRef>
          </c:tx>
          <c:spPr>
            <a:ln>
              <a:solidFill>
                <a:schemeClr val="accent6"/>
              </a:solidFill>
              <a:prstDash val="dash"/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17</c:v>
                </c:pt>
                <c:pt idx="1">
                  <c:v>6</c:v>
                </c:pt>
                <c:pt idx="2">
                  <c:v>6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Intestine - Active</c:v>
                </c:pt>
              </c:strCache>
            </c:strRef>
          </c:tx>
          <c:spPr>
            <a:ln>
              <a:solidFill>
                <a:schemeClr val="bg2"/>
              </a:solidFill>
              <a:prstDash val="dash"/>
            </a:ln>
          </c:spPr>
          <c:marker>
            <c:spPr>
              <a:noFill/>
              <a:ln>
                <a:solidFill>
                  <a:schemeClr val="bg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7</c:v>
                </c:pt>
                <c:pt idx="7">
                  <c:v>5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</c:numCache>
            </c:numRef>
          </c:yVal>
        </c:ser>
        <c:axId val="74803840"/>
        <c:axId val="74810496"/>
      </c:scatterChart>
      <c:valAx>
        <c:axId val="74803840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layout/>
        </c:title>
        <c:numFmt formatCode="General" sourceLinked="1"/>
        <c:tickLblPos val="nextTo"/>
        <c:crossAx val="74810496"/>
        <c:crosses val="autoZero"/>
        <c:crossBetween val="midCat"/>
        <c:majorUnit val="1"/>
      </c:valAx>
      <c:valAx>
        <c:axId val="7481049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47E-3"/>
              <c:y val="4.9769612131817076E-2"/>
            </c:manualLayout>
          </c:layout>
        </c:title>
        <c:numFmt formatCode="General" sourceLinked="1"/>
        <c:tickLblPos val="nextTo"/>
        <c:crossAx val="74803840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9215673408471032"/>
          <c:y val="0.77263043824068256"/>
          <c:w val="0.53169947506561765"/>
          <c:h val="0.12407301360057266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Kidney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5133</c:v>
                </c:pt>
                <c:pt idx="1">
                  <c:v>5297</c:v>
                </c:pt>
                <c:pt idx="2">
                  <c:v>5610</c:v>
                </c:pt>
                <c:pt idx="3">
                  <c:v>5885</c:v>
                </c:pt>
                <c:pt idx="4">
                  <c:v>6206</c:v>
                </c:pt>
                <c:pt idx="5">
                  <c:v>6476</c:v>
                </c:pt>
                <c:pt idx="6">
                  <c:v>6718</c:v>
                </c:pt>
                <c:pt idx="7">
                  <c:v>7055</c:v>
                </c:pt>
                <c:pt idx="8">
                  <c:v>7605</c:v>
                </c:pt>
                <c:pt idx="9">
                  <c:v>8140</c:v>
                </c:pt>
                <c:pt idx="10">
                  <c:v>8855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Liver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2003</c:v>
                </c:pt>
                <c:pt idx="1">
                  <c:v>1847</c:v>
                </c:pt>
                <c:pt idx="2">
                  <c:v>1810</c:v>
                </c:pt>
                <c:pt idx="3">
                  <c:v>1696</c:v>
                </c:pt>
                <c:pt idx="4">
                  <c:v>1613</c:v>
                </c:pt>
                <c:pt idx="5">
                  <c:v>1582</c:v>
                </c:pt>
                <c:pt idx="6">
                  <c:v>1391</c:v>
                </c:pt>
                <c:pt idx="7">
                  <c:v>1337</c:v>
                </c:pt>
                <c:pt idx="8">
                  <c:v>1309</c:v>
                </c:pt>
                <c:pt idx="9">
                  <c:v>1272</c:v>
                </c:pt>
                <c:pt idx="10">
                  <c:v>1277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Kidney - Active</c:v>
                </c:pt>
              </c:strCache>
            </c:strRef>
          </c:tx>
          <c:spPr>
            <a:ln>
              <a:solidFill>
                <a:schemeClr val="accent1"/>
              </a:solidFill>
              <a:prstDash val="dash"/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4691</c:v>
                </c:pt>
                <c:pt idx="1">
                  <c:v>4691</c:v>
                </c:pt>
                <c:pt idx="2">
                  <c:v>4315</c:v>
                </c:pt>
                <c:pt idx="3">
                  <c:v>4304</c:v>
                </c:pt>
                <c:pt idx="4">
                  <c:v>4287</c:v>
                </c:pt>
                <c:pt idx="5">
                  <c:v>4363</c:v>
                </c:pt>
                <c:pt idx="6">
                  <c:v>4450</c:v>
                </c:pt>
                <c:pt idx="7">
                  <c:v>4526</c:v>
                </c:pt>
                <c:pt idx="8">
                  <c:v>4820</c:v>
                </c:pt>
                <c:pt idx="9">
                  <c:v>4950</c:v>
                </c:pt>
                <c:pt idx="10">
                  <c:v>5417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Liver - Active</c:v>
                </c:pt>
              </c:strCache>
            </c:strRef>
          </c:tx>
          <c:spPr>
            <a:ln>
              <a:solidFill>
                <a:schemeClr val="accent2"/>
              </a:solidFill>
              <a:prstDash val="dash"/>
            </a:ln>
          </c:spPr>
          <c:marker>
            <c:spPr>
              <a:noFill/>
              <a:ln>
                <a:solidFill>
                  <a:schemeClr val="accent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1767</c:v>
                </c:pt>
                <c:pt idx="1">
                  <c:v>1451</c:v>
                </c:pt>
                <c:pt idx="2">
                  <c:v>1382</c:v>
                </c:pt>
                <c:pt idx="3">
                  <c:v>1327</c:v>
                </c:pt>
                <c:pt idx="4">
                  <c:v>1266</c:v>
                </c:pt>
                <c:pt idx="5">
                  <c:v>1276</c:v>
                </c:pt>
                <c:pt idx="6">
                  <c:v>1086</c:v>
                </c:pt>
                <c:pt idx="7">
                  <c:v>1031</c:v>
                </c:pt>
                <c:pt idx="8">
                  <c:v>1082</c:v>
                </c:pt>
                <c:pt idx="9">
                  <c:v>1076</c:v>
                </c:pt>
                <c:pt idx="10">
                  <c:v>1053</c:v>
                </c:pt>
              </c:numCache>
            </c:numRef>
          </c:yVal>
        </c:ser>
        <c:axId val="74886144"/>
        <c:axId val="74905088"/>
      </c:scatterChart>
      <c:valAx>
        <c:axId val="74886144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layout/>
        </c:title>
        <c:numFmt formatCode="General" sourceLinked="1"/>
        <c:tickLblPos val="nextTo"/>
        <c:crossAx val="74905088"/>
        <c:crosses val="autoZero"/>
        <c:crossBetween val="midCat"/>
        <c:majorUnit val="1"/>
      </c:valAx>
      <c:valAx>
        <c:axId val="749050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47E-3"/>
              <c:y val="5.0812190142899019E-2"/>
            </c:manualLayout>
          </c:layout>
        </c:title>
        <c:numFmt formatCode="General" sourceLinked="1"/>
        <c:tickLblPos val="nextTo"/>
        <c:crossAx val="74886144"/>
        <c:crosses val="autoZero"/>
        <c:crossBetween val="midCat"/>
        <c:majorUnit val="2000"/>
      </c:valAx>
    </c:plotArea>
    <c:legend>
      <c:legendPos val="b"/>
      <c:layout>
        <c:manualLayout>
          <c:xMode val="edge"/>
          <c:yMode val="edge"/>
          <c:x val="0.29215673408471032"/>
          <c:y val="0.77263043824068156"/>
          <c:w val="0.53169947506561765"/>
          <c:h val="0.12407301360057266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021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Heart</c:v>
                </c:pt>
              </c:strCache>
            </c:strRef>
          </c:tx>
          <c:spPr>
            <a:ln>
              <a:solidFill>
                <a:srgbClr val="33CC33"/>
              </a:solidFill>
            </a:ln>
          </c:spPr>
          <c:marker>
            <c:spPr>
              <a:solidFill>
                <a:srgbClr val="33CC33"/>
              </a:solidFill>
              <a:ln>
                <a:solidFill>
                  <a:srgbClr val="33CC3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294</c:v>
                </c:pt>
                <c:pt idx="1">
                  <c:v>252</c:v>
                </c:pt>
                <c:pt idx="2">
                  <c:v>245</c:v>
                </c:pt>
                <c:pt idx="3">
                  <c:v>254</c:v>
                </c:pt>
                <c:pt idx="4">
                  <c:v>254</c:v>
                </c:pt>
                <c:pt idx="5">
                  <c:v>278</c:v>
                </c:pt>
                <c:pt idx="6">
                  <c:v>296</c:v>
                </c:pt>
                <c:pt idx="7">
                  <c:v>278</c:v>
                </c:pt>
                <c:pt idx="8">
                  <c:v>339</c:v>
                </c:pt>
                <c:pt idx="9">
                  <c:v>388</c:v>
                </c:pt>
                <c:pt idx="10">
                  <c:v>386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Lung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344</c:v>
                </c:pt>
                <c:pt idx="1">
                  <c:v>387</c:v>
                </c:pt>
                <c:pt idx="2">
                  <c:v>385</c:v>
                </c:pt>
                <c:pt idx="3">
                  <c:v>332</c:v>
                </c:pt>
                <c:pt idx="4">
                  <c:v>297</c:v>
                </c:pt>
                <c:pt idx="5">
                  <c:v>249</c:v>
                </c:pt>
                <c:pt idx="6">
                  <c:v>234</c:v>
                </c:pt>
                <c:pt idx="7">
                  <c:v>205</c:v>
                </c:pt>
                <c:pt idx="8">
                  <c:v>195</c:v>
                </c:pt>
                <c:pt idx="9">
                  <c:v>176</c:v>
                </c:pt>
                <c:pt idx="10">
                  <c:v>156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Heart-Lung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26</c:v>
                </c:pt>
                <c:pt idx="1">
                  <c:v>32</c:v>
                </c:pt>
                <c:pt idx="2">
                  <c:v>23</c:v>
                </c:pt>
                <c:pt idx="3">
                  <c:v>19</c:v>
                </c:pt>
                <c:pt idx="4">
                  <c:v>11</c:v>
                </c:pt>
                <c:pt idx="5">
                  <c:v>8</c:v>
                </c:pt>
                <c:pt idx="6">
                  <c:v>11</c:v>
                </c:pt>
                <c:pt idx="7">
                  <c:v>4</c:v>
                </c:pt>
                <c:pt idx="8">
                  <c:v>4</c:v>
                </c:pt>
                <c:pt idx="9">
                  <c:v>2</c:v>
                </c:pt>
                <c:pt idx="10">
                  <c:v>1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Heart - Active</c:v>
                </c:pt>
              </c:strCache>
            </c:strRef>
          </c:tx>
          <c:spPr>
            <a:ln>
              <a:solidFill>
                <a:srgbClr val="33CC33"/>
              </a:solidFill>
              <a:prstDash val="dash"/>
            </a:ln>
          </c:spPr>
          <c:marker>
            <c:symbol val="x"/>
            <c:size val="9"/>
            <c:spPr>
              <a:noFill/>
              <a:ln>
                <a:solidFill>
                  <a:srgbClr val="33CC3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195</c:v>
                </c:pt>
                <c:pt idx="1">
                  <c:v>158</c:v>
                </c:pt>
                <c:pt idx="2">
                  <c:v>130</c:v>
                </c:pt>
                <c:pt idx="3">
                  <c:v>125</c:v>
                </c:pt>
                <c:pt idx="4">
                  <c:v>141</c:v>
                </c:pt>
                <c:pt idx="5">
                  <c:v>166</c:v>
                </c:pt>
                <c:pt idx="6">
                  <c:v>199</c:v>
                </c:pt>
                <c:pt idx="7">
                  <c:v>195</c:v>
                </c:pt>
                <c:pt idx="8">
                  <c:v>242</c:v>
                </c:pt>
                <c:pt idx="9">
                  <c:v>279</c:v>
                </c:pt>
                <c:pt idx="10">
                  <c:v>279</c:v>
                </c:pt>
              </c:numCache>
            </c:numRef>
          </c:y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Lung - Active</c:v>
                </c:pt>
              </c:strCache>
            </c:strRef>
          </c:tx>
          <c:spPr>
            <a:ln>
              <a:solidFill>
                <a:srgbClr val="0070C0"/>
              </a:solidFill>
              <a:prstDash val="dash"/>
            </a:ln>
          </c:spPr>
          <c:marker>
            <c:spPr>
              <a:noFill/>
              <a:ln>
                <a:solidFill>
                  <a:srgbClr val="0070C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Sheet1!$F$2:$F$12</c:f>
              <c:numCache>
                <c:formatCode>General</c:formatCode>
                <c:ptCount val="11"/>
                <c:pt idx="0">
                  <c:v>272</c:v>
                </c:pt>
                <c:pt idx="1">
                  <c:v>285</c:v>
                </c:pt>
                <c:pt idx="2">
                  <c:v>243</c:v>
                </c:pt>
                <c:pt idx="3">
                  <c:v>153</c:v>
                </c:pt>
                <c:pt idx="4">
                  <c:v>137</c:v>
                </c:pt>
                <c:pt idx="5">
                  <c:v>135</c:v>
                </c:pt>
                <c:pt idx="6">
                  <c:v>144</c:v>
                </c:pt>
                <c:pt idx="7">
                  <c:v>126</c:v>
                </c:pt>
                <c:pt idx="8">
                  <c:v>123</c:v>
                </c:pt>
                <c:pt idx="9">
                  <c:v>118</c:v>
                </c:pt>
                <c:pt idx="10">
                  <c:v>111</c:v>
                </c:pt>
              </c:numCache>
            </c:numRef>
          </c:y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Heart-Lung - Active</c:v>
                </c:pt>
              </c:strCache>
            </c:strRef>
          </c:tx>
          <c:spPr>
            <a:ln>
              <a:solidFill>
                <a:schemeClr val="accent4"/>
              </a:solidFill>
              <a:prstDash val="dash"/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Sheet1!$G$2:$G$12</c:f>
              <c:numCache>
                <c:formatCode>General</c:formatCode>
                <c:ptCount val="11"/>
                <c:pt idx="0">
                  <c:v>24</c:v>
                </c:pt>
                <c:pt idx="1">
                  <c:v>30</c:v>
                </c:pt>
                <c:pt idx="2">
                  <c:v>10</c:v>
                </c:pt>
                <c:pt idx="3">
                  <c:v>5</c:v>
                </c:pt>
                <c:pt idx="4">
                  <c:v>5</c:v>
                </c:pt>
                <c:pt idx="5">
                  <c:v>6</c:v>
                </c:pt>
                <c:pt idx="6">
                  <c:v>9</c:v>
                </c:pt>
                <c:pt idx="7">
                  <c:v>4</c:v>
                </c:pt>
                <c:pt idx="8">
                  <c:v>4</c:v>
                </c:pt>
                <c:pt idx="9">
                  <c:v>2</c:v>
                </c:pt>
                <c:pt idx="10">
                  <c:v>1</c:v>
                </c:pt>
              </c:numCache>
            </c:numRef>
          </c:yVal>
        </c:ser>
        <c:axId val="75179136"/>
        <c:axId val="75181440"/>
      </c:scatterChart>
      <c:valAx>
        <c:axId val="75179136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layout/>
        </c:title>
        <c:numFmt formatCode="General" sourceLinked="1"/>
        <c:tickLblPos val="nextTo"/>
        <c:crossAx val="75181440"/>
        <c:crosses val="autoZero"/>
        <c:crossBetween val="midCat"/>
        <c:majorUnit val="1"/>
      </c:valAx>
      <c:valAx>
        <c:axId val="751814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  <a:p>
                <a:pPr>
                  <a:defRPr/>
                </a:pPr>
                <a:endParaRPr lang="en-US"/>
              </a:p>
            </c:rich>
          </c:tx>
          <c:layout>
            <c:manualLayout>
              <c:xMode val="edge"/>
              <c:yMode val="edge"/>
              <c:x val="6.5359477124183147E-3"/>
              <c:y val="5.0812190142899019E-2"/>
            </c:manualLayout>
          </c:layout>
        </c:title>
        <c:numFmt formatCode="General" sourceLinked="1"/>
        <c:tickLblPos val="nextTo"/>
        <c:crossAx val="75179136"/>
        <c:crosses val="autoZero"/>
        <c:crossBetween val="midCat"/>
        <c:majorUnit val="100"/>
      </c:valAx>
    </c:plotArea>
    <c:legend>
      <c:legendPos val="b"/>
      <c:layout>
        <c:manualLayout>
          <c:xMode val="edge"/>
          <c:yMode val="edge"/>
          <c:x val="0.11372540932383469"/>
          <c:y val="0.8343588995819966"/>
          <c:w val="0.86520071020534195"/>
          <c:h val="0.14564912024885768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021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Pancreas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267</c:v>
                </c:pt>
                <c:pt idx="1">
                  <c:v>310</c:v>
                </c:pt>
                <c:pt idx="2">
                  <c:v>345</c:v>
                </c:pt>
                <c:pt idx="3">
                  <c:v>320</c:v>
                </c:pt>
                <c:pt idx="4">
                  <c:v>335</c:v>
                </c:pt>
                <c:pt idx="5">
                  <c:v>324</c:v>
                </c:pt>
                <c:pt idx="6">
                  <c:v>315</c:v>
                </c:pt>
                <c:pt idx="7">
                  <c:v>280</c:v>
                </c:pt>
                <c:pt idx="8">
                  <c:v>268</c:v>
                </c:pt>
                <c:pt idx="9">
                  <c:v>256</c:v>
                </c:pt>
                <c:pt idx="10">
                  <c:v>207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Kidney-Pancreas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411</c:v>
                </c:pt>
                <c:pt idx="1">
                  <c:v>404</c:v>
                </c:pt>
                <c:pt idx="2">
                  <c:v>368</c:v>
                </c:pt>
                <c:pt idx="3">
                  <c:v>360</c:v>
                </c:pt>
                <c:pt idx="4">
                  <c:v>354</c:v>
                </c:pt>
                <c:pt idx="5">
                  <c:v>351</c:v>
                </c:pt>
                <c:pt idx="6">
                  <c:v>323</c:v>
                </c:pt>
                <c:pt idx="7">
                  <c:v>266</c:v>
                </c:pt>
                <c:pt idx="8">
                  <c:v>267</c:v>
                </c:pt>
                <c:pt idx="9">
                  <c:v>254</c:v>
                </c:pt>
                <c:pt idx="10">
                  <c:v>307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Pancreas - Active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  <a:prstDash val="dash"/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195</c:v>
                </c:pt>
                <c:pt idx="1">
                  <c:v>202</c:v>
                </c:pt>
                <c:pt idx="2">
                  <c:v>130</c:v>
                </c:pt>
                <c:pt idx="3">
                  <c:v>96</c:v>
                </c:pt>
                <c:pt idx="4">
                  <c:v>97</c:v>
                </c:pt>
                <c:pt idx="5">
                  <c:v>86</c:v>
                </c:pt>
                <c:pt idx="6">
                  <c:v>71</c:v>
                </c:pt>
                <c:pt idx="7">
                  <c:v>53</c:v>
                </c:pt>
                <c:pt idx="8">
                  <c:v>58</c:v>
                </c:pt>
                <c:pt idx="9">
                  <c:v>45</c:v>
                </c:pt>
                <c:pt idx="10">
                  <c:v>53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KP - Active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372</c:v>
                </c:pt>
                <c:pt idx="1">
                  <c:v>352</c:v>
                </c:pt>
                <c:pt idx="2">
                  <c:v>211</c:v>
                </c:pt>
                <c:pt idx="3">
                  <c:v>212</c:v>
                </c:pt>
                <c:pt idx="4">
                  <c:v>192</c:v>
                </c:pt>
                <c:pt idx="5">
                  <c:v>201</c:v>
                </c:pt>
                <c:pt idx="6">
                  <c:v>196</c:v>
                </c:pt>
                <c:pt idx="7">
                  <c:v>143</c:v>
                </c:pt>
                <c:pt idx="8">
                  <c:v>153</c:v>
                </c:pt>
                <c:pt idx="9">
                  <c:v>117</c:v>
                </c:pt>
                <c:pt idx="10">
                  <c:v>140</c:v>
                </c:pt>
              </c:numCache>
            </c:numRef>
          </c:yVal>
        </c:ser>
        <c:axId val="75208192"/>
        <c:axId val="75223040"/>
      </c:scatterChart>
      <c:valAx>
        <c:axId val="75208192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layout/>
        </c:title>
        <c:numFmt formatCode="General" sourceLinked="1"/>
        <c:tickLblPos val="nextTo"/>
        <c:crossAx val="75223040"/>
        <c:crosses val="autoZero"/>
        <c:crossBetween val="midCat"/>
        <c:majorUnit val="1"/>
      </c:valAx>
      <c:valAx>
        <c:axId val="752230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47E-3"/>
              <c:y val="5.0812190142899019E-2"/>
            </c:manualLayout>
          </c:layout>
        </c:title>
        <c:numFmt formatCode="General" sourceLinked="1"/>
        <c:tickLblPos val="nextTo"/>
        <c:crossAx val="75208192"/>
        <c:crosses val="autoZero"/>
        <c:crossBetween val="midCat"/>
        <c:majorUnit val="100"/>
      </c:valAx>
    </c:plotArea>
    <c:legend>
      <c:legendPos val="b"/>
      <c:layout>
        <c:manualLayout>
          <c:xMode val="edge"/>
          <c:yMode val="edge"/>
          <c:x val="0.29215673408471032"/>
          <c:y val="0.77263043824068212"/>
          <c:w val="0.53169947506561765"/>
          <c:h val="0.12407301360057266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065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Pancreas Islet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rgbClr val="7E13E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119</c:v>
                </c:pt>
                <c:pt idx="1">
                  <c:v>109</c:v>
                </c:pt>
                <c:pt idx="2">
                  <c:v>97</c:v>
                </c:pt>
                <c:pt idx="3">
                  <c:v>104</c:v>
                </c:pt>
                <c:pt idx="4">
                  <c:v>106</c:v>
                </c:pt>
                <c:pt idx="5">
                  <c:v>100</c:v>
                </c:pt>
                <c:pt idx="6">
                  <c:v>120</c:v>
                </c:pt>
                <c:pt idx="7">
                  <c:v>145</c:v>
                </c:pt>
                <c:pt idx="8">
                  <c:v>144</c:v>
                </c:pt>
                <c:pt idx="9">
                  <c:v>161</c:v>
                </c:pt>
                <c:pt idx="10">
                  <c:v>158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Intestine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14</c:v>
                </c:pt>
                <c:pt idx="1">
                  <c:v>13</c:v>
                </c:pt>
                <c:pt idx="2">
                  <c:v>14</c:v>
                </c:pt>
                <c:pt idx="3">
                  <c:v>10</c:v>
                </c:pt>
                <c:pt idx="4">
                  <c:v>9</c:v>
                </c:pt>
                <c:pt idx="5">
                  <c:v>11</c:v>
                </c:pt>
                <c:pt idx="6">
                  <c:v>10</c:v>
                </c:pt>
                <c:pt idx="7">
                  <c:v>11</c:v>
                </c:pt>
                <c:pt idx="8">
                  <c:v>10</c:v>
                </c:pt>
                <c:pt idx="9">
                  <c:v>18</c:v>
                </c:pt>
                <c:pt idx="10">
                  <c:v>17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PI - Active</c:v>
                </c:pt>
              </c:strCache>
            </c:strRef>
          </c:tx>
          <c:spPr>
            <a:ln>
              <a:solidFill>
                <a:schemeClr val="accent6"/>
              </a:solidFill>
              <a:prstDash val="dash"/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111</c:v>
                </c:pt>
                <c:pt idx="1">
                  <c:v>98</c:v>
                </c:pt>
                <c:pt idx="2">
                  <c:v>31</c:v>
                </c:pt>
                <c:pt idx="3">
                  <c:v>42</c:v>
                </c:pt>
                <c:pt idx="4">
                  <c:v>29</c:v>
                </c:pt>
                <c:pt idx="5">
                  <c:v>26</c:v>
                </c:pt>
                <c:pt idx="6">
                  <c:v>25</c:v>
                </c:pt>
                <c:pt idx="7">
                  <c:v>24</c:v>
                </c:pt>
                <c:pt idx="8">
                  <c:v>14</c:v>
                </c:pt>
                <c:pt idx="9">
                  <c:v>13</c:v>
                </c:pt>
                <c:pt idx="10">
                  <c:v>14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Intestine - Active</c:v>
                </c:pt>
              </c:strCache>
            </c:strRef>
          </c:tx>
          <c:spPr>
            <a:ln>
              <a:solidFill>
                <a:schemeClr val="bg2"/>
              </a:solidFill>
              <a:prstDash val="dash"/>
            </a:ln>
          </c:spPr>
          <c:marker>
            <c:spPr>
              <a:noFill/>
              <a:ln>
                <a:solidFill>
                  <a:schemeClr val="bg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1</c:v>
                </c:pt>
                <c:pt idx="4">
                  <c:v>3</c:v>
                </c:pt>
                <c:pt idx="5">
                  <c:v>7</c:v>
                </c:pt>
                <c:pt idx="6">
                  <c:v>3</c:v>
                </c:pt>
                <c:pt idx="7">
                  <c:v>2</c:v>
                </c:pt>
                <c:pt idx="8">
                  <c:v>4</c:v>
                </c:pt>
                <c:pt idx="9">
                  <c:v>10</c:v>
                </c:pt>
                <c:pt idx="10">
                  <c:v>10</c:v>
                </c:pt>
              </c:numCache>
            </c:numRef>
          </c:yVal>
        </c:ser>
        <c:axId val="75418624"/>
        <c:axId val="75235712"/>
      </c:scatterChart>
      <c:valAx>
        <c:axId val="75418624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layout/>
        </c:title>
        <c:numFmt formatCode="General" sourceLinked="1"/>
        <c:tickLblPos val="nextTo"/>
        <c:crossAx val="75235712"/>
        <c:crosses val="autoZero"/>
        <c:crossBetween val="midCat"/>
        <c:majorUnit val="1"/>
      </c:valAx>
      <c:valAx>
        <c:axId val="7523571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47E-3"/>
              <c:y val="4.9769612131817076E-2"/>
            </c:manualLayout>
          </c:layout>
        </c:title>
        <c:numFmt formatCode="General" sourceLinked="1"/>
        <c:tickLblPos val="nextTo"/>
        <c:crossAx val="75418624"/>
        <c:crosses val="autoZero"/>
        <c:crossBetween val="midCat"/>
        <c:majorUnit val="30"/>
      </c:valAx>
    </c:plotArea>
    <c:legend>
      <c:legendPos val="b"/>
      <c:layout>
        <c:manualLayout>
          <c:xMode val="edge"/>
          <c:yMode val="edge"/>
          <c:x val="0.29215673408471032"/>
          <c:y val="0.77263043824068256"/>
          <c:w val="0.53169947506561765"/>
          <c:h val="0.12407301360057266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Kidney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2270</c:v>
                </c:pt>
                <c:pt idx="1">
                  <c:v>2343</c:v>
                </c:pt>
                <c:pt idx="2">
                  <c:v>2477</c:v>
                </c:pt>
                <c:pt idx="3">
                  <c:v>2765</c:v>
                </c:pt>
                <c:pt idx="4">
                  <c:v>2977</c:v>
                </c:pt>
                <c:pt idx="5">
                  <c:v>3233</c:v>
                </c:pt>
                <c:pt idx="6">
                  <c:v>3509</c:v>
                </c:pt>
                <c:pt idx="7">
                  <c:v>3625</c:v>
                </c:pt>
                <c:pt idx="8">
                  <c:v>3787</c:v>
                </c:pt>
                <c:pt idx="9">
                  <c:v>4080</c:v>
                </c:pt>
                <c:pt idx="10">
                  <c:v>4218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Liver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876</c:v>
                </c:pt>
                <c:pt idx="1">
                  <c:v>911</c:v>
                </c:pt>
                <c:pt idx="2">
                  <c:v>918</c:v>
                </c:pt>
                <c:pt idx="3">
                  <c:v>932</c:v>
                </c:pt>
                <c:pt idx="4">
                  <c:v>942</c:v>
                </c:pt>
                <c:pt idx="5">
                  <c:v>923</c:v>
                </c:pt>
                <c:pt idx="6">
                  <c:v>903</c:v>
                </c:pt>
                <c:pt idx="7">
                  <c:v>973</c:v>
                </c:pt>
                <c:pt idx="8">
                  <c:v>1071</c:v>
                </c:pt>
                <c:pt idx="9">
                  <c:v>1127</c:v>
                </c:pt>
                <c:pt idx="10">
                  <c:v>1200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Kidney - Active</c:v>
                </c:pt>
              </c:strCache>
            </c:strRef>
          </c:tx>
          <c:spPr>
            <a:ln>
              <a:solidFill>
                <a:schemeClr val="accent1"/>
              </a:solidFill>
              <a:prstDash val="dash"/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1649</c:v>
                </c:pt>
                <c:pt idx="1">
                  <c:v>1741</c:v>
                </c:pt>
                <c:pt idx="2">
                  <c:v>1758</c:v>
                </c:pt>
                <c:pt idx="3">
                  <c:v>1894</c:v>
                </c:pt>
                <c:pt idx="4">
                  <c:v>1833</c:v>
                </c:pt>
                <c:pt idx="5">
                  <c:v>1969</c:v>
                </c:pt>
                <c:pt idx="6">
                  <c:v>2262</c:v>
                </c:pt>
                <c:pt idx="7">
                  <c:v>2355</c:v>
                </c:pt>
                <c:pt idx="8">
                  <c:v>2535</c:v>
                </c:pt>
                <c:pt idx="9">
                  <c:v>2695</c:v>
                </c:pt>
                <c:pt idx="10">
                  <c:v>2721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Liver - Active</c:v>
                </c:pt>
              </c:strCache>
            </c:strRef>
          </c:tx>
          <c:spPr>
            <a:ln>
              <a:solidFill>
                <a:schemeClr val="accent2"/>
              </a:solidFill>
              <a:prstDash val="dash"/>
            </a:ln>
          </c:spPr>
          <c:marker>
            <c:spPr>
              <a:noFill/>
              <a:ln>
                <a:solidFill>
                  <a:schemeClr val="accent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698</c:v>
                </c:pt>
                <c:pt idx="1">
                  <c:v>712</c:v>
                </c:pt>
                <c:pt idx="2">
                  <c:v>745</c:v>
                </c:pt>
                <c:pt idx="3">
                  <c:v>718</c:v>
                </c:pt>
                <c:pt idx="4">
                  <c:v>704</c:v>
                </c:pt>
                <c:pt idx="5">
                  <c:v>693</c:v>
                </c:pt>
                <c:pt idx="6">
                  <c:v>722</c:v>
                </c:pt>
                <c:pt idx="7">
                  <c:v>814</c:v>
                </c:pt>
                <c:pt idx="8">
                  <c:v>918</c:v>
                </c:pt>
                <c:pt idx="9">
                  <c:v>942</c:v>
                </c:pt>
                <c:pt idx="10">
                  <c:v>985</c:v>
                </c:pt>
              </c:numCache>
            </c:numRef>
          </c:yVal>
        </c:ser>
        <c:axId val="75274496"/>
        <c:axId val="75285248"/>
      </c:scatterChart>
      <c:valAx>
        <c:axId val="75274496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layout/>
        </c:title>
        <c:numFmt formatCode="General" sourceLinked="1"/>
        <c:tickLblPos val="nextTo"/>
        <c:crossAx val="75285248"/>
        <c:crosses val="autoZero"/>
        <c:crossBetween val="midCat"/>
        <c:majorUnit val="1"/>
      </c:valAx>
      <c:valAx>
        <c:axId val="752852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47E-3"/>
              <c:y val="5.0812190142899019E-2"/>
            </c:manualLayout>
          </c:layout>
        </c:title>
        <c:numFmt formatCode="General" sourceLinked="1"/>
        <c:tickLblPos val="nextTo"/>
        <c:crossAx val="75274496"/>
        <c:crosses val="autoZero"/>
        <c:crossBetween val="midCat"/>
        <c:majorUnit val="1000"/>
      </c:valAx>
    </c:plotArea>
    <c:legend>
      <c:legendPos val="b"/>
      <c:layout>
        <c:manualLayout>
          <c:xMode val="edge"/>
          <c:yMode val="edge"/>
          <c:x val="0.29215673408471032"/>
          <c:y val="0.77263043824068156"/>
          <c:w val="0.53169947506561765"/>
          <c:h val="0.12407301360057266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021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Heart</c:v>
                </c:pt>
              </c:strCache>
            </c:strRef>
          </c:tx>
          <c:spPr>
            <a:ln>
              <a:solidFill>
                <a:srgbClr val="33CC33"/>
              </a:solidFill>
            </a:ln>
          </c:spPr>
          <c:marker>
            <c:spPr>
              <a:solidFill>
                <a:srgbClr val="33CC33"/>
              </a:solidFill>
              <a:ln>
                <a:solidFill>
                  <a:srgbClr val="33CC3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226</c:v>
                </c:pt>
                <c:pt idx="1">
                  <c:v>177</c:v>
                </c:pt>
                <c:pt idx="2">
                  <c:v>159</c:v>
                </c:pt>
                <c:pt idx="3">
                  <c:v>154</c:v>
                </c:pt>
                <c:pt idx="4">
                  <c:v>145</c:v>
                </c:pt>
                <c:pt idx="5">
                  <c:v>133</c:v>
                </c:pt>
                <c:pt idx="6">
                  <c:v>164</c:v>
                </c:pt>
                <c:pt idx="7">
                  <c:v>171</c:v>
                </c:pt>
                <c:pt idx="8">
                  <c:v>170</c:v>
                </c:pt>
                <c:pt idx="9">
                  <c:v>157</c:v>
                </c:pt>
                <c:pt idx="10">
                  <c:v>202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Lung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652</c:v>
                </c:pt>
                <c:pt idx="1">
                  <c:v>643</c:v>
                </c:pt>
                <c:pt idx="2">
                  <c:v>687</c:v>
                </c:pt>
                <c:pt idx="3">
                  <c:v>641</c:v>
                </c:pt>
                <c:pt idx="4">
                  <c:v>550</c:v>
                </c:pt>
                <c:pt idx="5">
                  <c:v>278</c:v>
                </c:pt>
                <c:pt idx="6">
                  <c:v>234</c:v>
                </c:pt>
                <c:pt idx="7">
                  <c:v>246</c:v>
                </c:pt>
                <c:pt idx="8">
                  <c:v>161</c:v>
                </c:pt>
                <c:pt idx="9">
                  <c:v>141</c:v>
                </c:pt>
                <c:pt idx="10">
                  <c:v>143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Heart-Lung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26</c:v>
                </c:pt>
                <c:pt idx="1">
                  <c:v>22</c:v>
                </c:pt>
                <c:pt idx="2">
                  <c:v>28</c:v>
                </c:pt>
                <c:pt idx="3">
                  <c:v>24</c:v>
                </c:pt>
                <c:pt idx="4">
                  <c:v>26</c:v>
                </c:pt>
                <c:pt idx="5">
                  <c:v>23</c:v>
                </c:pt>
                <c:pt idx="6">
                  <c:v>22</c:v>
                </c:pt>
                <c:pt idx="7">
                  <c:v>24</c:v>
                </c:pt>
                <c:pt idx="8">
                  <c:v>21</c:v>
                </c:pt>
                <c:pt idx="9">
                  <c:v>16</c:v>
                </c:pt>
                <c:pt idx="10">
                  <c:v>15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Heart - Active</c:v>
                </c:pt>
              </c:strCache>
            </c:strRef>
          </c:tx>
          <c:spPr>
            <a:ln>
              <a:solidFill>
                <a:srgbClr val="33CC33"/>
              </a:solidFill>
              <a:prstDash val="dash"/>
            </a:ln>
          </c:spPr>
          <c:marker>
            <c:symbol val="x"/>
            <c:size val="9"/>
            <c:spPr>
              <a:noFill/>
              <a:ln>
                <a:solidFill>
                  <a:srgbClr val="33CC3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103</c:v>
                </c:pt>
                <c:pt idx="1">
                  <c:v>87</c:v>
                </c:pt>
                <c:pt idx="2">
                  <c:v>81</c:v>
                </c:pt>
                <c:pt idx="3">
                  <c:v>64</c:v>
                </c:pt>
                <c:pt idx="4">
                  <c:v>63</c:v>
                </c:pt>
                <c:pt idx="5">
                  <c:v>73</c:v>
                </c:pt>
                <c:pt idx="6">
                  <c:v>110</c:v>
                </c:pt>
                <c:pt idx="7">
                  <c:v>109</c:v>
                </c:pt>
                <c:pt idx="8">
                  <c:v>128</c:v>
                </c:pt>
                <c:pt idx="9">
                  <c:v>127</c:v>
                </c:pt>
                <c:pt idx="10">
                  <c:v>175</c:v>
                </c:pt>
              </c:numCache>
            </c:numRef>
          </c:y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Lung - Active</c:v>
                </c:pt>
              </c:strCache>
            </c:strRef>
          </c:tx>
          <c:spPr>
            <a:ln>
              <a:solidFill>
                <a:srgbClr val="0070C0"/>
              </a:solidFill>
              <a:prstDash val="dash"/>
            </a:ln>
          </c:spPr>
          <c:marker>
            <c:spPr>
              <a:noFill/>
              <a:ln>
                <a:solidFill>
                  <a:srgbClr val="0070C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Sheet1!$F$2:$F$12</c:f>
              <c:numCache>
                <c:formatCode>General</c:formatCode>
                <c:ptCount val="11"/>
                <c:pt idx="0">
                  <c:v>346</c:v>
                </c:pt>
                <c:pt idx="1">
                  <c:v>334</c:v>
                </c:pt>
                <c:pt idx="2">
                  <c:v>340</c:v>
                </c:pt>
                <c:pt idx="3">
                  <c:v>225</c:v>
                </c:pt>
                <c:pt idx="4">
                  <c:v>154</c:v>
                </c:pt>
                <c:pt idx="5">
                  <c:v>76</c:v>
                </c:pt>
                <c:pt idx="6">
                  <c:v>59</c:v>
                </c:pt>
                <c:pt idx="7">
                  <c:v>83</c:v>
                </c:pt>
                <c:pt idx="8">
                  <c:v>82</c:v>
                </c:pt>
                <c:pt idx="9">
                  <c:v>69</c:v>
                </c:pt>
                <c:pt idx="10">
                  <c:v>85</c:v>
                </c:pt>
              </c:numCache>
            </c:numRef>
          </c:y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Heart-Lung - Active</c:v>
                </c:pt>
              </c:strCache>
            </c:strRef>
          </c:tx>
          <c:spPr>
            <a:ln>
              <a:solidFill>
                <a:schemeClr val="accent4"/>
              </a:solidFill>
              <a:prstDash val="dash"/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Sheet1!$G$2:$G$12</c:f>
              <c:numCache>
                <c:formatCode>General</c:formatCode>
                <c:ptCount val="11"/>
                <c:pt idx="0">
                  <c:v>14</c:v>
                </c:pt>
                <c:pt idx="1">
                  <c:v>12</c:v>
                </c:pt>
                <c:pt idx="2">
                  <c:v>17</c:v>
                </c:pt>
                <c:pt idx="3">
                  <c:v>9</c:v>
                </c:pt>
                <c:pt idx="4">
                  <c:v>8</c:v>
                </c:pt>
                <c:pt idx="5">
                  <c:v>1</c:v>
                </c:pt>
                <c:pt idx="6">
                  <c:v>1</c:v>
                </c:pt>
                <c:pt idx="7">
                  <c:v>3</c:v>
                </c:pt>
                <c:pt idx="8">
                  <c:v>3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</c:ser>
        <c:axId val="75596160"/>
        <c:axId val="75598464"/>
      </c:scatterChart>
      <c:valAx>
        <c:axId val="75596160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layout/>
        </c:title>
        <c:numFmt formatCode="General" sourceLinked="1"/>
        <c:tickLblPos val="nextTo"/>
        <c:crossAx val="75598464"/>
        <c:crosses val="autoZero"/>
        <c:crossBetween val="midCat"/>
        <c:majorUnit val="1"/>
      </c:valAx>
      <c:valAx>
        <c:axId val="755984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  <a:p>
                <a:pPr>
                  <a:defRPr/>
                </a:pPr>
                <a:endParaRPr lang="en-US"/>
              </a:p>
            </c:rich>
          </c:tx>
          <c:layout>
            <c:manualLayout>
              <c:xMode val="edge"/>
              <c:yMode val="edge"/>
              <c:x val="6.5359477124183147E-3"/>
              <c:y val="5.0812190142899019E-2"/>
            </c:manualLayout>
          </c:layout>
        </c:title>
        <c:numFmt formatCode="General" sourceLinked="1"/>
        <c:tickLblPos val="nextTo"/>
        <c:crossAx val="75596160"/>
        <c:crosses val="autoZero"/>
        <c:crossBetween val="midCat"/>
        <c:majorUnit val="200"/>
      </c:valAx>
    </c:plotArea>
    <c:legend>
      <c:legendPos val="b"/>
      <c:layout>
        <c:manualLayout>
          <c:xMode val="edge"/>
          <c:yMode val="edge"/>
          <c:x val="0.11372540932383469"/>
          <c:y val="0.8343588995819966"/>
          <c:w val="0.86520071020534195"/>
          <c:h val="0.14564912024885768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021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Pancreas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41</c:v>
                </c:pt>
                <c:pt idx="1">
                  <c:v>55</c:v>
                </c:pt>
                <c:pt idx="2">
                  <c:v>63</c:v>
                </c:pt>
                <c:pt idx="3">
                  <c:v>73</c:v>
                </c:pt>
                <c:pt idx="4">
                  <c:v>79</c:v>
                </c:pt>
                <c:pt idx="5">
                  <c:v>76</c:v>
                </c:pt>
                <c:pt idx="6">
                  <c:v>67</c:v>
                </c:pt>
                <c:pt idx="7">
                  <c:v>64</c:v>
                </c:pt>
                <c:pt idx="8">
                  <c:v>57</c:v>
                </c:pt>
                <c:pt idx="9">
                  <c:v>49</c:v>
                </c:pt>
                <c:pt idx="10">
                  <c:v>47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Kidney-Pancreas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125</c:v>
                </c:pt>
                <c:pt idx="1">
                  <c:v>126</c:v>
                </c:pt>
                <c:pt idx="2">
                  <c:v>131</c:v>
                </c:pt>
                <c:pt idx="3">
                  <c:v>138</c:v>
                </c:pt>
                <c:pt idx="4">
                  <c:v>147</c:v>
                </c:pt>
                <c:pt idx="5">
                  <c:v>127</c:v>
                </c:pt>
                <c:pt idx="6">
                  <c:v>111</c:v>
                </c:pt>
                <c:pt idx="7">
                  <c:v>89</c:v>
                </c:pt>
                <c:pt idx="8">
                  <c:v>96</c:v>
                </c:pt>
                <c:pt idx="9">
                  <c:v>94</c:v>
                </c:pt>
                <c:pt idx="10">
                  <c:v>76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Pancreas - Active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  <a:prstDash val="dash"/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15</c:v>
                </c:pt>
                <c:pt idx="1">
                  <c:v>23</c:v>
                </c:pt>
                <c:pt idx="2">
                  <c:v>18</c:v>
                </c:pt>
                <c:pt idx="3">
                  <c:v>26</c:v>
                </c:pt>
                <c:pt idx="4">
                  <c:v>26</c:v>
                </c:pt>
                <c:pt idx="5">
                  <c:v>19</c:v>
                </c:pt>
                <c:pt idx="6">
                  <c:v>13</c:v>
                </c:pt>
                <c:pt idx="7">
                  <c:v>17</c:v>
                </c:pt>
                <c:pt idx="8">
                  <c:v>13</c:v>
                </c:pt>
                <c:pt idx="9">
                  <c:v>14</c:v>
                </c:pt>
                <c:pt idx="10">
                  <c:v>13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KP - Active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91</c:v>
                </c:pt>
                <c:pt idx="1">
                  <c:v>92</c:v>
                </c:pt>
                <c:pt idx="2">
                  <c:v>92</c:v>
                </c:pt>
                <c:pt idx="3">
                  <c:v>94</c:v>
                </c:pt>
                <c:pt idx="4">
                  <c:v>94</c:v>
                </c:pt>
                <c:pt idx="5">
                  <c:v>72</c:v>
                </c:pt>
                <c:pt idx="6">
                  <c:v>67</c:v>
                </c:pt>
                <c:pt idx="7">
                  <c:v>54</c:v>
                </c:pt>
                <c:pt idx="8">
                  <c:v>59</c:v>
                </c:pt>
                <c:pt idx="9">
                  <c:v>67</c:v>
                </c:pt>
                <c:pt idx="10">
                  <c:v>40</c:v>
                </c:pt>
              </c:numCache>
            </c:numRef>
          </c:yVal>
        </c:ser>
        <c:axId val="75928320"/>
        <c:axId val="75930624"/>
      </c:scatterChart>
      <c:valAx>
        <c:axId val="75928320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layout/>
        </c:title>
        <c:numFmt formatCode="General" sourceLinked="1"/>
        <c:tickLblPos val="nextTo"/>
        <c:crossAx val="75930624"/>
        <c:crosses val="autoZero"/>
        <c:crossBetween val="midCat"/>
        <c:majorUnit val="1"/>
      </c:valAx>
      <c:valAx>
        <c:axId val="7593062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47E-3"/>
              <c:y val="5.0812190142899019E-2"/>
            </c:manualLayout>
          </c:layout>
        </c:title>
        <c:numFmt formatCode="General" sourceLinked="1"/>
        <c:tickLblPos val="nextTo"/>
        <c:crossAx val="75928320"/>
        <c:crosses val="autoZero"/>
        <c:crossBetween val="midCat"/>
        <c:majorUnit val="30"/>
      </c:valAx>
    </c:plotArea>
    <c:legend>
      <c:legendPos val="b"/>
      <c:layout>
        <c:manualLayout>
          <c:xMode val="edge"/>
          <c:yMode val="edge"/>
          <c:x val="0.29215673408471032"/>
          <c:y val="0.77263043824068212"/>
          <c:w val="0.53169947506561765"/>
          <c:h val="0.12407301360057266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065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Pancreas Islet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rgbClr val="7E13E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12</c:v>
                </c:pt>
                <c:pt idx="1">
                  <c:v>5</c:v>
                </c:pt>
                <c:pt idx="2">
                  <c:v>6</c:v>
                </c:pt>
                <c:pt idx="3">
                  <c:v>3</c:v>
                </c:pt>
                <c:pt idx="4">
                  <c:v>13</c:v>
                </c:pt>
                <c:pt idx="5">
                  <c:v>12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Intestine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21</c:v>
                </c:pt>
                <c:pt idx="1">
                  <c:v>20</c:v>
                </c:pt>
                <c:pt idx="2">
                  <c:v>15</c:v>
                </c:pt>
                <c:pt idx="3">
                  <c:v>11</c:v>
                </c:pt>
                <c:pt idx="4">
                  <c:v>23</c:v>
                </c:pt>
                <c:pt idx="5">
                  <c:v>17</c:v>
                </c:pt>
                <c:pt idx="6">
                  <c:v>10</c:v>
                </c:pt>
                <c:pt idx="7">
                  <c:v>11</c:v>
                </c:pt>
                <c:pt idx="8">
                  <c:v>10</c:v>
                </c:pt>
                <c:pt idx="9">
                  <c:v>11</c:v>
                </c:pt>
                <c:pt idx="10">
                  <c:v>13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PI - Active</c:v>
                </c:pt>
              </c:strCache>
            </c:strRef>
          </c:tx>
          <c:spPr>
            <a:ln>
              <a:solidFill>
                <a:schemeClr val="accent6"/>
              </a:solidFill>
              <a:prstDash val="dash"/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8</c:v>
                </c:pt>
                <c:pt idx="1">
                  <c:v>2</c:v>
                </c:pt>
                <c:pt idx="2">
                  <c:v>4</c:v>
                </c:pt>
                <c:pt idx="3">
                  <c:v>2</c:v>
                </c:pt>
                <c:pt idx="4">
                  <c:v>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Intestine - Active</c:v>
                </c:pt>
              </c:strCache>
            </c:strRef>
          </c:tx>
          <c:spPr>
            <a:ln>
              <a:solidFill>
                <a:schemeClr val="bg2"/>
              </a:solidFill>
              <a:prstDash val="dash"/>
            </a:ln>
          </c:spPr>
          <c:marker>
            <c:spPr>
              <a:noFill/>
              <a:ln>
                <a:solidFill>
                  <a:schemeClr val="bg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13</c:v>
                </c:pt>
                <c:pt idx="1">
                  <c:v>11</c:v>
                </c:pt>
                <c:pt idx="2">
                  <c:v>8</c:v>
                </c:pt>
                <c:pt idx="3">
                  <c:v>2</c:v>
                </c:pt>
                <c:pt idx="4">
                  <c:v>15</c:v>
                </c:pt>
                <c:pt idx="5">
                  <c:v>8</c:v>
                </c:pt>
                <c:pt idx="6">
                  <c:v>0</c:v>
                </c:pt>
                <c:pt idx="7">
                  <c:v>3</c:v>
                </c:pt>
                <c:pt idx="8">
                  <c:v>6</c:v>
                </c:pt>
                <c:pt idx="9">
                  <c:v>2</c:v>
                </c:pt>
                <c:pt idx="10">
                  <c:v>7</c:v>
                </c:pt>
              </c:numCache>
            </c:numRef>
          </c:yVal>
        </c:ser>
        <c:axId val="75994240"/>
        <c:axId val="75996544"/>
      </c:scatterChart>
      <c:valAx>
        <c:axId val="75994240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layout/>
        </c:title>
        <c:numFmt formatCode="General" sourceLinked="1"/>
        <c:tickLblPos val="nextTo"/>
        <c:crossAx val="75996544"/>
        <c:crosses val="autoZero"/>
        <c:crossBetween val="midCat"/>
        <c:majorUnit val="1"/>
      </c:valAx>
      <c:valAx>
        <c:axId val="759965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47E-3"/>
              <c:y val="4.9769612131817076E-2"/>
            </c:manualLayout>
          </c:layout>
        </c:title>
        <c:numFmt formatCode="General" sourceLinked="1"/>
        <c:tickLblPos val="nextTo"/>
        <c:crossAx val="75994240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9215673408471032"/>
          <c:y val="0.77263043824068256"/>
          <c:w val="0.53169947506561765"/>
          <c:h val="0.12407301360057266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Kidney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5063</c:v>
                </c:pt>
                <c:pt idx="1">
                  <c:v>5191</c:v>
                </c:pt>
                <c:pt idx="2">
                  <c:v>5363</c:v>
                </c:pt>
                <c:pt idx="3">
                  <c:v>5665</c:v>
                </c:pt>
                <c:pt idx="4">
                  <c:v>6118</c:v>
                </c:pt>
                <c:pt idx="5">
                  <c:v>6386</c:v>
                </c:pt>
                <c:pt idx="6">
                  <c:v>6946</c:v>
                </c:pt>
                <c:pt idx="7">
                  <c:v>7407</c:v>
                </c:pt>
                <c:pt idx="8">
                  <c:v>7519</c:v>
                </c:pt>
                <c:pt idx="9">
                  <c:v>7778</c:v>
                </c:pt>
                <c:pt idx="10">
                  <c:v>8231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Liver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2226</c:v>
                </c:pt>
                <c:pt idx="1">
                  <c:v>2184</c:v>
                </c:pt>
                <c:pt idx="2">
                  <c:v>2131</c:v>
                </c:pt>
                <c:pt idx="3">
                  <c:v>2184</c:v>
                </c:pt>
                <c:pt idx="4">
                  <c:v>1971</c:v>
                </c:pt>
                <c:pt idx="5">
                  <c:v>1957</c:v>
                </c:pt>
                <c:pt idx="6">
                  <c:v>1960</c:v>
                </c:pt>
                <c:pt idx="7">
                  <c:v>1786</c:v>
                </c:pt>
                <c:pt idx="8">
                  <c:v>1749</c:v>
                </c:pt>
                <c:pt idx="9">
                  <c:v>1683</c:v>
                </c:pt>
                <c:pt idx="10">
                  <c:v>1545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Kidney - Active</c:v>
                </c:pt>
              </c:strCache>
            </c:strRef>
          </c:tx>
          <c:spPr>
            <a:ln>
              <a:solidFill>
                <a:schemeClr val="accent1"/>
              </a:solidFill>
              <a:prstDash val="dash"/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4372</c:v>
                </c:pt>
                <c:pt idx="1">
                  <c:v>4442</c:v>
                </c:pt>
                <c:pt idx="2">
                  <c:v>4302</c:v>
                </c:pt>
                <c:pt idx="3">
                  <c:v>4051</c:v>
                </c:pt>
                <c:pt idx="4">
                  <c:v>4170</c:v>
                </c:pt>
                <c:pt idx="5">
                  <c:v>4013</c:v>
                </c:pt>
                <c:pt idx="6">
                  <c:v>4198</c:v>
                </c:pt>
                <c:pt idx="7">
                  <c:v>4361</c:v>
                </c:pt>
                <c:pt idx="8">
                  <c:v>4126</c:v>
                </c:pt>
                <c:pt idx="9">
                  <c:v>4141</c:v>
                </c:pt>
                <c:pt idx="10">
                  <c:v>4338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Liver - Active</c:v>
                </c:pt>
              </c:strCache>
            </c:strRef>
          </c:tx>
          <c:spPr>
            <a:ln>
              <a:solidFill>
                <a:schemeClr val="accent2"/>
              </a:solidFill>
              <a:prstDash val="dash"/>
            </a:ln>
          </c:spPr>
          <c:marker>
            <c:spPr>
              <a:noFill/>
              <a:ln>
                <a:solidFill>
                  <a:schemeClr val="accent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1580</c:v>
                </c:pt>
                <c:pt idx="1">
                  <c:v>1311</c:v>
                </c:pt>
                <c:pt idx="2">
                  <c:v>1316</c:v>
                </c:pt>
                <c:pt idx="3">
                  <c:v>1487</c:v>
                </c:pt>
                <c:pt idx="4">
                  <c:v>1365</c:v>
                </c:pt>
                <c:pt idx="5">
                  <c:v>1503</c:v>
                </c:pt>
                <c:pt idx="6">
                  <c:v>1571</c:v>
                </c:pt>
                <c:pt idx="7">
                  <c:v>1437</c:v>
                </c:pt>
                <c:pt idx="8">
                  <c:v>1370</c:v>
                </c:pt>
                <c:pt idx="9">
                  <c:v>1278</c:v>
                </c:pt>
                <c:pt idx="10">
                  <c:v>1190</c:v>
                </c:pt>
              </c:numCache>
            </c:numRef>
          </c:yVal>
        </c:ser>
        <c:axId val="76105216"/>
        <c:axId val="76115968"/>
      </c:scatterChart>
      <c:valAx>
        <c:axId val="76105216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layout/>
        </c:title>
        <c:numFmt formatCode="General" sourceLinked="1"/>
        <c:tickLblPos val="nextTo"/>
        <c:crossAx val="76115968"/>
        <c:crosses val="autoZero"/>
        <c:crossBetween val="midCat"/>
        <c:majorUnit val="1"/>
      </c:valAx>
      <c:valAx>
        <c:axId val="761159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47E-3"/>
              <c:y val="5.0812190142899019E-2"/>
            </c:manualLayout>
          </c:layout>
        </c:title>
        <c:numFmt formatCode="General" sourceLinked="1"/>
        <c:tickLblPos val="nextTo"/>
        <c:crossAx val="76105216"/>
        <c:crosses val="autoZero"/>
        <c:crossBetween val="midCat"/>
        <c:majorUnit val="2000"/>
      </c:valAx>
    </c:plotArea>
    <c:legend>
      <c:legendPos val="b"/>
      <c:layout>
        <c:manualLayout>
          <c:xMode val="edge"/>
          <c:yMode val="edge"/>
          <c:x val="0.29215673408471032"/>
          <c:y val="0.77263043824068156"/>
          <c:w val="0.53169947506561765"/>
          <c:h val="0.12407301360057266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8976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Heart</c:v>
                </c:pt>
              </c:strCache>
            </c:strRef>
          </c:tx>
          <c:spPr>
            <a:ln>
              <a:solidFill>
                <a:srgbClr val="33CC33"/>
              </a:solidFill>
            </a:ln>
          </c:spPr>
          <c:marker>
            <c:spPr>
              <a:solidFill>
                <a:srgbClr val="33CC33"/>
              </a:solidFill>
              <a:ln>
                <a:solidFill>
                  <a:srgbClr val="33CC3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3933</c:v>
                </c:pt>
                <c:pt idx="1">
                  <c:v>3567</c:v>
                </c:pt>
                <c:pt idx="2">
                  <c:v>3309</c:v>
                </c:pt>
                <c:pt idx="3">
                  <c:v>3004</c:v>
                </c:pt>
                <c:pt idx="4">
                  <c:v>2845</c:v>
                </c:pt>
                <c:pt idx="5">
                  <c:v>2706</c:v>
                </c:pt>
                <c:pt idx="6">
                  <c:v>2734</c:v>
                </c:pt>
                <c:pt idx="7">
                  <c:v>3014</c:v>
                </c:pt>
                <c:pt idx="8">
                  <c:v>3202</c:v>
                </c:pt>
                <c:pt idx="9">
                  <c:v>3155</c:v>
                </c:pt>
                <c:pt idx="10">
                  <c:v>3399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Lung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3868</c:v>
                </c:pt>
                <c:pt idx="1">
                  <c:v>3970</c:v>
                </c:pt>
                <c:pt idx="2">
                  <c:v>3940</c:v>
                </c:pt>
                <c:pt idx="3">
                  <c:v>3192</c:v>
                </c:pt>
                <c:pt idx="4">
                  <c:v>2902</c:v>
                </c:pt>
                <c:pt idx="5">
                  <c:v>2259</c:v>
                </c:pt>
                <c:pt idx="6">
                  <c:v>2035</c:v>
                </c:pt>
                <c:pt idx="7">
                  <c:v>1877</c:v>
                </c:pt>
                <c:pt idx="8">
                  <c:v>1824</c:v>
                </c:pt>
                <c:pt idx="9">
                  <c:v>1729</c:v>
                </c:pt>
                <c:pt idx="10">
                  <c:v>1646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Heart-Lung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199</c:v>
                </c:pt>
                <c:pt idx="1">
                  <c:v>190</c:v>
                </c:pt>
                <c:pt idx="2">
                  <c:v>171</c:v>
                </c:pt>
                <c:pt idx="3">
                  <c:v>143</c:v>
                </c:pt>
                <c:pt idx="4">
                  <c:v>140</c:v>
                </c:pt>
                <c:pt idx="5">
                  <c:v>106</c:v>
                </c:pt>
                <c:pt idx="6">
                  <c:v>91</c:v>
                </c:pt>
                <c:pt idx="7">
                  <c:v>79</c:v>
                </c:pt>
                <c:pt idx="8">
                  <c:v>70</c:v>
                </c:pt>
                <c:pt idx="9">
                  <c:v>64</c:v>
                </c:pt>
                <c:pt idx="10">
                  <c:v>49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Heart - Active</c:v>
                </c:pt>
              </c:strCache>
            </c:strRef>
          </c:tx>
          <c:spPr>
            <a:ln>
              <a:solidFill>
                <a:srgbClr val="33CC33"/>
              </a:solidFill>
              <a:prstDash val="dash"/>
            </a:ln>
          </c:spPr>
          <c:marker>
            <c:symbol val="x"/>
            <c:size val="9"/>
            <c:spPr>
              <a:noFill/>
              <a:ln>
                <a:solidFill>
                  <a:srgbClr val="33CC3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2085</c:v>
                </c:pt>
                <c:pt idx="1">
                  <c:v>1823</c:v>
                </c:pt>
                <c:pt idx="2">
                  <c:v>1613</c:v>
                </c:pt>
                <c:pt idx="3">
                  <c:v>1341</c:v>
                </c:pt>
                <c:pt idx="4">
                  <c:v>1332</c:v>
                </c:pt>
                <c:pt idx="5">
                  <c:v>1420</c:v>
                </c:pt>
                <c:pt idx="6">
                  <c:v>1693</c:v>
                </c:pt>
                <c:pt idx="7">
                  <c:v>1994</c:v>
                </c:pt>
                <c:pt idx="8">
                  <c:v>2213</c:v>
                </c:pt>
                <c:pt idx="9">
                  <c:v>2220</c:v>
                </c:pt>
                <c:pt idx="10">
                  <c:v>2460</c:v>
                </c:pt>
              </c:numCache>
            </c:numRef>
          </c:y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Lung - Active</c:v>
                </c:pt>
              </c:strCache>
            </c:strRef>
          </c:tx>
          <c:spPr>
            <a:ln>
              <a:solidFill>
                <a:srgbClr val="0070C0"/>
              </a:solidFill>
              <a:prstDash val="dash"/>
            </a:ln>
          </c:spPr>
          <c:marker>
            <c:spPr>
              <a:noFill/>
              <a:ln>
                <a:solidFill>
                  <a:srgbClr val="0070C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Sheet1!$F$2:$F$12</c:f>
              <c:numCache>
                <c:formatCode>General</c:formatCode>
                <c:ptCount val="11"/>
                <c:pt idx="0">
                  <c:v>2337</c:v>
                </c:pt>
                <c:pt idx="1">
                  <c:v>2379</c:v>
                </c:pt>
                <c:pt idx="2">
                  <c:v>2205</c:v>
                </c:pt>
                <c:pt idx="3">
                  <c:v>1063</c:v>
                </c:pt>
                <c:pt idx="4">
                  <c:v>1047</c:v>
                </c:pt>
                <c:pt idx="5">
                  <c:v>1018</c:v>
                </c:pt>
                <c:pt idx="6">
                  <c:v>1098</c:v>
                </c:pt>
                <c:pt idx="7">
                  <c:v>1215</c:v>
                </c:pt>
                <c:pt idx="8">
                  <c:v>1380</c:v>
                </c:pt>
                <c:pt idx="9">
                  <c:v>1356</c:v>
                </c:pt>
                <c:pt idx="10">
                  <c:v>1306</c:v>
                </c:pt>
              </c:numCache>
            </c:numRef>
          </c:y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Heart-Lung - Active</c:v>
                </c:pt>
              </c:strCache>
            </c:strRef>
          </c:tx>
          <c:spPr>
            <a:ln>
              <a:solidFill>
                <a:schemeClr val="accent4"/>
              </a:solidFill>
              <a:prstDash val="dash"/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Sheet1!$G$2:$G$12</c:f>
              <c:numCache>
                <c:formatCode>General</c:formatCode>
                <c:ptCount val="11"/>
                <c:pt idx="0">
                  <c:v>108</c:v>
                </c:pt>
                <c:pt idx="1">
                  <c:v>107</c:v>
                </c:pt>
                <c:pt idx="2">
                  <c:v>83</c:v>
                </c:pt>
                <c:pt idx="3">
                  <c:v>46</c:v>
                </c:pt>
                <c:pt idx="4">
                  <c:v>54</c:v>
                </c:pt>
                <c:pt idx="5">
                  <c:v>35</c:v>
                </c:pt>
                <c:pt idx="6">
                  <c:v>33</c:v>
                </c:pt>
                <c:pt idx="7">
                  <c:v>37</c:v>
                </c:pt>
                <c:pt idx="8">
                  <c:v>32</c:v>
                </c:pt>
                <c:pt idx="9">
                  <c:v>34</c:v>
                </c:pt>
                <c:pt idx="10">
                  <c:v>26</c:v>
                </c:pt>
              </c:numCache>
            </c:numRef>
          </c:yVal>
        </c:ser>
        <c:axId val="62032512"/>
        <c:axId val="62047360"/>
      </c:scatterChart>
      <c:valAx>
        <c:axId val="62032512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layout/>
        </c:title>
        <c:numFmt formatCode="General" sourceLinked="1"/>
        <c:tickLblPos val="nextTo"/>
        <c:crossAx val="62047360"/>
        <c:crosses val="autoZero"/>
        <c:crossBetween val="midCat"/>
        <c:majorUnit val="1"/>
      </c:valAx>
      <c:valAx>
        <c:axId val="620473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  <a:p>
                <a:pPr>
                  <a:defRPr/>
                </a:pPr>
                <a:endParaRPr lang="en-US"/>
              </a:p>
            </c:rich>
          </c:tx>
          <c:layout>
            <c:manualLayout>
              <c:xMode val="edge"/>
              <c:yMode val="edge"/>
              <c:x val="6.535947712418313E-3"/>
              <c:y val="5.0812190142898998E-2"/>
            </c:manualLayout>
          </c:layout>
        </c:title>
        <c:numFmt formatCode="General" sourceLinked="1"/>
        <c:tickLblPos val="nextTo"/>
        <c:crossAx val="62032512"/>
        <c:crosses val="autoZero"/>
        <c:crossBetween val="midCat"/>
        <c:majorUnit val="1000"/>
      </c:valAx>
    </c:plotArea>
    <c:legend>
      <c:legendPos val="b"/>
      <c:layout>
        <c:manualLayout>
          <c:xMode val="edge"/>
          <c:yMode val="edge"/>
          <c:x val="0.11372540932383469"/>
          <c:y val="0.8343588995819966"/>
          <c:w val="0.86520071020534195"/>
          <c:h val="0.14564912024885768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021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Heart</c:v>
                </c:pt>
              </c:strCache>
            </c:strRef>
          </c:tx>
          <c:spPr>
            <a:ln>
              <a:solidFill>
                <a:srgbClr val="33CC33"/>
              </a:solidFill>
            </a:ln>
          </c:spPr>
          <c:marker>
            <c:spPr>
              <a:solidFill>
                <a:srgbClr val="33CC33"/>
              </a:solidFill>
              <a:ln>
                <a:solidFill>
                  <a:srgbClr val="33CC3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362</c:v>
                </c:pt>
                <c:pt idx="1">
                  <c:v>359</c:v>
                </c:pt>
                <c:pt idx="2">
                  <c:v>377</c:v>
                </c:pt>
                <c:pt idx="3">
                  <c:v>251</c:v>
                </c:pt>
                <c:pt idx="4">
                  <c:v>251</c:v>
                </c:pt>
                <c:pt idx="5">
                  <c:v>256</c:v>
                </c:pt>
                <c:pt idx="6">
                  <c:v>290</c:v>
                </c:pt>
                <c:pt idx="7">
                  <c:v>325</c:v>
                </c:pt>
                <c:pt idx="8">
                  <c:v>322</c:v>
                </c:pt>
                <c:pt idx="9">
                  <c:v>284</c:v>
                </c:pt>
                <c:pt idx="10">
                  <c:v>308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Lung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248</c:v>
                </c:pt>
                <c:pt idx="1">
                  <c:v>293</c:v>
                </c:pt>
                <c:pt idx="2">
                  <c:v>286</c:v>
                </c:pt>
                <c:pt idx="3">
                  <c:v>208</c:v>
                </c:pt>
                <c:pt idx="4">
                  <c:v>177</c:v>
                </c:pt>
                <c:pt idx="5">
                  <c:v>192</c:v>
                </c:pt>
                <c:pt idx="6">
                  <c:v>150</c:v>
                </c:pt>
                <c:pt idx="7">
                  <c:v>57</c:v>
                </c:pt>
                <c:pt idx="8">
                  <c:v>52</c:v>
                </c:pt>
                <c:pt idx="9">
                  <c:v>41</c:v>
                </c:pt>
                <c:pt idx="10">
                  <c:v>35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Heart-Lung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4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Heart - Active</c:v>
                </c:pt>
              </c:strCache>
            </c:strRef>
          </c:tx>
          <c:spPr>
            <a:ln>
              <a:solidFill>
                <a:srgbClr val="33CC33"/>
              </a:solidFill>
              <a:prstDash val="dash"/>
            </a:ln>
          </c:spPr>
          <c:marker>
            <c:symbol val="x"/>
            <c:size val="9"/>
            <c:spPr>
              <a:noFill/>
              <a:ln>
                <a:solidFill>
                  <a:srgbClr val="33CC3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240</c:v>
                </c:pt>
                <c:pt idx="1">
                  <c:v>228</c:v>
                </c:pt>
                <c:pt idx="2">
                  <c:v>232</c:v>
                </c:pt>
                <c:pt idx="3">
                  <c:v>155</c:v>
                </c:pt>
                <c:pt idx="4">
                  <c:v>153</c:v>
                </c:pt>
                <c:pt idx="5">
                  <c:v>168</c:v>
                </c:pt>
                <c:pt idx="6">
                  <c:v>203</c:v>
                </c:pt>
                <c:pt idx="7">
                  <c:v>235</c:v>
                </c:pt>
                <c:pt idx="8">
                  <c:v>243</c:v>
                </c:pt>
                <c:pt idx="9">
                  <c:v>237</c:v>
                </c:pt>
                <c:pt idx="10">
                  <c:v>267</c:v>
                </c:pt>
              </c:numCache>
            </c:numRef>
          </c:y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Lung - Active</c:v>
                </c:pt>
              </c:strCache>
            </c:strRef>
          </c:tx>
          <c:spPr>
            <a:ln>
              <a:solidFill>
                <a:srgbClr val="0070C0"/>
              </a:solidFill>
              <a:prstDash val="dash"/>
            </a:ln>
          </c:spPr>
          <c:marker>
            <c:spPr>
              <a:noFill/>
              <a:ln>
                <a:solidFill>
                  <a:srgbClr val="0070C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Sheet1!$F$2:$F$12</c:f>
              <c:numCache>
                <c:formatCode>General</c:formatCode>
                <c:ptCount val="11"/>
                <c:pt idx="0">
                  <c:v>129</c:v>
                </c:pt>
                <c:pt idx="1">
                  <c:v>172</c:v>
                </c:pt>
                <c:pt idx="2">
                  <c:v>178</c:v>
                </c:pt>
                <c:pt idx="3">
                  <c:v>65</c:v>
                </c:pt>
                <c:pt idx="4">
                  <c:v>35</c:v>
                </c:pt>
                <c:pt idx="5">
                  <c:v>56</c:v>
                </c:pt>
                <c:pt idx="6">
                  <c:v>46</c:v>
                </c:pt>
                <c:pt idx="7">
                  <c:v>35</c:v>
                </c:pt>
                <c:pt idx="8">
                  <c:v>50</c:v>
                </c:pt>
                <c:pt idx="9">
                  <c:v>41</c:v>
                </c:pt>
                <c:pt idx="10">
                  <c:v>35</c:v>
                </c:pt>
              </c:numCache>
            </c:numRef>
          </c:y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Heart-Lung - Active</c:v>
                </c:pt>
              </c:strCache>
            </c:strRef>
          </c:tx>
          <c:spPr>
            <a:ln>
              <a:solidFill>
                <a:schemeClr val="accent4"/>
              </a:solidFill>
              <a:prstDash val="dash"/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Sheet1!$G$2:$G$12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</c:ser>
        <c:axId val="76393856"/>
        <c:axId val="76404608"/>
      </c:scatterChart>
      <c:valAx>
        <c:axId val="76393856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layout/>
        </c:title>
        <c:numFmt formatCode="General" sourceLinked="1"/>
        <c:tickLblPos val="nextTo"/>
        <c:crossAx val="76404608"/>
        <c:crosses val="autoZero"/>
        <c:crossBetween val="midCat"/>
        <c:majorUnit val="1"/>
      </c:valAx>
      <c:valAx>
        <c:axId val="7640460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  <a:p>
                <a:pPr>
                  <a:defRPr/>
                </a:pPr>
                <a:endParaRPr lang="en-US"/>
              </a:p>
            </c:rich>
          </c:tx>
          <c:layout>
            <c:manualLayout>
              <c:xMode val="edge"/>
              <c:yMode val="edge"/>
              <c:x val="6.5359477124183147E-3"/>
              <c:y val="5.0812190142899019E-2"/>
            </c:manualLayout>
          </c:layout>
        </c:title>
        <c:numFmt formatCode="General" sourceLinked="1"/>
        <c:tickLblPos val="nextTo"/>
        <c:crossAx val="76393856"/>
        <c:crosses val="autoZero"/>
        <c:crossBetween val="midCat"/>
        <c:majorUnit val="100"/>
      </c:valAx>
    </c:plotArea>
    <c:legend>
      <c:legendPos val="b"/>
      <c:layout>
        <c:manualLayout>
          <c:xMode val="edge"/>
          <c:yMode val="edge"/>
          <c:x val="0.11372540932383469"/>
          <c:y val="0.8343588995819966"/>
          <c:w val="0.86520071020534195"/>
          <c:h val="0.14564912024885768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021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Pancreas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90</c:v>
                </c:pt>
                <c:pt idx="1">
                  <c:v>106</c:v>
                </c:pt>
                <c:pt idx="2">
                  <c:v>114</c:v>
                </c:pt>
                <c:pt idx="3">
                  <c:v>126</c:v>
                </c:pt>
                <c:pt idx="4">
                  <c:v>116</c:v>
                </c:pt>
                <c:pt idx="5">
                  <c:v>120</c:v>
                </c:pt>
                <c:pt idx="6">
                  <c:v>162</c:v>
                </c:pt>
                <c:pt idx="7">
                  <c:v>179</c:v>
                </c:pt>
                <c:pt idx="8">
                  <c:v>185</c:v>
                </c:pt>
                <c:pt idx="9">
                  <c:v>170</c:v>
                </c:pt>
                <c:pt idx="10">
                  <c:v>156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Kidney-Pancreas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157</c:v>
                </c:pt>
                <c:pt idx="1">
                  <c:v>139</c:v>
                </c:pt>
                <c:pt idx="2">
                  <c:v>143</c:v>
                </c:pt>
                <c:pt idx="3">
                  <c:v>147</c:v>
                </c:pt>
                <c:pt idx="4">
                  <c:v>137</c:v>
                </c:pt>
                <c:pt idx="5">
                  <c:v>129</c:v>
                </c:pt>
                <c:pt idx="6">
                  <c:v>137</c:v>
                </c:pt>
                <c:pt idx="7">
                  <c:v>166</c:v>
                </c:pt>
                <c:pt idx="8">
                  <c:v>166</c:v>
                </c:pt>
                <c:pt idx="9">
                  <c:v>159</c:v>
                </c:pt>
                <c:pt idx="10">
                  <c:v>172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Pancreas - Active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  <a:prstDash val="dash"/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78</c:v>
                </c:pt>
                <c:pt idx="1">
                  <c:v>80</c:v>
                </c:pt>
                <c:pt idx="2">
                  <c:v>75</c:v>
                </c:pt>
                <c:pt idx="3">
                  <c:v>74</c:v>
                </c:pt>
                <c:pt idx="4">
                  <c:v>48</c:v>
                </c:pt>
                <c:pt idx="5">
                  <c:v>58</c:v>
                </c:pt>
                <c:pt idx="6">
                  <c:v>56</c:v>
                </c:pt>
                <c:pt idx="7">
                  <c:v>52</c:v>
                </c:pt>
                <c:pt idx="8">
                  <c:v>34</c:v>
                </c:pt>
                <c:pt idx="9">
                  <c:v>33</c:v>
                </c:pt>
                <c:pt idx="10">
                  <c:v>37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KP - Active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142</c:v>
                </c:pt>
                <c:pt idx="1">
                  <c:v>116</c:v>
                </c:pt>
                <c:pt idx="2">
                  <c:v>113</c:v>
                </c:pt>
                <c:pt idx="3">
                  <c:v>105</c:v>
                </c:pt>
                <c:pt idx="4">
                  <c:v>101</c:v>
                </c:pt>
                <c:pt idx="5">
                  <c:v>92</c:v>
                </c:pt>
                <c:pt idx="6">
                  <c:v>98</c:v>
                </c:pt>
                <c:pt idx="7">
                  <c:v>117</c:v>
                </c:pt>
                <c:pt idx="8">
                  <c:v>100</c:v>
                </c:pt>
                <c:pt idx="9">
                  <c:v>78</c:v>
                </c:pt>
                <c:pt idx="10">
                  <c:v>79</c:v>
                </c:pt>
              </c:numCache>
            </c:numRef>
          </c:yVal>
        </c:ser>
        <c:axId val="76271616"/>
        <c:axId val="76273920"/>
      </c:scatterChart>
      <c:valAx>
        <c:axId val="76271616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layout/>
        </c:title>
        <c:numFmt formatCode="General" sourceLinked="1"/>
        <c:tickLblPos val="nextTo"/>
        <c:crossAx val="76273920"/>
        <c:crosses val="autoZero"/>
        <c:crossBetween val="midCat"/>
        <c:majorUnit val="1"/>
      </c:valAx>
      <c:valAx>
        <c:axId val="7627392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47E-3"/>
              <c:y val="5.0812190142899019E-2"/>
            </c:manualLayout>
          </c:layout>
        </c:title>
        <c:numFmt formatCode="General" sourceLinked="1"/>
        <c:tickLblPos val="nextTo"/>
        <c:crossAx val="76271616"/>
        <c:crosses val="autoZero"/>
        <c:crossBetween val="midCat"/>
        <c:majorUnit val="40"/>
      </c:valAx>
    </c:plotArea>
    <c:legend>
      <c:legendPos val="b"/>
      <c:layout>
        <c:manualLayout>
          <c:xMode val="edge"/>
          <c:yMode val="edge"/>
          <c:x val="0.29215673408471032"/>
          <c:y val="0.77263043824068212"/>
          <c:w val="0.53169947506561765"/>
          <c:h val="0.12407301360057266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065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Pancreas Islet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rgbClr val="7E13E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6</c:v>
                </c:pt>
                <c:pt idx="3">
                  <c:v>9</c:v>
                </c:pt>
                <c:pt idx="4">
                  <c:v>5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Intestine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30</c:v>
                </c:pt>
                <c:pt idx="1">
                  <c:v>18</c:v>
                </c:pt>
                <c:pt idx="2">
                  <c:v>26</c:v>
                </c:pt>
                <c:pt idx="3">
                  <c:v>13</c:v>
                </c:pt>
                <c:pt idx="4">
                  <c:v>5</c:v>
                </c:pt>
                <c:pt idx="5">
                  <c:v>11</c:v>
                </c:pt>
                <c:pt idx="6">
                  <c:v>8</c:v>
                </c:pt>
                <c:pt idx="7">
                  <c:v>8</c:v>
                </c:pt>
                <c:pt idx="8">
                  <c:v>11</c:v>
                </c:pt>
                <c:pt idx="9">
                  <c:v>12</c:v>
                </c:pt>
                <c:pt idx="10">
                  <c:v>5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PI - Active</c:v>
                </c:pt>
              </c:strCache>
            </c:strRef>
          </c:tx>
          <c:spPr>
            <a:ln>
              <a:solidFill>
                <a:schemeClr val="accent6"/>
              </a:solidFill>
              <a:prstDash val="dash"/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Intestine - Active</c:v>
                </c:pt>
              </c:strCache>
            </c:strRef>
          </c:tx>
          <c:spPr>
            <a:ln>
              <a:solidFill>
                <a:schemeClr val="bg2"/>
              </a:solidFill>
              <a:prstDash val="dash"/>
            </a:ln>
          </c:spPr>
          <c:marker>
            <c:spPr>
              <a:noFill/>
              <a:ln>
                <a:solidFill>
                  <a:schemeClr val="bg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22</c:v>
                </c:pt>
                <c:pt idx="1">
                  <c:v>2</c:v>
                </c:pt>
                <c:pt idx="2">
                  <c:v>11</c:v>
                </c:pt>
                <c:pt idx="3">
                  <c:v>7</c:v>
                </c:pt>
                <c:pt idx="4">
                  <c:v>1</c:v>
                </c:pt>
                <c:pt idx="5">
                  <c:v>7</c:v>
                </c:pt>
                <c:pt idx="6">
                  <c:v>4</c:v>
                </c:pt>
                <c:pt idx="7">
                  <c:v>3</c:v>
                </c:pt>
                <c:pt idx="8">
                  <c:v>6</c:v>
                </c:pt>
                <c:pt idx="9">
                  <c:v>6</c:v>
                </c:pt>
                <c:pt idx="10">
                  <c:v>2</c:v>
                </c:pt>
              </c:numCache>
            </c:numRef>
          </c:yVal>
        </c:ser>
        <c:axId val="76517760"/>
        <c:axId val="76520064"/>
      </c:scatterChart>
      <c:valAx>
        <c:axId val="76517760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layout/>
        </c:title>
        <c:numFmt formatCode="General" sourceLinked="1"/>
        <c:tickLblPos val="nextTo"/>
        <c:crossAx val="76520064"/>
        <c:crosses val="autoZero"/>
        <c:crossBetween val="midCat"/>
        <c:majorUnit val="1"/>
      </c:valAx>
      <c:valAx>
        <c:axId val="765200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47E-3"/>
              <c:y val="4.9769612131817076E-2"/>
            </c:manualLayout>
          </c:layout>
        </c:title>
        <c:numFmt formatCode="General" sourceLinked="1"/>
        <c:tickLblPos val="nextTo"/>
        <c:crossAx val="76517760"/>
        <c:crosses val="autoZero"/>
        <c:crossBetween val="midCat"/>
        <c:majorUnit val="10"/>
      </c:valAx>
    </c:plotArea>
    <c:legend>
      <c:legendPos val="b"/>
      <c:layout>
        <c:manualLayout>
          <c:xMode val="edge"/>
          <c:yMode val="edge"/>
          <c:x val="0.29215673408471032"/>
          <c:y val="0.77263043824068256"/>
          <c:w val="0.53169947506561765"/>
          <c:h val="0.12407301360057266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Kidney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3913</c:v>
                </c:pt>
                <c:pt idx="1">
                  <c:v>4077</c:v>
                </c:pt>
                <c:pt idx="2">
                  <c:v>4272</c:v>
                </c:pt>
                <c:pt idx="3">
                  <c:v>4854</c:v>
                </c:pt>
                <c:pt idx="4">
                  <c:v>5380</c:v>
                </c:pt>
                <c:pt idx="5">
                  <c:v>5723</c:v>
                </c:pt>
                <c:pt idx="6">
                  <c:v>5850</c:v>
                </c:pt>
                <c:pt idx="7">
                  <c:v>5918</c:v>
                </c:pt>
                <c:pt idx="8">
                  <c:v>6348</c:v>
                </c:pt>
                <c:pt idx="9">
                  <c:v>6372</c:v>
                </c:pt>
                <c:pt idx="10">
                  <c:v>6585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Liver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754</c:v>
                </c:pt>
                <c:pt idx="1">
                  <c:v>672</c:v>
                </c:pt>
                <c:pt idx="2">
                  <c:v>670</c:v>
                </c:pt>
                <c:pt idx="3">
                  <c:v>769</c:v>
                </c:pt>
                <c:pt idx="4">
                  <c:v>814</c:v>
                </c:pt>
                <c:pt idx="5">
                  <c:v>807</c:v>
                </c:pt>
                <c:pt idx="6">
                  <c:v>739</c:v>
                </c:pt>
                <c:pt idx="7">
                  <c:v>849</c:v>
                </c:pt>
                <c:pt idx="8">
                  <c:v>846</c:v>
                </c:pt>
                <c:pt idx="9">
                  <c:v>874</c:v>
                </c:pt>
                <c:pt idx="10">
                  <c:v>879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Kidney - Active</c:v>
                </c:pt>
              </c:strCache>
            </c:strRef>
          </c:tx>
          <c:spPr>
            <a:ln>
              <a:solidFill>
                <a:schemeClr val="accent1"/>
              </a:solidFill>
              <a:prstDash val="dash"/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3139</c:v>
                </c:pt>
                <c:pt idx="1">
                  <c:v>3281</c:v>
                </c:pt>
                <c:pt idx="2">
                  <c:v>3467</c:v>
                </c:pt>
                <c:pt idx="3">
                  <c:v>3851</c:v>
                </c:pt>
                <c:pt idx="4">
                  <c:v>4023</c:v>
                </c:pt>
                <c:pt idx="5">
                  <c:v>4163</c:v>
                </c:pt>
                <c:pt idx="6">
                  <c:v>4024</c:v>
                </c:pt>
                <c:pt idx="7">
                  <c:v>3960</c:v>
                </c:pt>
                <c:pt idx="8">
                  <c:v>4411</c:v>
                </c:pt>
                <c:pt idx="9">
                  <c:v>4264</c:v>
                </c:pt>
                <c:pt idx="10">
                  <c:v>4541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Liver - Active</c:v>
                </c:pt>
              </c:strCache>
            </c:strRef>
          </c:tx>
          <c:spPr>
            <a:ln>
              <a:solidFill>
                <a:schemeClr val="accent2"/>
              </a:solidFill>
              <a:prstDash val="dash"/>
            </a:ln>
          </c:spPr>
          <c:marker>
            <c:spPr>
              <a:noFill/>
              <a:ln>
                <a:solidFill>
                  <a:schemeClr val="accent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561</c:v>
                </c:pt>
                <c:pt idx="1">
                  <c:v>492</c:v>
                </c:pt>
                <c:pt idx="2">
                  <c:v>480</c:v>
                </c:pt>
                <c:pt idx="3">
                  <c:v>586</c:v>
                </c:pt>
                <c:pt idx="4">
                  <c:v>620</c:v>
                </c:pt>
                <c:pt idx="5">
                  <c:v>595</c:v>
                </c:pt>
                <c:pt idx="6">
                  <c:v>604</c:v>
                </c:pt>
                <c:pt idx="7">
                  <c:v>695</c:v>
                </c:pt>
                <c:pt idx="8">
                  <c:v>711</c:v>
                </c:pt>
                <c:pt idx="9">
                  <c:v>722</c:v>
                </c:pt>
                <c:pt idx="10">
                  <c:v>735</c:v>
                </c:pt>
              </c:numCache>
            </c:numRef>
          </c:yVal>
        </c:ser>
        <c:axId val="76595968"/>
        <c:axId val="76598272"/>
      </c:scatterChart>
      <c:valAx>
        <c:axId val="76595968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layout/>
        </c:title>
        <c:numFmt formatCode="General" sourceLinked="1"/>
        <c:tickLblPos val="nextTo"/>
        <c:crossAx val="76598272"/>
        <c:crosses val="autoZero"/>
        <c:crossBetween val="midCat"/>
        <c:majorUnit val="1"/>
      </c:valAx>
      <c:valAx>
        <c:axId val="765982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47E-3"/>
              <c:y val="5.0812190142899019E-2"/>
            </c:manualLayout>
          </c:layout>
        </c:title>
        <c:numFmt formatCode="General" sourceLinked="1"/>
        <c:tickLblPos val="nextTo"/>
        <c:crossAx val="76595968"/>
        <c:crosses val="autoZero"/>
        <c:crossBetween val="midCat"/>
        <c:majorUnit val="2000"/>
      </c:valAx>
    </c:plotArea>
    <c:legend>
      <c:legendPos val="b"/>
      <c:layout>
        <c:manualLayout>
          <c:xMode val="edge"/>
          <c:yMode val="edge"/>
          <c:x val="0.29215673408471032"/>
          <c:y val="0.77263043824068156"/>
          <c:w val="0.53169947506561765"/>
          <c:h val="0.12407301360057266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021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Heart</c:v>
                </c:pt>
              </c:strCache>
            </c:strRef>
          </c:tx>
          <c:spPr>
            <a:ln>
              <a:solidFill>
                <a:srgbClr val="33CC33"/>
              </a:solidFill>
            </a:ln>
          </c:spPr>
          <c:marker>
            <c:spPr>
              <a:solidFill>
                <a:srgbClr val="33CC33"/>
              </a:solidFill>
              <a:ln>
                <a:solidFill>
                  <a:srgbClr val="33CC3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287</c:v>
                </c:pt>
                <c:pt idx="1">
                  <c:v>267</c:v>
                </c:pt>
                <c:pt idx="2">
                  <c:v>193</c:v>
                </c:pt>
                <c:pt idx="3">
                  <c:v>153</c:v>
                </c:pt>
                <c:pt idx="4">
                  <c:v>140</c:v>
                </c:pt>
                <c:pt idx="5">
                  <c:v>177</c:v>
                </c:pt>
                <c:pt idx="6">
                  <c:v>207</c:v>
                </c:pt>
                <c:pt idx="7">
                  <c:v>253</c:v>
                </c:pt>
                <c:pt idx="8">
                  <c:v>284</c:v>
                </c:pt>
                <c:pt idx="9">
                  <c:v>273</c:v>
                </c:pt>
                <c:pt idx="10">
                  <c:v>273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Lung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237</c:v>
                </c:pt>
                <c:pt idx="1">
                  <c:v>261</c:v>
                </c:pt>
                <c:pt idx="2">
                  <c:v>263</c:v>
                </c:pt>
                <c:pt idx="3">
                  <c:v>153</c:v>
                </c:pt>
                <c:pt idx="4">
                  <c:v>169</c:v>
                </c:pt>
                <c:pt idx="5">
                  <c:v>176</c:v>
                </c:pt>
                <c:pt idx="6">
                  <c:v>203</c:v>
                </c:pt>
                <c:pt idx="7">
                  <c:v>220</c:v>
                </c:pt>
                <c:pt idx="8">
                  <c:v>263</c:v>
                </c:pt>
                <c:pt idx="9">
                  <c:v>300</c:v>
                </c:pt>
                <c:pt idx="10">
                  <c:v>239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Heart-Lung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4</c:v>
                </c:pt>
                <c:pt idx="8">
                  <c:v>4</c:v>
                </c:pt>
                <c:pt idx="9">
                  <c:v>5</c:v>
                </c:pt>
                <c:pt idx="10">
                  <c:v>3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Heart - Active</c:v>
                </c:pt>
              </c:strCache>
            </c:strRef>
          </c:tx>
          <c:spPr>
            <a:ln>
              <a:solidFill>
                <a:srgbClr val="33CC33"/>
              </a:solidFill>
              <a:prstDash val="dash"/>
            </a:ln>
          </c:spPr>
          <c:marker>
            <c:symbol val="x"/>
            <c:size val="9"/>
            <c:spPr>
              <a:noFill/>
              <a:ln>
                <a:solidFill>
                  <a:srgbClr val="33CC3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182</c:v>
                </c:pt>
                <c:pt idx="1">
                  <c:v>149</c:v>
                </c:pt>
                <c:pt idx="2">
                  <c:v>120</c:v>
                </c:pt>
                <c:pt idx="3">
                  <c:v>101</c:v>
                </c:pt>
                <c:pt idx="4">
                  <c:v>93</c:v>
                </c:pt>
                <c:pt idx="5">
                  <c:v>128</c:v>
                </c:pt>
                <c:pt idx="6">
                  <c:v>143</c:v>
                </c:pt>
                <c:pt idx="7">
                  <c:v>180</c:v>
                </c:pt>
                <c:pt idx="8">
                  <c:v>199</c:v>
                </c:pt>
                <c:pt idx="9">
                  <c:v>194</c:v>
                </c:pt>
                <c:pt idx="10">
                  <c:v>186</c:v>
                </c:pt>
              </c:numCache>
            </c:numRef>
          </c:y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Lung - Active</c:v>
                </c:pt>
              </c:strCache>
            </c:strRef>
          </c:tx>
          <c:spPr>
            <a:ln>
              <a:solidFill>
                <a:srgbClr val="0070C0"/>
              </a:solidFill>
              <a:prstDash val="dash"/>
            </a:ln>
          </c:spPr>
          <c:marker>
            <c:spPr>
              <a:noFill/>
              <a:ln>
                <a:solidFill>
                  <a:srgbClr val="0070C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Sheet1!$F$2:$F$12</c:f>
              <c:numCache>
                <c:formatCode>General</c:formatCode>
                <c:ptCount val="11"/>
                <c:pt idx="0">
                  <c:v>167</c:v>
                </c:pt>
                <c:pt idx="1">
                  <c:v>184</c:v>
                </c:pt>
                <c:pt idx="2">
                  <c:v>185</c:v>
                </c:pt>
                <c:pt idx="3">
                  <c:v>70</c:v>
                </c:pt>
                <c:pt idx="4">
                  <c:v>117</c:v>
                </c:pt>
                <c:pt idx="5">
                  <c:v>143</c:v>
                </c:pt>
                <c:pt idx="6">
                  <c:v>171</c:v>
                </c:pt>
                <c:pt idx="7">
                  <c:v>182</c:v>
                </c:pt>
                <c:pt idx="8">
                  <c:v>223</c:v>
                </c:pt>
                <c:pt idx="9">
                  <c:v>254</c:v>
                </c:pt>
                <c:pt idx="10">
                  <c:v>202</c:v>
                </c:pt>
              </c:numCache>
            </c:numRef>
          </c:y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Heart-Lung - Active</c:v>
                </c:pt>
              </c:strCache>
            </c:strRef>
          </c:tx>
          <c:spPr>
            <a:ln>
              <a:solidFill>
                <a:schemeClr val="accent4"/>
              </a:solidFill>
              <a:prstDash val="dash"/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Sheet1!$G$2:$G$12</c:f>
              <c:numCache>
                <c:formatCode>General</c:formatCode>
                <c:ptCount val="11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2</c:v>
                </c:pt>
              </c:numCache>
            </c:numRef>
          </c:yVal>
        </c:ser>
        <c:axId val="76794496"/>
        <c:axId val="76805248"/>
      </c:scatterChart>
      <c:valAx>
        <c:axId val="76794496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layout/>
        </c:title>
        <c:numFmt formatCode="General" sourceLinked="1"/>
        <c:tickLblPos val="nextTo"/>
        <c:crossAx val="76805248"/>
        <c:crosses val="autoZero"/>
        <c:crossBetween val="midCat"/>
        <c:majorUnit val="1"/>
      </c:valAx>
      <c:valAx>
        <c:axId val="768052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  <a:p>
                <a:pPr>
                  <a:defRPr/>
                </a:pPr>
                <a:endParaRPr lang="en-US"/>
              </a:p>
            </c:rich>
          </c:tx>
          <c:layout>
            <c:manualLayout>
              <c:xMode val="edge"/>
              <c:yMode val="edge"/>
              <c:x val="6.5359477124183147E-3"/>
              <c:y val="5.0812190142899019E-2"/>
            </c:manualLayout>
          </c:layout>
        </c:title>
        <c:numFmt formatCode="General" sourceLinked="1"/>
        <c:tickLblPos val="nextTo"/>
        <c:crossAx val="76794496"/>
        <c:crosses val="autoZero"/>
        <c:crossBetween val="midCat"/>
        <c:majorUnit val="100"/>
      </c:valAx>
    </c:plotArea>
    <c:legend>
      <c:legendPos val="b"/>
      <c:layout>
        <c:manualLayout>
          <c:xMode val="edge"/>
          <c:yMode val="edge"/>
          <c:x val="0.11372540932383469"/>
          <c:y val="0.8343588995819966"/>
          <c:w val="0.86520071020534195"/>
          <c:h val="0.14564912024885768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021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Pancreas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115</c:v>
                </c:pt>
                <c:pt idx="1">
                  <c:v>118</c:v>
                </c:pt>
                <c:pt idx="2">
                  <c:v>118</c:v>
                </c:pt>
                <c:pt idx="3">
                  <c:v>101</c:v>
                </c:pt>
                <c:pt idx="4">
                  <c:v>114</c:v>
                </c:pt>
                <c:pt idx="5">
                  <c:v>98</c:v>
                </c:pt>
                <c:pt idx="6">
                  <c:v>105</c:v>
                </c:pt>
                <c:pt idx="7">
                  <c:v>106</c:v>
                </c:pt>
                <c:pt idx="8">
                  <c:v>89</c:v>
                </c:pt>
                <c:pt idx="9">
                  <c:v>83</c:v>
                </c:pt>
                <c:pt idx="10">
                  <c:v>94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Kidney-Pancreas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207</c:v>
                </c:pt>
                <c:pt idx="1">
                  <c:v>183</c:v>
                </c:pt>
                <c:pt idx="2">
                  <c:v>176</c:v>
                </c:pt>
                <c:pt idx="3">
                  <c:v>223</c:v>
                </c:pt>
                <c:pt idx="4">
                  <c:v>187</c:v>
                </c:pt>
                <c:pt idx="5">
                  <c:v>169</c:v>
                </c:pt>
                <c:pt idx="6">
                  <c:v>181</c:v>
                </c:pt>
                <c:pt idx="7">
                  <c:v>177</c:v>
                </c:pt>
                <c:pt idx="8">
                  <c:v>203</c:v>
                </c:pt>
                <c:pt idx="9">
                  <c:v>212</c:v>
                </c:pt>
                <c:pt idx="10">
                  <c:v>208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Pancreas - Active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  <a:prstDash val="dash"/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45</c:v>
                </c:pt>
                <c:pt idx="1">
                  <c:v>55</c:v>
                </c:pt>
                <c:pt idx="2">
                  <c:v>52</c:v>
                </c:pt>
                <c:pt idx="3">
                  <c:v>47</c:v>
                </c:pt>
                <c:pt idx="4">
                  <c:v>57</c:v>
                </c:pt>
                <c:pt idx="5">
                  <c:v>47</c:v>
                </c:pt>
                <c:pt idx="6">
                  <c:v>48</c:v>
                </c:pt>
                <c:pt idx="7">
                  <c:v>53</c:v>
                </c:pt>
                <c:pt idx="8">
                  <c:v>49</c:v>
                </c:pt>
                <c:pt idx="9">
                  <c:v>33</c:v>
                </c:pt>
                <c:pt idx="10">
                  <c:v>51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KP - Active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163</c:v>
                </c:pt>
                <c:pt idx="1">
                  <c:v>144</c:v>
                </c:pt>
                <c:pt idx="2">
                  <c:v>136</c:v>
                </c:pt>
                <c:pt idx="3">
                  <c:v>183</c:v>
                </c:pt>
                <c:pt idx="4">
                  <c:v>139</c:v>
                </c:pt>
                <c:pt idx="5">
                  <c:v>108</c:v>
                </c:pt>
                <c:pt idx="6">
                  <c:v>123</c:v>
                </c:pt>
                <c:pt idx="7">
                  <c:v>121</c:v>
                </c:pt>
                <c:pt idx="8">
                  <c:v>123</c:v>
                </c:pt>
                <c:pt idx="9">
                  <c:v>130</c:v>
                </c:pt>
                <c:pt idx="10">
                  <c:v>132</c:v>
                </c:pt>
              </c:numCache>
            </c:numRef>
          </c:yVal>
        </c:ser>
        <c:axId val="76917760"/>
        <c:axId val="76928512"/>
      </c:scatterChart>
      <c:valAx>
        <c:axId val="76917760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layout/>
        </c:title>
        <c:numFmt formatCode="General" sourceLinked="1"/>
        <c:tickLblPos val="nextTo"/>
        <c:crossAx val="76928512"/>
        <c:crosses val="autoZero"/>
        <c:crossBetween val="midCat"/>
        <c:majorUnit val="1"/>
      </c:valAx>
      <c:valAx>
        <c:axId val="7692851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47E-3"/>
              <c:y val="5.0812190142899019E-2"/>
            </c:manualLayout>
          </c:layout>
        </c:title>
        <c:numFmt formatCode="General" sourceLinked="1"/>
        <c:tickLblPos val="nextTo"/>
        <c:crossAx val="76917760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9215673408471032"/>
          <c:y val="0.77263043824068212"/>
          <c:w val="0.53169947506561765"/>
          <c:h val="0.12407301360057266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065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Pancreas Islet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rgbClr val="7E13E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49</c:v>
                </c:pt>
                <c:pt idx="1">
                  <c:v>50</c:v>
                </c:pt>
                <c:pt idx="2">
                  <c:v>46</c:v>
                </c:pt>
                <c:pt idx="3">
                  <c:v>46</c:v>
                </c:pt>
                <c:pt idx="4">
                  <c:v>29</c:v>
                </c:pt>
                <c:pt idx="5">
                  <c:v>30</c:v>
                </c:pt>
                <c:pt idx="6">
                  <c:v>1</c:v>
                </c:pt>
                <c:pt idx="7">
                  <c:v>2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Intestine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7</c:v>
                </c:pt>
                <c:pt idx="4">
                  <c:v>7</c:v>
                </c:pt>
                <c:pt idx="5">
                  <c:v>8</c:v>
                </c:pt>
                <c:pt idx="6">
                  <c:v>14</c:v>
                </c:pt>
                <c:pt idx="7">
                  <c:v>16</c:v>
                </c:pt>
                <c:pt idx="8">
                  <c:v>24</c:v>
                </c:pt>
                <c:pt idx="9">
                  <c:v>19</c:v>
                </c:pt>
                <c:pt idx="10">
                  <c:v>28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PI - Active</c:v>
                </c:pt>
              </c:strCache>
            </c:strRef>
          </c:tx>
          <c:spPr>
            <a:ln>
              <a:solidFill>
                <a:schemeClr val="accent6"/>
              </a:solidFill>
              <a:prstDash val="dash"/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49</c:v>
                </c:pt>
                <c:pt idx="1">
                  <c:v>50</c:v>
                </c:pt>
                <c:pt idx="2">
                  <c:v>29</c:v>
                </c:pt>
                <c:pt idx="3">
                  <c:v>29</c:v>
                </c:pt>
                <c:pt idx="4">
                  <c:v>29</c:v>
                </c:pt>
                <c:pt idx="5">
                  <c:v>30</c:v>
                </c:pt>
                <c:pt idx="6">
                  <c:v>0</c:v>
                </c:pt>
                <c:pt idx="7">
                  <c:v>0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Intestine - Active</c:v>
                </c:pt>
              </c:strCache>
            </c:strRef>
          </c:tx>
          <c:spPr>
            <a:ln>
              <a:solidFill>
                <a:schemeClr val="bg2"/>
              </a:solidFill>
              <a:prstDash val="dash"/>
            </a:ln>
          </c:spPr>
          <c:marker>
            <c:spPr>
              <a:noFill/>
              <a:ln>
                <a:solidFill>
                  <a:schemeClr val="bg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7</c:v>
                </c:pt>
                <c:pt idx="4">
                  <c:v>5</c:v>
                </c:pt>
                <c:pt idx="5">
                  <c:v>7</c:v>
                </c:pt>
                <c:pt idx="6">
                  <c:v>11</c:v>
                </c:pt>
                <c:pt idx="7">
                  <c:v>9</c:v>
                </c:pt>
                <c:pt idx="8">
                  <c:v>21</c:v>
                </c:pt>
                <c:pt idx="9">
                  <c:v>12</c:v>
                </c:pt>
                <c:pt idx="10">
                  <c:v>23</c:v>
                </c:pt>
              </c:numCache>
            </c:numRef>
          </c:yVal>
        </c:ser>
        <c:axId val="77073792"/>
        <c:axId val="77084544"/>
      </c:scatterChart>
      <c:valAx>
        <c:axId val="77073792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layout/>
        </c:title>
        <c:numFmt formatCode="General" sourceLinked="1"/>
        <c:tickLblPos val="nextTo"/>
        <c:crossAx val="77084544"/>
        <c:crosses val="autoZero"/>
        <c:crossBetween val="midCat"/>
        <c:majorUnit val="1"/>
      </c:valAx>
      <c:valAx>
        <c:axId val="770845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47E-3"/>
              <c:y val="4.9769612131817076E-2"/>
            </c:manualLayout>
          </c:layout>
        </c:title>
        <c:numFmt formatCode="General" sourceLinked="1"/>
        <c:tickLblPos val="nextTo"/>
        <c:crossAx val="77073792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9215673408471032"/>
          <c:y val="0.77263043824068256"/>
          <c:w val="0.53169947506561765"/>
          <c:h val="0.12407301360057266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Kidney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4920</c:v>
                </c:pt>
                <c:pt idx="1">
                  <c:v>5305</c:v>
                </c:pt>
                <c:pt idx="2">
                  <c:v>5476</c:v>
                </c:pt>
                <c:pt idx="3">
                  <c:v>5738</c:v>
                </c:pt>
                <c:pt idx="4">
                  <c:v>6175</c:v>
                </c:pt>
                <c:pt idx="5">
                  <c:v>6603</c:v>
                </c:pt>
                <c:pt idx="6">
                  <c:v>6938</c:v>
                </c:pt>
                <c:pt idx="7">
                  <c:v>7557</c:v>
                </c:pt>
                <c:pt idx="8">
                  <c:v>8376</c:v>
                </c:pt>
                <c:pt idx="9">
                  <c:v>8848</c:v>
                </c:pt>
                <c:pt idx="10">
                  <c:v>9002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Liver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1334</c:v>
                </c:pt>
                <c:pt idx="1">
                  <c:v>1414</c:v>
                </c:pt>
                <c:pt idx="2">
                  <c:v>1385</c:v>
                </c:pt>
                <c:pt idx="3">
                  <c:v>1341</c:v>
                </c:pt>
                <c:pt idx="4">
                  <c:v>1215</c:v>
                </c:pt>
                <c:pt idx="5">
                  <c:v>1141</c:v>
                </c:pt>
                <c:pt idx="6">
                  <c:v>1066</c:v>
                </c:pt>
                <c:pt idx="7">
                  <c:v>956</c:v>
                </c:pt>
                <c:pt idx="8">
                  <c:v>954</c:v>
                </c:pt>
                <c:pt idx="9">
                  <c:v>971</c:v>
                </c:pt>
                <c:pt idx="10">
                  <c:v>940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Kidney - Active</c:v>
                </c:pt>
              </c:strCache>
            </c:strRef>
          </c:tx>
          <c:spPr>
            <a:ln>
              <a:solidFill>
                <a:schemeClr val="accent1"/>
              </a:solidFill>
              <a:prstDash val="dash"/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3989</c:v>
                </c:pt>
                <c:pt idx="1">
                  <c:v>4087</c:v>
                </c:pt>
                <c:pt idx="2">
                  <c:v>3955</c:v>
                </c:pt>
                <c:pt idx="3">
                  <c:v>3776</c:v>
                </c:pt>
                <c:pt idx="4">
                  <c:v>3768</c:v>
                </c:pt>
                <c:pt idx="5">
                  <c:v>4020</c:v>
                </c:pt>
                <c:pt idx="6">
                  <c:v>4273</c:v>
                </c:pt>
                <c:pt idx="7">
                  <c:v>4589</c:v>
                </c:pt>
                <c:pt idx="8">
                  <c:v>4984</c:v>
                </c:pt>
                <c:pt idx="9">
                  <c:v>5110</c:v>
                </c:pt>
                <c:pt idx="10">
                  <c:v>4909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Liver - Active</c:v>
                </c:pt>
              </c:strCache>
            </c:strRef>
          </c:tx>
          <c:spPr>
            <a:ln>
              <a:solidFill>
                <a:schemeClr val="accent2"/>
              </a:solidFill>
              <a:prstDash val="dash"/>
            </a:ln>
          </c:spPr>
          <c:marker>
            <c:spPr>
              <a:noFill/>
              <a:ln>
                <a:solidFill>
                  <a:schemeClr val="accent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1103</c:v>
                </c:pt>
                <c:pt idx="1">
                  <c:v>1085</c:v>
                </c:pt>
                <c:pt idx="2">
                  <c:v>1033</c:v>
                </c:pt>
                <c:pt idx="3">
                  <c:v>910</c:v>
                </c:pt>
                <c:pt idx="4">
                  <c:v>790</c:v>
                </c:pt>
                <c:pt idx="5">
                  <c:v>760</c:v>
                </c:pt>
                <c:pt idx="6">
                  <c:v>736</c:v>
                </c:pt>
                <c:pt idx="7">
                  <c:v>686</c:v>
                </c:pt>
                <c:pt idx="8">
                  <c:v>689</c:v>
                </c:pt>
                <c:pt idx="9">
                  <c:v>705</c:v>
                </c:pt>
                <c:pt idx="10">
                  <c:v>666</c:v>
                </c:pt>
              </c:numCache>
            </c:numRef>
          </c:yVal>
        </c:ser>
        <c:axId val="77209600"/>
        <c:axId val="77211904"/>
      </c:scatterChart>
      <c:valAx>
        <c:axId val="77209600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layout/>
        </c:title>
        <c:numFmt formatCode="General" sourceLinked="1"/>
        <c:tickLblPos val="nextTo"/>
        <c:crossAx val="77211904"/>
        <c:crosses val="autoZero"/>
        <c:crossBetween val="midCat"/>
        <c:majorUnit val="1"/>
      </c:valAx>
      <c:valAx>
        <c:axId val="772119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47E-3"/>
              <c:y val="5.0812190142899019E-2"/>
            </c:manualLayout>
          </c:layout>
        </c:title>
        <c:numFmt formatCode="General" sourceLinked="1"/>
        <c:tickLblPos val="nextTo"/>
        <c:crossAx val="77209600"/>
        <c:crosses val="autoZero"/>
        <c:crossBetween val="midCat"/>
        <c:majorUnit val="2000"/>
      </c:valAx>
    </c:plotArea>
    <c:legend>
      <c:legendPos val="b"/>
      <c:layout>
        <c:manualLayout>
          <c:xMode val="edge"/>
          <c:yMode val="edge"/>
          <c:x val="0.29215673408471032"/>
          <c:y val="0.77263043824068156"/>
          <c:w val="0.53169947506561765"/>
          <c:h val="0.12407301360057266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021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Heart</c:v>
                </c:pt>
              </c:strCache>
            </c:strRef>
          </c:tx>
          <c:spPr>
            <a:ln>
              <a:solidFill>
                <a:srgbClr val="33CC33"/>
              </a:solidFill>
            </a:ln>
          </c:spPr>
          <c:marker>
            <c:spPr>
              <a:solidFill>
                <a:srgbClr val="33CC33"/>
              </a:solidFill>
              <a:ln>
                <a:solidFill>
                  <a:srgbClr val="33CC3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461</c:v>
                </c:pt>
                <c:pt idx="1">
                  <c:v>428</c:v>
                </c:pt>
                <c:pt idx="2">
                  <c:v>413</c:v>
                </c:pt>
                <c:pt idx="3">
                  <c:v>392</c:v>
                </c:pt>
                <c:pt idx="4">
                  <c:v>373</c:v>
                </c:pt>
                <c:pt idx="5">
                  <c:v>343</c:v>
                </c:pt>
                <c:pt idx="6">
                  <c:v>315</c:v>
                </c:pt>
                <c:pt idx="7">
                  <c:v>392</c:v>
                </c:pt>
                <c:pt idx="8">
                  <c:v>411</c:v>
                </c:pt>
                <c:pt idx="9">
                  <c:v>365</c:v>
                </c:pt>
                <c:pt idx="10">
                  <c:v>408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Lung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490</c:v>
                </c:pt>
                <c:pt idx="1">
                  <c:v>469</c:v>
                </c:pt>
                <c:pt idx="2">
                  <c:v>415</c:v>
                </c:pt>
                <c:pt idx="3">
                  <c:v>299</c:v>
                </c:pt>
                <c:pt idx="4">
                  <c:v>252</c:v>
                </c:pt>
                <c:pt idx="5">
                  <c:v>217</c:v>
                </c:pt>
                <c:pt idx="6">
                  <c:v>191</c:v>
                </c:pt>
                <c:pt idx="7">
                  <c:v>177</c:v>
                </c:pt>
                <c:pt idx="8">
                  <c:v>96</c:v>
                </c:pt>
                <c:pt idx="9">
                  <c:v>96</c:v>
                </c:pt>
                <c:pt idx="10">
                  <c:v>86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Heart-Lung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25</c:v>
                </c:pt>
                <c:pt idx="1">
                  <c:v>20</c:v>
                </c:pt>
                <c:pt idx="2">
                  <c:v>18</c:v>
                </c:pt>
                <c:pt idx="3">
                  <c:v>15</c:v>
                </c:pt>
                <c:pt idx="4">
                  <c:v>11</c:v>
                </c:pt>
                <c:pt idx="5">
                  <c:v>5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Heart - Active</c:v>
                </c:pt>
              </c:strCache>
            </c:strRef>
          </c:tx>
          <c:spPr>
            <a:ln>
              <a:solidFill>
                <a:srgbClr val="33CC33"/>
              </a:solidFill>
              <a:prstDash val="dash"/>
            </a:ln>
          </c:spPr>
          <c:marker>
            <c:symbol val="x"/>
            <c:size val="9"/>
            <c:spPr>
              <a:noFill/>
              <a:ln>
                <a:solidFill>
                  <a:srgbClr val="33CC3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231</c:v>
                </c:pt>
                <c:pt idx="1">
                  <c:v>202</c:v>
                </c:pt>
                <c:pt idx="2">
                  <c:v>173</c:v>
                </c:pt>
                <c:pt idx="3">
                  <c:v>152</c:v>
                </c:pt>
                <c:pt idx="4">
                  <c:v>144</c:v>
                </c:pt>
                <c:pt idx="5">
                  <c:v>143</c:v>
                </c:pt>
                <c:pt idx="6">
                  <c:v>183</c:v>
                </c:pt>
                <c:pt idx="7">
                  <c:v>265</c:v>
                </c:pt>
                <c:pt idx="8">
                  <c:v>296</c:v>
                </c:pt>
                <c:pt idx="9">
                  <c:v>286</c:v>
                </c:pt>
                <c:pt idx="10">
                  <c:v>308</c:v>
                </c:pt>
              </c:numCache>
            </c:numRef>
          </c:y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Lung - Active</c:v>
                </c:pt>
              </c:strCache>
            </c:strRef>
          </c:tx>
          <c:spPr>
            <a:ln>
              <a:solidFill>
                <a:srgbClr val="0070C0"/>
              </a:solidFill>
              <a:prstDash val="dash"/>
            </a:ln>
          </c:spPr>
          <c:marker>
            <c:spPr>
              <a:noFill/>
              <a:ln>
                <a:solidFill>
                  <a:srgbClr val="0070C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Sheet1!$F$2:$F$12</c:f>
              <c:numCache>
                <c:formatCode>General</c:formatCode>
                <c:ptCount val="11"/>
                <c:pt idx="0">
                  <c:v>328</c:v>
                </c:pt>
                <c:pt idx="1">
                  <c:v>294</c:v>
                </c:pt>
                <c:pt idx="2">
                  <c:v>253</c:v>
                </c:pt>
                <c:pt idx="3">
                  <c:v>77</c:v>
                </c:pt>
                <c:pt idx="4">
                  <c:v>91</c:v>
                </c:pt>
                <c:pt idx="5">
                  <c:v>89</c:v>
                </c:pt>
                <c:pt idx="6">
                  <c:v>89</c:v>
                </c:pt>
                <c:pt idx="7">
                  <c:v>99</c:v>
                </c:pt>
                <c:pt idx="8">
                  <c:v>76</c:v>
                </c:pt>
                <c:pt idx="9">
                  <c:v>88</c:v>
                </c:pt>
                <c:pt idx="10">
                  <c:v>77</c:v>
                </c:pt>
              </c:numCache>
            </c:numRef>
          </c:y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Heart-Lung - Active</c:v>
                </c:pt>
              </c:strCache>
            </c:strRef>
          </c:tx>
          <c:spPr>
            <a:ln>
              <a:solidFill>
                <a:schemeClr val="accent4"/>
              </a:solidFill>
              <a:prstDash val="dash"/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Sheet1!$G$2:$G$12</c:f>
              <c:numCache>
                <c:formatCode>General</c:formatCode>
                <c:ptCount val="11"/>
                <c:pt idx="0">
                  <c:v>18</c:v>
                </c:pt>
                <c:pt idx="1">
                  <c:v>12</c:v>
                </c:pt>
                <c:pt idx="2">
                  <c:v>9</c:v>
                </c:pt>
                <c:pt idx="3">
                  <c:v>5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</c:numCache>
            </c:numRef>
          </c:yVal>
        </c:ser>
        <c:axId val="77490048"/>
        <c:axId val="77513088"/>
      </c:scatterChart>
      <c:valAx>
        <c:axId val="77490048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layout/>
        </c:title>
        <c:numFmt formatCode="General" sourceLinked="1"/>
        <c:tickLblPos val="nextTo"/>
        <c:crossAx val="77513088"/>
        <c:crosses val="autoZero"/>
        <c:crossBetween val="midCat"/>
        <c:majorUnit val="1"/>
      </c:valAx>
      <c:valAx>
        <c:axId val="775130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  <a:p>
                <a:pPr>
                  <a:defRPr/>
                </a:pPr>
                <a:endParaRPr lang="en-US"/>
              </a:p>
            </c:rich>
          </c:tx>
          <c:layout>
            <c:manualLayout>
              <c:xMode val="edge"/>
              <c:yMode val="edge"/>
              <c:x val="6.5359477124183147E-3"/>
              <c:y val="5.0812190142899019E-2"/>
            </c:manualLayout>
          </c:layout>
        </c:title>
        <c:numFmt formatCode="General" sourceLinked="1"/>
        <c:tickLblPos val="nextTo"/>
        <c:crossAx val="77490048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11372540932383469"/>
          <c:y val="0.8343588995819966"/>
          <c:w val="0.86520071020534195"/>
          <c:h val="0.14564912024885768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021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Pancreas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67</c:v>
                </c:pt>
                <c:pt idx="1">
                  <c:v>76</c:v>
                </c:pt>
                <c:pt idx="2">
                  <c:v>88</c:v>
                </c:pt>
                <c:pt idx="3">
                  <c:v>83</c:v>
                </c:pt>
                <c:pt idx="4">
                  <c:v>104</c:v>
                </c:pt>
                <c:pt idx="5">
                  <c:v>113</c:v>
                </c:pt>
                <c:pt idx="6">
                  <c:v>106</c:v>
                </c:pt>
                <c:pt idx="7">
                  <c:v>109</c:v>
                </c:pt>
                <c:pt idx="8">
                  <c:v>135</c:v>
                </c:pt>
                <c:pt idx="9">
                  <c:v>141</c:v>
                </c:pt>
                <c:pt idx="10">
                  <c:v>130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Kidney-Pancreas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182</c:v>
                </c:pt>
                <c:pt idx="1">
                  <c:v>195</c:v>
                </c:pt>
                <c:pt idx="2">
                  <c:v>188</c:v>
                </c:pt>
                <c:pt idx="3">
                  <c:v>182</c:v>
                </c:pt>
                <c:pt idx="4">
                  <c:v>164</c:v>
                </c:pt>
                <c:pt idx="5">
                  <c:v>145</c:v>
                </c:pt>
                <c:pt idx="6">
                  <c:v>141</c:v>
                </c:pt>
                <c:pt idx="7">
                  <c:v>160</c:v>
                </c:pt>
                <c:pt idx="8">
                  <c:v>207</c:v>
                </c:pt>
                <c:pt idx="9">
                  <c:v>196</c:v>
                </c:pt>
                <c:pt idx="10">
                  <c:v>211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Pancreas - Active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  <a:prstDash val="dash"/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46</c:v>
                </c:pt>
                <c:pt idx="1">
                  <c:v>41</c:v>
                </c:pt>
                <c:pt idx="2">
                  <c:v>39</c:v>
                </c:pt>
                <c:pt idx="3">
                  <c:v>23</c:v>
                </c:pt>
                <c:pt idx="4">
                  <c:v>23</c:v>
                </c:pt>
                <c:pt idx="5">
                  <c:v>23</c:v>
                </c:pt>
                <c:pt idx="6">
                  <c:v>14</c:v>
                </c:pt>
                <c:pt idx="7">
                  <c:v>20</c:v>
                </c:pt>
                <c:pt idx="8">
                  <c:v>30</c:v>
                </c:pt>
                <c:pt idx="9">
                  <c:v>33</c:v>
                </c:pt>
                <c:pt idx="10">
                  <c:v>21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KP - Active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151</c:v>
                </c:pt>
                <c:pt idx="1">
                  <c:v>152</c:v>
                </c:pt>
                <c:pt idx="2">
                  <c:v>127</c:v>
                </c:pt>
                <c:pt idx="3">
                  <c:v>108</c:v>
                </c:pt>
                <c:pt idx="4">
                  <c:v>107</c:v>
                </c:pt>
                <c:pt idx="5">
                  <c:v>80</c:v>
                </c:pt>
                <c:pt idx="6">
                  <c:v>66</c:v>
                </c:pt>
                <c:pt idx="7">
                  <c:v>86</c:v>
                </c:pt>
                <c:pt idx="8">
                  <c:v>108</c:v>
                </c:pt>
                <c:pt idx="9">
                  <c:v>102</c:v>
                </c:pt>
                <c:pt idx="10">
                  <c:v>94</c:v>
                </c:pt>
              </c:numCache>
            </c:numRef>
          </c:yVal>
        </c:ser>
        <c:axId val="77412608"/>
        <c:axId val="77423360"/>
      </c:scatterChart>
      <c:valAx>
        <c:axId val="77412608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layout/>
        </c:title>
        <c:numFmt formatCode="General" sourceLinked="1"/>
        <c:tickLblPos val="nextTo"/>
        <c:crossAx val="77423360"/>
        <c:crosses val="autoZero"/>
        <c:crossBetween val="midCat"/>
        <c:majorUnit val="1"/>
      </c:valAx>
      <c:valAx>
        <c:axId val="774233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47E-3"/>
              <c:y val="5.0812190142899019E-2"/>
            </c:manualLayout>
          </c:layout>
        </c:title>
        <c:numFmt formatCode="General" sourceLinked="1"/>
        <c:tickLblPos val="nextTo"/>
        <c:crossAx val="77412608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9215673408471032"/>
          <c:y val="0.77263043824068212"/>
          <c:w val="0.53169947506561765"/>
          <c:h val="0.12407301360057266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8976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Pancreas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1365</c:v>
                </c:pt>
                <c:pt idx="1">
                  <c:v>1542</c:v>
                </c:pt>
                <c:pt idx="2">
                  <c:v>1677</c:v>
                </c:pt>
                <c:pt idx="3">
                  <c:v>1706</c:v>
                </c:pt>
                <c:pt idx="4">
                  <c:v>1789</c:v>
                </c:pt>
                <c:pt idx="5">
                  <c:v>1648</c:v>
                </c:pt>
                <c:pt idx="6">
                  <c:v>1600</c:v>
                </c:pt>
                <c:pt idx="7">
                  <c:v>1515</c:v>
                </c:pt>
                <c:pt idx="8">
                  <c:v>1431</c:v>
                </c:pt>
                <c:pt idx="9">
                  <c:v>1340</c:v>
                </c:pt>
                <c:pt idx="10">
                  <c:v>1211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Kidney-Pancreas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2579</c:v>
                </c:pt>
                <c:pt idx="1">
                  <c:v>2510</c:v>
                </c:pt>
                <c:pt idx="2">
                  <c:v>2503</c:v>
                </c:pt>
                <c:pt idx="3">
                  <c:v>2571</c:v>
                </c:pt>
                <c:pt idx="4">
                  <c:v>2447</c:v>
                </c:pt>
                <c:pt idx="5">
                  <c:v>2341</c:v>
                </c:pt>
                <c:pt idx="6">
                  <c:v>2328</c:v>
                </c:pt>
                <c:pt idx="7">
                  <c:v>2273</c:v>
                </c:pt>
                <c:pt idx="8">
                  <c:v>2293</c:v>
                </c:pt>
                <c:pt idx="9">
                  <c:v>2174</c:v>
                </c:pt>
                <c:pt idx="10">
                  <c:v>2192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Pancreas - Active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  <a:prstDash val="dash"/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907</c:v>
                </c:pt>
                <c:pt idx="1">
                  <c:v>968</c:v>
                </c:pt>
                <c:pt idx="2">
                  <c:v>808</c:v>
                </c:pt>
                <c:pt idx="3">
                  <c:v>628</c:v>
                </c:pt>
                <c:pt idx="4">
                  <c:v>607</c:v>
                </c:pt>
                <c:pt idx="5">
                  <c:v>504</c:v>
                </c:pt>
                <c:pt idx="6">
                  <c:v>464</c:v>
                </c:pt>
                <c:pt idx="7">
                  <c:v>454</c:v>
                </c:pt>
                <c:pt idx="8">
                  <c:v>401</c:v>
                </c:pt>
                <c:pt idx="9">
                  <c:v>339</c:v>
                </c:pt>
                <c:pt idx="10">
                  <c:v>343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KP - Active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2200</c:v>
                </c:pt>
                <c:pt idx="1">
                  <c:v>2023</c:v>
                </c:pt>
                <c:pt idx="2">
                  <c:v>1783</c:v>
                </c:pt>
                <c:pt idx="3">
                  <c:v>1592</c:v>
                </c:pt>
                <c:pt idx="4">
                  <c:v>1497</c:v>
                </c:pt>
                <c:pt idx="5">
                  <c:v>1409</c:v>
                </c:pt>
                <c:pt idx="6">
                  <c:v>1283</c:v>
                </c:pt>
                <c:pt idx="7">
                  <c:v>1256</c:v>
                </c:pt>
                <c:pt idx="8">
                  <c:v>1222</c:v>
                </c:pt>
                <c:pt idx="9">
                  <c:v>1144</c:v>
                </c:pt>
                <c:pt idx="10">
                  <c:v>1084</c:v>
                </c:pt>
              </c:numCache>
            </c:numRef>
          </c:yVal>
        </c:ser>
        <c:axId val="62368768"/>
        <c:axId val="70116864"/>
      </c:scatterChart>
      <c:valAx>
        <c:axId val="62368768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layout/>
        </c:title>
        <c:numFmt formatCode="General" sourceLinked="1"/>
        <c:tickLblPos val="nextTo"/>
        <c:crossAx val="70116864"/>
        <c:crosses val="autoZero"/>
        <c:crossBetween val="midCat"/>
        <c:majorUnit val="1"/>
      </c:valAx>
      <c:valAx>
        <c:axId val="701168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3E-3"/>
              <c:y val="5.0812190142898998E-2"/>
            </c:manualLayout>
          </c:layout>
        </c:title>
        <c:numFmt formatCode="General" sourceLinked="1"/>
        <c:tickLblPos val="nextTo"/>
        <c:crossAx val="62368768"/>
        <c:crosses val="autoZero"/>
        <c:crossBetween val="midCat"/>
        <c:majorUnit val="1000"/>
      </c:valAx>
    </c:plotArea>
    <c:legend>
      <c:legendPos val="b"/>
      <c:layout>
        <c:manualLayout>
          <c:xMode val="edge"/>
          <c:yMode val="edge"/>
          <c:x val="0.29215673408471032"/>
          <c:y val="0.77263043824068156"/>
          <c:w val="0.53169947506561765"/>
          <c:h val="0.12407301360057266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065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Pancreas Islet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rgbClr val="7E13E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10</c:v>
                </c:pt>
                <c:pt idx="1">
                  <c:v>15</c:v>
                </c:pt>
                <c:pt idx="2">
                  <c:v>18</c:v>
                </c:pt>
                <c:pt idx="3">
                  <c:v>17</c:v>
                </c:pt>
                <c:pt idx="4">
                  <c:v>15</c:v>
                </c:pt>
                <c:pt idx="5">
                  <c:v>13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3</c:v>
                </c:pt>
                <c:pt idx="10">
                  <c:v>2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Intestine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3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5</c:v>
                </c:pt>
                <c:pt idx="9">
                  <c:v>3</c:v>
                </c:pt>
                <c:pt idx="10">
                  <c:v>3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PI - Active</c:v>
                </c:pt>
              </c:strCache>
            </c:strRef>
          </c:tx>
          <c:spPr>
            <a:ln>
              <a:solidFill>
                <a:schemeClr val="accent6"/>
              </a:solidFill>
              <a:prstDash val="dash"/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8</c:v>
                </c:pt>
                <c:pt idx="1">
                  <c:v>13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Intestine - Active</c:v>
                </c:pt>
              </c:strCache>
            </c:strRef>
          </c:tx>
          <c:spPr>
            <a:ln>
              <a:solidFill>
                <a:schemeClr val="bg2"/>
              </a:solidFill>
              <a:prstDash val="dash"/>
            </a:ln>
          </c:spPr>
          <c:marker>
            <c:spPr>
              <a:noFill/>
              <a:ln>
                <a:solidFill>
                  <a:schemeClr val="bg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4</c:v>
                </c:pt>
                <c:pt idx="9">
                  <c:v>0</c:v>
                </c:pt>
                <c:pt idx="10">
                  <c:v>1</c:v>
                </c:pt>
              </c:numCache>
            </c:numRef>
          </c:yVal>
        </c:ser>
        <c:axId val="77486720"/>
        <c:axId val="77608064"/>
      </c:scatterChart>
      <c:valAx>
        <c:axId val="77486720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layout/>
        </c:title>
        <c:numFmt formatCode="General" sourceLinked="1"/>
        <c:tickLblPos val="nextTo"/>
        <c:crossAx val="77608064"/>
        <c:crosses val="autoZero"/>
        <c:crossBetween val="midCat"/>
        <c:majorUnit val="1"/>
      </c:valAx>
      <c:valAx>
        <c:axId val="776080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47E-3"/>
              <c:y val="4.9769612131817076E-2"/>
            </c:manualLayout>
          </c:layout>
        </c:title>
        <c:numFmt formatCode="General" sourceLinked="1"/>
        <c:tickLblPos val="nextTo"/>
        <c:crossAx val="77486720"/>
        <c:crosses val="autoZero"/>
        <c:crossBetween val="midCat"/>
        <c:majorUnit val="4"/>
      </c:valAx>
    </c:plotArea>
    <c:legend>
      <c:legendPos val="b"/>
      <c:layout>
        <c:manualLayout>
          <c:xMode val="edge"/>
          <c:yMode val="edge"/>
          <c:x val="0.29215673408471032"/>
          <c:y val="0.77263043824068256"/>
          <c:w val="0.53169947506561765"/>
          <c:h val="0.12407301360057266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9234271852382401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Deceased Donor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0"/>
                  <c:y val="-6.4814814814814922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Val val="1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6190</c:v>
                </c:pt>
                <c:pt idx="1">
                  <c:v>6457</c:v>
                </c:pt>
                <c:pt idx="2">
                  <c:v>7150</c:v>
                </c:pt>
                <c:pt idx="3">
                  <c:v>7593</c:v>
                </c:pt>
                <c:pt idx="4">
                  <c:v>8019</c:v>
                </c:pt>
                <c:pt idx="5">
                  <c:v>8085</c:v>
                </c:pt>
                <c:pt idx="6">
                  <c:v>7990</c:v>
                </c:pt>
                <c:pt idx="7">
                  <c:v>8022</c:v>
                </c:pt>
                <c:pt idx="8">
                  <c:v>7943</c:v>
                </c:pt>
                <c:pt idx="9">
                  <c:v>8125</c:v>
                </c:pt>
                <c:pt idx="10">
                  <c:v>8144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Living Donor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0"/>
                  <c:y val="7.098765432098773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accent2"/>
                      </a:solidFill>
                    </a:defRPr>
                  </a:pPr>
                  <a:endParaRPr lang="en-US"/>
                </a:p>
              </c:txPr>
              <c:showVal val="1"/>
            </c:dLbl>
            <c:showVal val="1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6631</c:v>
                </c:pt>
                <c:pt idx="1">
                  <c:v>6828</c:v>
                </c:pt>
                <c:pt idx="2">
                  <c:v>7004</c:v>
                </c:pt>
                <c:pt idx="3">
                  <c:v>6904</c:v>
                </c:pt>
                <c:pt idx="4">
                  <c:v>6733</c:v>
                </c:pt>
                <c:pt idx="5">
                  <c:v>6315</c:v>
                </c:pt>
                <c:pt idx="6">
                  <c:v>6218</c:v>
                </c:pt>
                <c:pt idx="7">
                  <c:v>6610</c:v>
                </c:pt>
                <c:pt idx="8">
                  <c:v>6560</c:v>
                </c:pt>
                <c:pt idx="9">
                  <c:v>6020</c:v>
                </c:pt>
                <c:pt idx="10">
                  <c:v>5871</c:v>
                </c:pt>
              </c:numCache>
            </c:numRef>
          </c:yVal>
        </c:ser>
        <c:axId val="77725696"/>
        <c:axId val="77727616"/>
      </c:scatterChart>
      <c:valAx>
        <c:axId val="77725696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</c:title>
        <c:numFmt formatCode="General" sourceLinked="1"/>
        <c:tickLblPos val="nextTo"/>
        <c:crossAx val="77727616"/>
        <c:crosses val="autoZero"/>
        <c:crossBetween val="midCat"/>
        <c:majorUnit val="1"/>
      </c:valAx>
      <c:valAx>
        <c:axId val="777276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13E-3"/>
              <c:y val="0.17398196753183667"/>
            </c:manualLayout>
          </c:layout>
        </c:title>
        <c:numFmt formatCode="General" sourceLinked="1"/>
        <c:tickLblPos val="nextTo"/>
        <c:crossAx val="77725696"/>
        <c:crosses val="autoZero"/>
        <c:crossBetween val="midCat"/>
        <c:majorUnit val="200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70370902166641036"/>
          <c:y val="0.61004568873335274"/>
          <c:w val="0.26415045545777366"/>
          <c:h val="0.14332120416766164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4395563457793914"/>
        </c:manualLayout>
      </c:layout>
      <c:bar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Deceased Donor</c:v>
                </c:pt>
              </c:strCache>
            </c:strRef>
          </c:tx>
          <c:cat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259</c:v>
                </c:pt>
                <c:pt idx="1">
                  <c:v>1024</c:v>
                </c:pt>
                <c:pt idx="2">
                  <c:v>1352</c:v>
                </c:pt>
                <c:pt idx="3">
                  <c:v>750</c:v>
                </c:pt>
                <c:pt idx="4">
                  <c:v>1196</c:v>
                </c:pt>
                <c:pt idx="5">
                  <c:v>308</c:v>
                </c:pt>
                <c:pt idx="6">
                  <c:v>615</c:v>
                </c:pt>
                <c:pt idx="7">
                  <c:v>600</c:v>
                </c:pt>
                <c:pt idx="8">
                  <c:v>358</c:v>
                </c:pt>
                <c:pt idx="9">
                  <c:v>712</c:v>
                </c:pt>
                <c:pt idx="10">
                  <c:v>970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Living Donor</c:v>
                </c:pt>
              </c:strCache>
            </c:strRef>
          </c:tx>
          <c:cat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330</c:v>
                </c:pt>
                <c:pt idx="1">
                  <c:v>798</c:v>
                </c:pt>
                <c:pt idx="2">
                  <c:v>559</c:v>
                </c:pt>
                <c:pt idx="3">
                  <c:v>504</c:v>
                </c:pt>
                <c:pt idx="4">
                  <c:v>900</c:v>
                </c:pt>
                <c:pt idx="5">
                  <c:v>183</c:v>
                </c:pt>
                <c:pt idx="6">
                  <c:v>768</c:v>
                </c:pt>
                <c:pt idx="7">
                  <c:v>304</c:v>
                </c:pt>
                <c:pt idx="8">
                  <c:v>481</c:v>
                </c:pt>
                <c:pt idx="9">
                  <c:v>640</c:v>
                </c:pt>
                <c:pt idx="10">
                  <c:v>404</c:v>
                </c:pt>
              </c:numCache>
            </c:numRef>
          </c:val>
        </c:ser>
        <c:overlap val="100"/>
        <c:axId val="77781632"/>
        <c:axId val="77886208"/>
      </c:barChart>
      <c:catAx>
        <c:axId val="777816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Region</a:t>
                </a:r>
              </a:p>
            </c:rich>
          </c:tx>
          <c:layout/>
        </c:title>
        <c:numFmt formatCode="General" sourceLinked="1"/>
        <c:tickLblPos val="nextTo"/>
        <c:crossAx val="77886208"/>
        <c:crosses val="autoZero"/>
        <c:auto val="1"/>
        <c:lblAlgn val="ctr"/>
        <c:lblOffset val="100"/>
      </c:catAx>
      <c:valAx>
        <c:axId val="7788620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 of Donors</a:t>
                </a:r>
              </a:p>
            </c:rich>
          </c:tx>
          <c:layout>
            <c:manualLayout>
              <c:xMode val="edge"/>
              <c:yMode val="edge"/>
              <c:x val="6.535947712418313E-3"/>
              <c:y val="0.15667128414503778"/>
            </c:manualLayout>
          </c:layout>
        </c:title>
        <c:numFmt formatCode="0%" sourceLinked="1"/>
        <c:tickLblPos val="nextTo"/>
        <c:crossAx val="77781632"/>
        <c:crosses val="autoZero"/>
        <c:crossBetween val="between"/>
        <c:majorUnit val="0.2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9234271852382423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Deceased Donor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layout/>
              <c:dLblPos val="b"/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Val val="1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240</c:v>
                </c:pt>
                <c:pt idx="1">
                  <c:v>235</c:v>
                </c:pt>
                <c:pt idx="2">
                  <c:v>251</c:v>
                </c:pt>
                <c:pt idx="3">
                  <c:v>253</c:v>
                </c:pt>
                <c:pt idx="4">
                  <c:v>272</c:v>
                </c:pt>
                <c:pt idx="5">
                  <c:v>257</c:v>
                </c:pt>
                <c:pt idx="6">
                  <c:v>233</c:v>
                </c:pt>
                <c:pt idx="7">
                  <c:v>251</c:v>
                </c:pt>
                <c:pt idx="8">
                  <c:v>273</c:v>
                </c:pt>
                <c:pt idx="9">
                  <c:v>263</c:v>
                </c:pt>
                <c:pt idx="10">
                  <c:v>259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Living Donor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spPr/>
              <c:txPr>
                <a:bodyPr/>
                <a:lstStyle/>
                <a:p>
                  <a:pPr>
                    <a:defRPr b="1">
                      <a:solidFill>
                        <a:schemeClr val="accent2"/>
                      </a:solidFill>
                    </a:defRPr>
                  </a:pPr>
                  <a:endParaRPr lang="en-US"/>
                </a:p>
              </c:txPr>
            </c:dLbl>
            <c:dLblPos val="t"/>
            <c:showVal val="1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356</c:v>
                </c:pt>
                <c:pt idx="1">
                  <c:v>363</c:v>
                </c:pt>
                <c:pt idx="2">
                  <c:v>374</c:v>
                </c:pt>
                <c:pt idx="3">
                  <c:v>344</c:v>
                </c:pt>
                <c:pt idx="4">
                  <c:v>374</c:v>
                </c:pt>
                <c:pt idx="5">
                  <c:v>378</c:v>
                </c:pt>
                <c:pt idx="6">
                  <c:v>353</c:v>
                </c:pt>
                <c:pt idx="7">
                  <c:v>390</c:v>
                </c:pt>
                <c:pt idx="8">
                  <c:v>390</c:v>
                </c:pt>
                <c:pt idx="9">
                  <c:v>322</c:v>
                </c:pt>
                <c:pt idx="10">
                  <c:v>330</c:v>
                </c:pt>
              </c:numCache>
            </c:numRef>
          </c:yVal>
        </c:ser>
        <c:axId val="78031488"/>
        <c:axId val="78050048"/>
      </c:scatterChart>
      <c:valAx>
        <c:axId val="78031488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</c:title>
        <c:numFmt formatCode="General" sourceLinked="1"/>
        <c:tickLblPos val="nextTo"/>
        <c:crossAx val="78050048"/>
        <c:crosses val="autoZero"/>
        <c:crossBetween val="midCat"/>
        <c:majorUnit val="1"/>
      </c:valAx>
      <c:valAx>
        <c:axId val="780500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147E-3"/>
              <c:y val="0.17398196753183676"/>
            </c:manualLayout>
          </c:layout>
        </c:title>
        <c:numFmt formatCode="General" sourceLinked="1"/>
        <c:tickLblPos val="nextTo"/>
        <c:crossAx val="78031488"/>
        <c:crosses val="autoZero"/>
        <c:crossBetween val="midCat"/>
        <c:majorUnit val="10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70370902166641081"/>
          <c:y val="0.61004568873335274"/>
          <c:w val="0.26415045545777366"/>
          <c:h val="0.14332120416766173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9234271852382423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Deceased Donor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0"/>
                  <c:y val="-6.481481481481495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Val val="1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796</c:v>
                </c:pt>
                <c:pt idx="1">
                  <c:v>801</c:v>
                </c:pt>
                <c:pt idx="2">
                  <c:v>917</c:v>
                </c:pt>
                <c:pt idx="3">
                  <c:v>958</c:v>
                </c:pt>
                <c:pt idx="4">
                  <c:v>1008</c:v>
                </c:pt>
                <c:pt idx="5">
                  <c:v>976</c:v>
                </c:pt>
                <c:pt idx="6">
                  <c:v>1051</c:v>
                </c:pt>
                <c:pt idx="7">
                  <c:v>1089</c:v>
                </c:pt>
                <c:pt idx="8">
                  <c:v>995</c:v>
                </c:pt>
                <c:pt idx="9">
                  <c:v>1045</c:v>
                </c:pt>
                <c:pt idx="10">
                  <c:v>1024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Living Donor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0"/>
                  <c:y val="7.098765432098773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accent2"/>
                      </a:solidFill>
                    </a:defRPr>
                  </a:pPr>
                  <a:endParaRPr lang="en-US"/>
                </a:p>
              </c:txPr>
              <c:showVal val="1"/>
            </c:dLbl>
            <c:showVal val="1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911</c:v>
                </c:pt>
                <c:pt idx="1">
                  <c:v>938</c:v>
                </c:pt>
                <c:pt idx="2">
                  <c:v>960</c:v>
                </c:pt>
                <c:pt idx="3">
                  <c:v>922</c:v>
                </c:pt>
                <c:pt idx="4">
                  <c:v>924</c:v>
                </c:pt>
                <c:pt idx="5">
                  <c:v>824</c:v>
                </c:pt>
                <c:pt idx="6">
                  <c:v>778</c:v>
                </c:pt>
                <c:pt idx="7">
                  <c:v>878</c:v>
                </c:pt>
                <c:pt idx="8">
                  <c:v>836</c:v>
                </c:pt>
                <c:pt idx="9">
                  <c:v>764</c:v>
                </c:pt>
                <c:pt idx="10">
                  <c:v>798</c:v>
                </c:pt>
              </c:numCache>
            </c:numRef>
          </c:yVal>
        </c:ser>
        <c:axId val="78285440"/>
        <c:axId val="78299904"/>
      </c:scatterChart>
      <c:valAx>
        <c:axId val="78285440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</c:title>
        <c:numFmt formatCode="General" sourceLinked="1"/>
        <c:tickLblPos val="nextTo"/>
        <c:crossAx val="78299904"/>
        <c:crosses val="autoZero"/>
        <c:crossBetween val="midCat"/>
        <c:majorUnit val="1"/>
      </c:valAx>
      <c:valAx>
        <c:axId val="782999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147E-3"/>
              <c:y val="0.17398196753183676"/>
            </c:manualLayout>
          </c:layout>
        </c:title>
        <c:numFmt formatCode="General" sourceLinked="1"/>
        <c:tickLblPos val="nextTo"/>
        <c:crossAx val="78285440"/>
        <c:crosses val="autoZero"/>
        <c:crossBetween val="midCat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70370902166641081"/>
          <c:y val="0.61004568873335274"/>
          <c:w val="0.26415045545777366"/>
          <c:h val="0.14332120416766173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9234271852382423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Deceased Donor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0"/>
                  <c:y val="-6.481481481481495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Val val="1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1008</c:v>
                </c:pt>
                <c:pt idx="1">
                  <c:v>1016</c:v>
                </c:pt>
                <c:pt idx="2">
                  <c:v>1151</c:v>
                </c:pt>
                <c:pt idx="3">
                  <c:v>1201</c:v>
                </c:pt>
                <c:pt idx="4">
                  <c:v>1243</c:v>
                </c:pt>
                <c:pt idx="5">
                  <c:v>1377</c:v>
                </c:pt>
                <c:pt idx="6">
                  <c:v>1335</c:v>
                </c:pt>
                <c:pt idx="7">
                  <c:v>1290</c:v>
                </c:pt>
                <c:pt idx="8">
                  <c:v>1364</c:v>
                </c:pt>
                <c:pt idx="9">
                  <c:v>1310</c:v>
                </c:pt>
                <c:pt idx="10">
                  <c:v>1352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Living Donor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0"/>
                  <c:y val="7.098765432098773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accent2"/>
                      </a:solidFill>
                    </a:defRPr>
                  </a:pPr>
                  <a:endParaRPr lang="en-US"/>
                </a:p>
              </c:txPr>
              <c:showVal val="1"/>
            </c:dLbl>
            <c:showVal val="1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590</c:v>
                </c:pt>
                <c:pt idx="1">
                  <c:v>638</c:v>
                </c:pt>
                <c:pt idx="2">
                  <c:v>727</c:v>
                </c:pt>
                <c:pt idx="3">
                  <c:v>649</c:v>
                </c:pt>
                <c:pt idx="4">
                  <c:v>609</c:v>
                </c:pt>
                <c:pt idx="5">
                  <c:v>587</c:v>
                </c:pt>
                <c:pt idx="6">
                  <c:v>528</c:v>
                </c:pt>
                <c:pt idx="7">
                  <c:v>588</c:v>
                </c:pt>
                <c:pt idx="8">
                  <c:v>587</c:v>
                </c:pt>
                <c:pt idx="9">
                  <c:v>581</c:v>
                </c:pt>
                <c:pt idx="10">
                  <c:v>559</c:v>
                </c:pt>
              </c:numCache>
            </c:numRef>
          </c:yVal>
        </c:ser>
        <c:axId val="78367360"/>
        <c:axId val="78463744"/>
      </c:scatterChart>
      <c:valAx>
        <c:axId val="78367360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</c:title>
        <c:numFmt formatCode="General" sourceLinked="1"/>
        <c:tickLblPos val="nextTo"/>
        <c:crossAx val="78463744"/>
        <c:crosses val="autoZero"/>
        <c:crossBetween val="midCat"/>
        <c:majorUnit val="1"/>
      </c:valAx>
      <c:valAx>
        <c:axId val="784637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147E-3"/>
              <c:y val="0.17398196753183676"/>
            </c:manualLayout>
          </c:layout>
        </c:title>
        <c:numFmt formatCode="General" sourceLinked="1"/>
        <c:tickLblPos val="nextTo"/>
        <c:crossAx val="78367360"/>
        <c:crosses val="autoZero"/>
        <c:crossBetween val="midCat"/>
        <c:majorUnit val="30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70370902166641081"/>
          <c:y val="0.61004568873335274"/>
          <c:w val="0.26415045545777366"/>
          <c:h val="0.14332120416766173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9234271852382423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Deceased Donor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0"/>
                  <c:y val="-6.481481481481495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Val val="1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565</c:v>
                </c:pt>
                <c:pt idx="1">
                  <c:v>619</c:v>
                </c:pt>
                <c:pt idx="2">
                  <c:v>700</c:v>
                </c:pt>
                <c:pt idx="3">
                  <c:v>686</c:v>
                </c:pt>
                <c:pt idx="4">
                  <c:v>698</c:v>
                </c:pt>
                <c:pt idx="5">
                  <c:v>779</c:v>
                </c:pt>
                <c:pt idx="6">
                  <c:v>722</c:v>
                </c:pt>
                <c:pt idx="7">
                  <c:v>694</c:v>
                </c:pt>
                <c:pt idx="8">
                  <c:v>727</c:v>
                </c:pt>
                <c:pt idx="9">
                  <c:v>736</c:v>
                </c:pt>
                <c:pt idx="10">
                  <c:v>750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Living Donor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0"/>
                  <c:y val="7.098765432098773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accent2"/>
                      </a:solidFill>
                    </a:defRPr>
                  </a:pPr>
                  <a:endParaRPr lang="en-US"/>
                </a:p>
              </c:txPr>
              <c:showVal val="1"/>
            </c:dLbl>
            <c:showVal val="1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414</c:v>
                </c:pt>
                <c:pt idx="1">
                  <c:v>404</c:v>
                </c:pt>
                <c:pt idx="2">
                  <c:v>366</c:v>
                </c:pt>
                <c:pt idx="3">
                  <c:v>364</c:v>
                </c:pt>
                <c:pt idx="4">
                  <c:v>373</c:v>
                </c:pt>
                <c:pt idx="5">
                  <c:v>366</c:v>
                </c:pt>
                <c:pt idx="6">
                  <c:v>445</c:v>
                </c:pt>
                <c:pt idx="7">
                  <c:v>561</c:v>
                </c:pt>
                <c:pt idx="8">
                  <c:v>595</c:v>
                </c:pt>
                <c:pt idx="9">
                  <c:v>525</c:v>
                </c:pt>
                <c:pt idx="10">
                  <c:v>504</c:v>
                </c:pt>
              </c:numCache>
            </c:numRef>
          </c:yVal>
        </c:ser>
        <c:axId val="78613120"/>
        <c:axId val="78635776"/>
      </c:scatterChart>
      <c:valAx>
        <c:axId val="78613120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</c:title>
        <c:numFmt formatCode="General" sourceLinked="1"/>
        <c:tickLblPos val="nextTo"/>
        <c:crossAx val="78635776"/>
        <c:crosses val="autoZero"/>
        <c:crossBetween val="midCat"/>
        <c:majorUnit val="1"/>
      </c:valAx>
      <c:valAx>
        <c:axId val="786357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147E-3"/>
              <c:y val="0.17398196753183676"/>
            </c:manualLayout>
          </c:layout>
        </c:title>
        <c:numFmt formatCode="General" sourceLinked="1"/>
        <c:tickLblPos val="nextTo"/>
        <c:crossAx val="78613120"/>
        <c:crosses val="autoZero"/>
        <c:crossBetween val="midCat"/>
        <c:majorUnit val="20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70370902166641081"/>
          <c:y val="0.61004568873335274"/>
          <c:w val="0.26415045545777366"/>
          <c:h val="0.14332120416766173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9234271852382423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Deceased Donor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0"/>
                  <c:y val="-6.481481481481495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Val val="1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844</c:v>
                </c:pt>
                <c:pt idx="1">
                  <c:v>900</c:v>
                </c:pt>
                <c:pt idx="2">
                  <c:v>962</c:v>
                </c:pt>
                <c:pt idx="3">
                  <c:v>1086</c:v>
                </c:pt>
                <c:pt idx="4">
                  <c:v>1151</c:v>
                </c:pt>
                <c:pt idx="5">
                  <c:v>1138</c:v>
                </c:pt>
                <c:pt idx="6">
                  <c:v>1137</c:v>
                </c:pt>
                <c:pt idx="7">
                  <c:v>1093</c:v>
                </c:pt>
                <c:pt idx="8">
                  <c:v>1072</c:v>
                </c:pt>
                <c:pt idx="9">
                  <c:v>1229</c:v>
                </c:pt>
                <c:pt idx="10">
                  <c:v>1196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Living Donor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0"/>
                  <c:y val="7.098765432098773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accent2"/>
                      </a:solidFill>
                    </a:defRPr>
                  </a:pPr>
                  <a:endParaRPr lang="en-US"/>
                </a:p>
              </c:txPr>
              <c:showVal val="1"/>
            </c:dLbl>
            <c:showVal val="1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1025</c:v>
                </c:pt>
                <c:pt idx="1">
                  <c:v>1092</c:v>
                </c:pt>
                <c:pt idx="2">
                  <c:v>1113</c:v>
                </c:pt>
                <c:pt idx="3">
                  <c:v>973</c:v>
                </c:pt>
                <c:pt idx="4">
                  <c:v>986</c:v>
                </c:pt>
                <c:pt idx="5">
                  <c:v>1038</c:v>
                </c:pt>
                <c:pt idx="6">
                  <c:v>1019</c:v>
                </c:pt>
                <c:pt idx="7">
                  <c:v>1060</c:v>
                </c:pt>
                <c:pt idx="8">
                  <c:v>1047</c:v>
                </c:pt>
                <c:pt idx="9">
                  <c:v>914</c:v>
                </c:pt>
                <c:pt idx="10">
                  <c:v>900</c:v>
                </c:pt>
              </c:numCache>
            </c:numRef>
          </c:yVal>
        </c:ser>
        <c:axId val="78678656"/>
        <c:axId val="78701312"/>
      </c:scatterChart>
      <c:valAx>
        <c:axId val="78678656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</c:title>
        <c:numFmt formatCode="General" sourceLinked="1"/>
        <c:tickLblPos val="nextTo"/>
        <c:crossAx val="78701312"/>
        <c:crosses val="autoZero"/>
        <c:crossBetween val="midCat"/>
        <c:majorUnit val="1"/>
      </c:valAx>
      <c:valAx>
        <c:axId val="7870131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147E-3"/>
              <c:y val="0.17398196753183676"/>
            </c:manualLayout>
          </c:layout>
        </c:title>
        <c:numFmt formatCode="General" sourceLinked="1"/>
        <c:tickLblPos val="nextTo"/>
        <c:crossAx val="78678656"/>
        <c:crosses val="autoZero"/>
        <c:crossBetween val="midCat"/>
        <c:majorUnit val="30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70370902166641081"/>
          <c:y val="0.61004568873335274"/>
          <c:w val="0.26415045545777366"/>
          <c:h val="0.14332120416766173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9234271852382423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Deceased Donor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0"/>
                  <c:y val="-6.481481481481495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Val val="1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226</c:v>
                </c:pt>
                <c:pt idx="1">
                  <c:v>273</c:v>
                </c:pt>
                <c:pt idx="2">
                  <c:v>282</c:v>
                </c:pt>
                <c:pt idx="3">
                  <c:v>266</c:v>
                </c:pt>
                <c:pt idx="4">
                  <c:v>268</c:v>
                </c:pt>
                <c:pt idx="5">
                  <c:v>256</c:v>
                </c:pt>
                <c:pt idx="6">
                  <c:v>247</c:v>
                </c:pt>
                <c:pt idx="7">
                  <c:v>243</c:v>
                </c:pt>
                <c:pt idx="8">
                  <c:v>255</c:v>
                </c:pt>
                <c:pt idx="9">
                  <c:v>296</c:v>
                </c:pt>
                <c:pt idx="10">
                  <c:v>308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Living Donor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0"/>
                  <c:y val="7.098765432098773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accent2"/>
                      </a:solidFill>
                    </a:defRPr>
                  </a:pPr>
                  <a:endParaRPr lang="en-US"/>
                </a:p>
              </c:txPr>
              <c:showVal val="1"/>
            </c:dLbl>
            <c:showVal val="1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285</c:v>
                </c:pt>
                <c:pt idx="1">
                  <c:v>277</c:v>
                </c:pt>
                <c:pt idx="2">
                  <c:v>227</c:v>
                </c:pt>
                <c:pt idx="3">
                  <c:v>256</c:v>
                </c:pt>
                <c:pt idx="4">
                  <c:v>207</c:v>
                </c:pt>
                <c:pt idx="5">
                  <c:v>199</c:v>
                </c:pt>
                <c:pt idx="6">
                  <c:v>223</c:v>
                </c:pt>
                <c:pt idx="7">
                  <c:v>215</c:v>
                </c:pt>
                <c:pt idx="8">
                  <c:v>225</c:v>
                </c:pt>
                <c:pt idx="9">
                  <c:v>188</c:v>
                </c:pt>
                <c:pt idx="10">
                  <c:v>183</c:v>
                </c:pt>
              </c:numCache>
            </c:numRef>
          </c:yVal>
        </c:ser>
        <c:axId val="78822016"/>
        <c:axId val="78910208"/>
      </c:scatterChart>
      <c:valAx>
        <c:axId val="78822016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</c:title>
        <c:numFmt formatCode="General" sourceLinked="1"/>
        <c:tickLblPos val="nextTo"/>
        <c:crossAx val="78910208"/>
        <c:crosses val="autoZero"/>
        <c:crossBetween val="midCat"/>
        <c:majorUnit val="1"/>
      </c:valAx>
      <c:valAx>
        <c:axId val="7891020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147E-3"/>
              <c:y val="0.17398196753183676"/>
            </c:manualLayout>
          </c:layout>
        </c:title>
        <c:numFmt formatCode="General" sourceLinked="1"/>
        <c:tickLblPos val="nextTo"/>
        <c:crossAx val="78822016"/>
        <c:crosses val="autoZero"/>
        <c:crossBetween val="midCat"/>
        <c:majorUnit val="10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70370902166641081"/>
          <c:y val="0.61004568873335274"/>
          <c:w val="0.26415045545777366"/>
          <c:h val="0.14332120416766173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9234271852382423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Deceased Donor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b"/>
            <c:showVal val="1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602</c:v>
                </c:pt>
                <c:pt idx="1">
                  <c:v>641</c:v>
                </c:pt>
                <c:pt idx="2">
                  <c:v>644</c:v>
                </c:pt>
                <c:pt idx="3">
                  <c:v>689</c:v>
                </c:pt>
                <c:pt idx="4">
                  <c:v>666</c:v>
                </c:pt>
                <c:pt idx="5">
                  <c:v>633</c:v>
                </c:pt>
                <c:pt idx="6">
                  <c:v>649</c:v>
                </c:pt>
                <c:pt idx="7">
                  <c:v>665</c:v>
                </c:pt>
                <c:pt idx="8">
                  <c:v>602</c:v>
                </c:pt>
                <c:pt idx="9">
                  <c:v>655</c:v>
                </c:pt>
                <c:pt idx="10">
                  <c:v>615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Living Donor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spPr/>
              <c:txPr>
                <a:bodyPr/>
                <a:lstStyle/>
                <a:p>
                  <a:pPr>
                    <a:defRPr b="1">
                      <a:solidFill>
                        <a:schemeClr val="accent2"/>
                      </a:solidFill>
                    </a:defRPr>
                  </a:pPr>
                  <a:endParaRPr lang="en-US"/>
                </a:p>
              </c:txPr>
            </c:dLbl>
            <c:dLblPos val="t"/>
            <c:showVal val="1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972</c:v>
                </c:pt>
                <c:pt idx="1">
                  <c:v>1005</c:v>
                </c:pt>
                <c:pt idx="2">
                  <c:v>1021</c:v>
                </c:pt>
                <c:pt idx="3">
                  <c:v>1060</c:v>
                </c:pt>
                <c:pt idx="4">
                  <c:v>1048</c:v>
                </c:pt>
                <c:pt idx="5">
                  <c:v>884</c:v>
                </c:pt>
                <c:pt idx="6">
                  <c:v>864</c:v>
                </c:pt>
                <c:pt idx="7">
                  <c:v>849</c:v>
                </c:pt>
                <c:pt idx="8">
                  <c:v>882</c:v>
                </c:pt>
                <c:pt idx="9">
                  <c:v>843</c:v>
                </c:pt>
                <c:pt idx="10">
                  <c:v>768</c:v>
                </c:pt>
              </c:numCache>
            </c:numRef>
          </c:yVal>
        </c:ser>
        <c:axId val="79108736"/>
        <c:axId val="79131392"/>
      </c:scatterChart>
      <c:valAx>
        <c:axId val="79108736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</c:title>
        <c:numFmt formatCode="General" sourceLinked="1"/>
        <c:tickLblPos val="nextTo"/>
        <c:crossAx val="79131392"/>
        <c:crosses val="autoZero"/>
        <c:crossBetween val="midCat"/>
        <c:majorUnit val="1"/>
      </c:valAx>
      <c:valAx>
        <c:axId val="791313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147E-3"/>
              <c:y val="0.17398196753183676"/>
            </c:manualLayout>
          </c:layout>
        </c:title>
        <c:numFmt formatCode="General" sourceLinked="1"/>
        <c:tickLblPos val="nextTo"/>
        <c:crossAx val="79108736"/>
        <c:crosses val="autoZero"/>
        <c:crossBetween val="midCat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70370902166641081"/>
          <c:y val="0.61004568873335274"/>
          <c:w val="0.26415045545777366"/>
          <c:h val="0.14332120416766173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021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Pancreas Islet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rgbClr val="7E13E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334</c:v>
                </c:pt>
                <c:pt idx="1">
                  <c:v>326</c:v>
                </c:pt>
                <c:pt idx="2">
                  <c:v>329</c:v>
                </c:pt>
                <c:pt idx="3">
                  <c:v>320</c:v>
                </c:pt>
                <c:pt idx="4">
                  <c:v>297</c:v>
                </c:pt>
                <c:pt idx="5">
                  <c:v>230</c:v>
                </c:pt>
                <c:pt idx="6">
                  <c:v>190</c:v>
                </c:pt>
                <c:pt idx="7">
                  <c:v>214</c:v>
                </c:pt>
                <c:pt idx="8">
                  <c:v>205</c:v>
                </c:pt>
                <c:pt idx="9">
                  <c:v>217</c:v>
                </c:pt>
                <c:pt idx="10">
                  <c:v>215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Intestine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194</c:v>
                </c:pt>
                <c:pt idx="1">
                  <c:v>176</c:v>
                </c:pt>
                <c:pt idx="2">
                  <c:v>199</c:v>
                </c:pt>
                <c:pt idx="3">
                  <c:v>205</c:v>
                </c:pt>
                <c:pt idx="4">
                  <c:v>238</c:v>
                </c:pt>
                <c:pt idx="5">
                  <c:v>224</c:v>
                </c:pt>
                <c:pt idx="6">
                  <c:v>216</c:v>
                </c:pt>
                <c:pt idx="7">
                  <c:v>231</c:v>
                </c:pt>
                <c:pt idx="8">
                  <c:v>265</c:v>
                </c:pt>
                <c:pt idx="9">
                  <c:v>276</c:v>
                </c:pt>
                <c:pt idx="10">
                  <c:v>256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PI - Active</c:v>
                </c:pt>
              </c:strCache>
            </c:strRef>
          </c:tx>
          <c:spPr>
            <a:ln>
              <a:solidFill>
                <a:schemeClr val="accent6"/>
              </a:solidFill>
              <a:prstDash val="dash"/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257</c:v>
                </c:pt>
                <c:pt idx="1">
                  <c:v>238</c:v>
                </c:pt>
                <c:pt idx="2">
                  <c:v>142</c:v>
                </c:pt>
                <c:pt idx="3">
                  <c:v>130</c:v>
                </c:pt>
                <c:pt idx="4">
                  <c:v>117</c:v>
                </c:pt>
                <c:pt idx="5">
                  <c:v>72</c:v>
                </c:pt>
                <c:pt idx="6">
                  <c:v>47</c:v>
                </c:pt>
                <c:pt idx="7">
                  <c:v>46</c:v>
                </c:pt>
                <c:pt idx="8">
                  <c:v>34</c:v>
                </c:pt>
                <c:pt idx="9">
                  <c:v>30</c:v>
                </c:pt>
                <c:pt idx="10">
                  <c:v>19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Intestine - Active</c:v>
                </c:pt>
              </c:strCache>
            </c:strRef>
          </c:tx>
          <c:spPr>
            <a:ln>
              <a:solidFill>
                <a:schemeClr val="bg2"/>
              </a:solidFill>
              <a:prstDash val="dash"/>
            </a:ln>
          </c:spPr>
          <c:marker>
            <c:spPr>
              <a:noFill/>
              <a:ln>
                <a:solidFill>
                  <a:schemeClr val="bg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143</c:v>
                </c:pt>
                <c:pt idx="1">
                  <c:v>129</c:v>
                </c:pt>
                <c:pt idx="2">
                  <c:v>146</c:v>
                </c:pt>
                <c:pt idx="3">
                  <c:v>152</c:v>
                </c:pt>
                <c:pt idx="4">
                  <c:v>185</c:v>
                </c:pt>
                <c:pt idx="5">
                  <c:v>169</c:v>
                </c:pt>
                <c:pt idx="6">
                  <c:v>148</c:v>
                </c:pt>
                <c:pt idx="7">
                  <c:v>148</c:v>
                </c:pt>
                <c:pt idx="8">
                  <c:v>199</c:v>
                </c:pt>
                <c:pt idx="9">
                  <c:v>184</c:v>
                </c:pt>
                <c:pt idx="10">
                  <c:v>176</c:v>
                </c:pt>
              </c:numCache>
            </c:numRef>
          </c:yVal>
        </c:ser>
        <c:axId val="70356352"/>
        <c:axId val="70367104"/>
      </c:scatterChart>
      <c:valAx>
        <c:axId val="70356352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layout/>
        </c:title>
        <c:numFmt formatCode="General" sourceLinked="1"/>
        <c:tickLblPos val="nextTo"/>
        <c:crossAx val="70367104"/>
        <c:crosses val="autoZero"/>
        <c:crossBetween val="midCat"/>
        <c:majorUnit val="1"/>
      </c:valAx>
      <c:valAx>
        <c:axId val="703671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3E-3"/>
              <c:y val="4.9769612131817041E-2"/>
            </c:manualLayout>
          </c:layout>
        </c:title>
        <c:numFmt formatCode="General" sourceLinked="1"/>
        <c:tickLblPos val="nextTo"/>
        <c:crossAx val="70356352"/>
        <c:crosses val="autoZero"/>
        <c:crossBetween val="midCat"/>
        <c:majorUnit val="100"/>
      </c:valAx>
    </c:plotArea>
    <c:legend>
      <c:legendPos val="b"/>
      <c:layout>
        <c:manualLayout>
          <c:xMode val="edge"/>
          <c:yMode val="edge"/>
          <c:x val="0.29215673408471032"/>
          <c:y val="0.77263043824068212"/>
          <c:w val="0.53169947506561765"/>
          <c:h val="0.12407301360057266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9234271852382423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Deceased Donor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0"/>
                  <c:y val="-6.481481481481495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Val val="1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379</c:v>
                </c:pt>
                <c:pt idx="1">
                  <c:v>389</c:v>
                </c:pt>
                <c:pt idx="2">
                  <c:v>442</c:v>
                </c:pt>
                <c:pt idx="3">
                  <c:v>528</c:v>
                </c:pt>
                <c:pt idx="4">
                  <c:v>554</c:v>
                </c:pt>
                <c:pt idx="5">
                  <c:v>543</c:v>
                </c:pt>
                <c:pt idx="6">
                  <c:v>557</c:v>
                </c:pt>
                <c:pt idx="7">
                  <c:v>600</c:v>
                </c:pt>
                <c:pt idx="8">
                  <c:v>593</c:v>
                </c:pt>
                <c:pt idx="9">
                  <c:v>591</c:v>
                </c:pt>
                <c:pt idx="10">
                  <c:v>600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Living Donor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0"/>
                  <c:y val="7.098765432098773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accent2"/>
                      </a:solidFill>
                    </a:defRPr>
                  </a:pPr>
                  <a:endParaRPr lang="en-US"/>
                </a:p>
              </c:txPr>
              <c:showVal val="1"/>
            </c:dLbl>
            <c:showVal val="1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329</c:v>
                </c:pt>
                <c:pt idx="1">
                  <c:v>352</c:v>
                </c:pt>
                <c:pt idx="2">
                  <c:v>372</c:v>
                </c:pt>
                <c:pt idx="3">
                  <c:v>398</c:v>
                </c:pt>
                <c:pt idx="4">
                  <c:v>396</c:v>
                </c:pt>
                <c:pt idx="5">
                  <c:v>375</c:v>
                </c:pt>
                <c:pt idx="6">
                  <c:v>354</c:v>
                </c:pt>
                <c:pt idx="7">
                  <c:v>367</c:v>
                </c:pt>
                <c:pt idx="8">
                  <c:v>401</c:v>
                </c:pt>
                <c:pt idx="9">
                  <c:v>327</c:v>
                </c:pt>
                <c:pt idx="10">
                  <c:v>304</c:v>
                </c:pt>
              </c:numCache>
            </c:numRef>
          </c:yVal>
        </c:ser>
        <c:axId val="79161984"/>
        <c:axId val="79282944"/>
      </c:scatterChart>
      <c:valAx>
        <c:axId val="79161984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</c:title>
        <c:numFmt formatCode="General" sourceLinked="1"/>
        <c:tickLblPos val="nextTo"/>
        <c:crossAx val="79282944"/>
        <c:crosses val="autoZero"/>
        <c:crossBetween val="midCat"/>
        <c:majorUnit val="1"/>
      </c:valAx>
      <c:valAx>
        <c:axId val="792829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147E-3"/>
              <c:y val="0.17398196753183676"/>
            </c:manualLayout>
          </c:layout>
        </c:title>
        <c:numFmt formatCode="General" sourceLinked="1"/>
        <c:tickLblPos val="nextTo"/>
        <c:crossAx val="79161984"/>
        <c:crosses val="autoZero"/>
        <c:crossBetween val="midCat"/>
        <c:majorUnit val="20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70370902166641081"/>
          <c:y val="0.61004568873335274"/>
          <c:w val="0.26415045545777366"/>
          <c:h val="0.14332120416766173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9234271852382423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Deceased Donor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b"/>
            <c:showVal val="1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327</c:v>
                </c:pt>
                <c:pt idx="1">
                  <c:v>353</c:v>
                </c:pt>
                <c:pt idx="2">
                  <c:v>398</c:v>
                </c:pt>
                <c:pt idx="3">
                  <c:v>424</c:v>
                </c:pt>
                <c:pt idx="4">
                  <c:v>468</c:v>
                </c:pt>
                <c:pt idx="5">
                  <c:v>467</c:v>
                </c:pt>
                <c:pt idx="6">
                  <c:v>373</c:v>
                </c:pt>
                <c:pt idx="7">
                  <c:v>423</c:v>
                </c:pt>
                <c:pt idx="8">
                  <c:v>379</c:v>
                </c:pt>
                <c:pt idx="9">
                  <c:v>393</c:v>
                </c:pt>
                <c:pt idx="10">
                  <c:v>358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Living Donor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spPr/>
              <c:txPr>
                <a:bodyPr/>
                <a:lstStyle/>
                <a:p>
                  <a:pPr>
                    <a:defRPr b="1">
                      <a:solidFill>
                        <a:schemeClr val="accent2"/>
                      </a:solidFill>
                    </a:defRPr>
                  </a:pPr>
                  <a:endParaRPr lang="en-US"/>
                </a:p>
              </c:txPr>
            </c:dLbl>
            <c:dLblPos val="t"/>
            <c:showVal val="1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536</c:v>
                </c:pt>
                <c:pt idx="1">
                  <c:v>523</c:v>
                </c:pt>
                <c:pt idx="2">
                  <c:v>541</c:v>
                </c:pt>
                <c:pt idx="3">
                  <c:v>601</c:v>
                </c:pt>
                <c:pt idx="4">
                  <c:v>554</c:v>
                </c:pt>
                <c:pt idx="5">
                  <c:v>560</c:v>
                </c:pt>
                <c:pt idx="6">
                  <c:v>605</c:v>
                </c:pt>
                <c:pt idx="7">
                  <c:v>597</c:v>
                </c:pt>
                <c:pt idx="8">
                  <c:v>551</c:v>
                </c:pt>
                <c:pt idx="9">
                  <c:v>537</c:v>
                </c:pt>
                <c:pt idx="10">
                  <c:v>481</c:v>
                </c:pt>
              </c:numCache>
            </c:numRef>
          </c:yVal>
        </c:ser>
        <c:axId val="79100544"/>
        <c:axId val="79438592"/>
      </c:scatterChart>
      <c:valAx>
        <c:axId val="79100544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</c:title>
        <c:numFmt formatCode="General" sourceLinked="1"/>
        <c:tickLblPos val="nextTo"/>
        <c:crossAx val="79438592"/>
        <c:crosses val="autoZero"/>
        <c:crossBetween val="midCat"/>
        <c:majorUnit val="1"/>
      </c:valAx>
      <c:valAx>
        <c:axId val="794385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147E-3"/>
              <c:y val="0.17398196753183676"/>
            </c:manualLayout>
          </c:layout>
        </c:title>
        <c:numFmt formatCode="General" sourceLinked="1"/>
        <c:tickLblPos val="nextTo"/>
        <c:crossAx val="79100544"/>
        <c:crosses val="autoZero"/>
        <c:crossBetween val="midCat"/>
        <c:majorUnit val="20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70370902166641081"/>
          <c:y val="0.61004568873335274"/>
          <c:w val="0.26415045545777366"/>
          <c:h val="0.14332120416766173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9234271852382423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Deceased Donor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0"/>
                  <c:y val="-6.481481481481495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Val val="1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582</c:v>
                </c:pt>
                <c:pt idx="1">
                  <c:v>599</c:v>
                </c:pt>
                <c:pt idx="2">
                  <c:v>713</c:v>
                </c:pt>
                <c:pt idx="3">
                  <c:v>697</c:v>
                </c:pt>
                <c:pt idx="4">
                  <c:v>745</c:v>
                </c:pt>
                <c:pt idx="5">
                  <c:v>745</c:v>
                </c:pt>
                <c:pt idx="6">
                  <c:v>764</c:v>
                </c:pt>
                <c:pt idx="7">
                  <c:v>712</c:v>
                </c:pt>
                <c:pt idx="8">
                  <c:v>742</c:v>
                </c:pt>
                <c:pt idx="9">
                  <c:v>698</c:v>
                </c:pt>
                <c:pt idx="10">
                  <c:v>712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Living Donor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0"/>
                  <c:y val="7.098765432098773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accent2"/>
                      </a:solidFill>
                    </a:defRPr>
                  </a:pPr>
                  <a:endParaRPr lang="en-US"/>
                </a:p>
              </c:txPr>
              <c:showVal val="1"/>
            </c:dLbl>
            <c:showVal val="1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705</c:v>
                </c:pt>
                <c:pt idx="1">
                  <c:v>674</c:v>
                </c:pt>
                <c:pt idx="2">
                  <c:v>748</c:v>
                </c:pt>
                <c:pt idx="3">
                  <c:v>755</c:v>
                </c:pt>
                <c:pt idx="4">
                  <c:v>762</c:v>
                </c:pt>
                <c:pt idx="5">
                  <c:v>641</c:v>
                </c:pt>
                <c:pt idx="6">
                  <c:v>617</c:v>
                </c:pt>
                <c:pt idx="7">
                  <c:v>665</c:v>
                </c:pt>
                <c:pt idx="8">
                  <c:v>648</c:v>
                </c:pt>
                <c:pt idx="9">
                  <c:v>579</c:v>
                </c:pt>
                <c:pt idx="10">
                  <c:v>640</c:v>
                </c:pt>
              </c:numCache>
            </c:numRef>
          </c:yVal>
        </c:ser>
        <c:axId val="79489664"/>
        <c:axId val="79577856"/>
      </c:scatterChart>
      <c:valAx>
        <c:axId val="79489664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</c:title>
        <c:numFmt formatCode="General" sourceLinked="1"/>
        <c:tickLblPos val="nextTo"/>
        <c:crossAx val="79577856"/>
        <c:crosses val="autoZero"/>
        <c:crossBetween val="midCat"/>
        <c:majorUnit val="1"/>
      </c:valAx>
      <c:valAx>
        <c:axId val="795778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147E-3"/>
              <c:y val="0.17398196753183676"/>
            </c:manualLayout>
          </c:layout>
        </c:title>
        <c:numFmt formatCode="General" sourceLinked="1"/>
        <c:tickLblPos val="nextTo"/>
        <c:crossAx val="79489664"/>
        <c:crosses val="autoZero"/>
        <c:crossBetween val="midCat"/>
        <c:majorUnit val="20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70370902166641081"/>
          <c:y val="0.61004568873335274"/>
          <c:w val="0.26415045545777366"/>
          <c:h val="0.14332120416766173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9234271852382423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Deceased Donor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0"/>
                  <c:y val="-6.481481481481495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Val val="1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621</c:v>
                </c:pt>
                <c:pt idx="1">
                  <c:v>631</c:v>
                </c:pt>
                <c:pt idx="2">
                  <c:v>690</c:v>
                </c:pt>
                <c:pt idx="3">
                  <c:v>805</c:v>
                </c:pt>
                <c:pt idx="4">
                  <c:v>946</c:v>
                </c:pt>
                <c:pt idx="5">
                  <c:v>914</c:v>
                </c:pt>
                <c:pt idx="6">
                  <c:v>922</c:v>
                </c:pt>
                <c:pt idx="7">
                  <c:v>962</c:v>
                </c:pt>
                <c:pt idx="8">
                  <c:v>941</c:v>
                </c:pt>
                <c:pt idx="9">
                  <c:v>909</c:v>
                </c:pt>
                <c:pt idx="10">
                  <c:v>970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Living Donor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0"/>
                  <c:y val="7.098765432098773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accent2"/>
                      </a:solidFill>
                    </a:defRPr>
                  </a:pPr>
                  <a:endParaRPr lang="en-US"/>
                </a:p>
              </c:txPr>
              <c:showVal val="1"/>
            </c:dLbl>
            <c:showVal val="1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508</c:v>
                </c:pt>
                <c:pt idx="1">
                  <c:v>562</c:v>
                </c:pt>
                <c:pt idx="2">
                  <c:v>555</c:v>
                </c:pt>
                <c:pt idx="3">
                  <c:v>582</c:v>
                </c:pt>
                <c:pt idx="4">
                  <c:v>500</c:v>
                </c:pt>
                <c:pt idx="5">
                  <c:v>463</c:v>
                </c:pt>
                <c:pt idx="6">
                  <c:v>432</c:v>
                </c:pt>
                <c:pt idx="7">
                  <c:v>440</c:v>
                </c:pt>
                <c:pt idx="8">
                  <c:v>398</c:v>
                </c:pt>
                <c:pt idx="9">
                  <c:v>440</c:v>
                </c:pt>
                <c:pt idx="10">
                  <c:v>404</c:v>
                </c:pt>
              </c:numCache>
            </c:numRef>
          </c:yVal>
        </c:ser>
        <c:axId val="79735424"/>
        <c:axId val="79766272"/>
      </c:scatterChart>
      <c:valAx>
        <c:axId val="79735424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</c:title>
        <c:numFmt formatCode="General" sourceLinked="1"/>
        <c:tickLblPos val="nextTo"/>
        <c:crossAx val="79766272"/>
        <c:crosses val="autoZero"/>
        <c:crossBetween val="midCat"/>
        <c:majorUnit val="1"/>
      </c:valAx>
      <c:valAx>
        <c:axId val="797662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147E-3"/>
              <c:y val="0.17398196753183676"/>
            </c:manualLayout>
          </c:layout>
        </c:title>
        <c:numFmt formatCode="General" sourceLinked="1"/>
        <c:tickLblPos val="nextTo"/>
        <c:crossAx val="79735424"/>
        <c:crosses val="autoZero"/>
        <c:crossBetween val="midCat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70370902166641081"/>
          <c:y val="0.61004568873335274"/>
          <c:w val="0.26415045545777366"/>
          <c:h val="0.14332120416766173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4395563457793858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SCD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0"/>
                  <c:y val="-4.9382716049382831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accent1"/>
                      </a:solidFill>
                    </a:defRPr>
                  </a:pPr>
                  <a:endParaRPr lang="en-US"/>
                </a:p>
              </c:txPr>
              <c:showVal val="1"/>
            </c:dLbl>
            <c:showVal val="1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4686</c:v>
                </c:pt>
                <c:pt idx="1">
                  <c:v>4695</c:v>
                </c:pt>
                <c:pt idx="2">
                  <c:v>5073</c:v>
                </c:pt>
                <c:pt idx="3">
                  <c:v>5098</c:v>
                </c:pt>
                <c:pt idx="4">
                  <c:v>5414</c:v>
                </c:pt>
                <c:pt idx="5">
                  <c:v>5290</c:v>
                </c:pt>
                <c:pt idx="6">
                  <c:v>5173</c:v>
                </c:pt>
                <c:pt idx="7">
                  <c:v>5128</c:v>
                </c:pt>
                <c:pt idx="8">
                  <c:v>5125</c:v>
                </c:pt>
                <c:pt idx="9">
                  <c:v>5246</c:v>
                </c:pt>
                <c:pt idx="10">
                  <c:v>5287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ECD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layout/>
              <c:spPr/>
              <c:txPr>
                <a:bodyPr/>
                <a:lstStyle/>
                <a:p>
                  <a:pPr>
                    <a:defRPr b="1">
                      <a:solidFill>
                        <a:schemeClr val="accent2"/>
                      </a:solidFill>
                    </a:defRPr>
                  </a:pPr>
                  <a:endParaRPr lang="en-US"/>
                </a:p>
              </c:txPr>
              <c:dLblPos val="t"/>
              <c:showVal val="1"/>
            </c:dLbl>
            <c:showVal val="1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1315</c:v>
                </c:pt>
                <c:pt idx="1">
                  <c:v>1494</c:v>
                </c:pt>
                <c:pt idx="2">
                  <c:v>1684</c:v>
                </c:pt>
                <c:pt idx="3">
                  <c:v>1931</c:v>
                </c:pt>
                <c:pt idx="4">
                  <c:v>1961</c:v>
                </c:pt>
                <c:pt idx="5">
                  <c:v>2004</c:v>
                </c:pt>
                <c:pt idx="6">
                  <c:v>1968</c:v>
                </c:pt>
                <c:pt idx="7">
                  <c:v>1974</c:v>
                </c:pt>
                <c:pt idx="8">
                  <c:v>1877</c:v>
                </c:pt>
                <c:pt idx="9">
                  <c:v>1824</c:v>
                </c:pt>
                <c:pt idx="10">
                  <c:v>1755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DCD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spPr>
                <a:ln w="38100" cap="rnd">
                  <a:solidFill>
                    <a:schemeClr val="accent3"/>
                  </a:solidFill>
                  <a:round/>
                </a:ln>
              </c:spPr>
              <c:txPr>
                <a:bodyPr/>
                <a:lstStyle/>
                <a:p>
                  <a:pPr>
                    <a:defRPr b="1">
                      <a:solidFill>
                        <a:schemeClr val="accent3"/>
                      </a:solidFill>
                    </a:defRPr>
                  </a:pPr>
                  <a:endParaRPr lang="en-US"/>
                </a:p>
              </c:txPr>
            </c:dLbl>
            <c:spPr>
              <a:ln w="38100" cap="rnd">
                <a:solidFill>
                  <a:schemeClr val="accent3"/>
                </a:solidFill>
                <a:round/>
              </a:ln>
            </c:spPr>
            <c:dLblPos val="b"/>
            <c:showVal val="1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189</c:v>
                </c:pt>
                <c:pt idx="1">
                  <c:v>268</c:v>
                </c:pt>
                <c:pt idx="2">
                  <c:v>393</c:v>
                </c:pt>
                <c:pt idx="3">
                  <c:v>564</c:v>
                </c:pt>
                <c:pt idx="4">
                  <c:v>644</c:v>
                </c:pt>
                <c:pt idx="5">
                  <c:v>791</c:v>
                </c:pt>
                <c:pt idx="6">
                  <c:v>849</c:v>
                </c:pt>
                <c:pt idx="7">
                  <c:v>920</c:v>
                </c:pt>
                <c:pt idx="8">
                  <c:v>941</c:v>
                </c:pt>
                <c:pt idx="9">
                  <c:v>1055</c:v>
                </c:pt>
                <c:pt idx="10">
                  <c:v>1102</c:v>
                </c:pt>
              </c:numCache>
            </c:numRef>
          </c:yVal>
        </c:ser>
        <c:axId val="80173312"/>
        <c:axId val="80200064"/>
      </c:scatterChart>
      <c:valAx>
        <c:axId val="80173312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</c:title>
        <c:numFmt formatCode="General" sourceLinked="1"/>
        <c:tickLblPos val="nextTo"/>
        <c:crossAx val="80200064"/>
        <c:crosses val="autoZero"/>
        <c:crossBetween val="midCat"/>
        <c:majorUnit val="1"/>
      </c:valAx>
      <c:valAx>
        <c:axId val="802000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13E-3"/>
              <c:y val="0.14978856809565472"/>
            </c:manualLayout>
          </c:layout>
        </c:title>
        <c:numFmt formatCode="General" sourceLinked="1"/>
        <c:tickLblPos val="nextTo"/>
        <c:crossAx val="80173312"/>
        <c:crosses val="autoZero"/>
        <c:crossBetween val="midCat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4395563457793881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SCD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0"/>
                  <c:y val="-4.9382716049382845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accent1"/>
                      </a:solidFill>
                    </a:defRPr>
                  </a:pPr>
                  <a:endParaRPr lang="en-US"/>
                </a:p>
              </c:txPr>
              <c:showVal val="1"/>
            </c:dLbl>
            <c:showVal val="1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17211</c:v>
                </c:pt>
                <c:pt idx="1">
                  <c:v>16958</c:v>
                </c:pt>
                <c:pt idx="2">
                  <c:v>18142</c:v>
                </c:pt>
                <c:pt idx="3">
                  <c:v>18632</c:v>
                </c:pt>
                <c:pt idx="4">
                  <c:v>19590</c:v>
                </c:pt>
                <c:pt idx="5">
                  <c:v>19186</c:v>
                </c:pt>
                <c:pt idx="6">
                  <c:v>18716</c:v>
                </c:pt>
                <c:pt idx="7">
                  <c:v>18823</c:v>
                </c:pt>
                <c:pt idx="8">
                  <c:v>19323</c:v>
                </c:pt>
                <c:pt idx="9">
                  <c:v>19460</c:v>
                </c:pt>
                <c:pt idx="10">
                  <c:v>19268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ECD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-8.1617003756883442E-3"/>
                  <c:y val="-8.946753183629828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accent2"/>
                      </a:solidFill>
                    </a:defRPr>
                  </a:pPr>
                  <a:endParaRPr lang="en-US"/>
                </a:p>
              </c:txPr>
              <c:dLblPos val="r"/>
              <c:showVal val="1"/>
            </c:dLbl>
            <c:showVal val="1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2424</c:v>
                </c:pt>
                <c:pt idx="1">
                  <c:v>2821</c:v>
                </c:pt>
                <c:pt idx="2">
                  <c:v>2965</c:v>
                </c:pt>
                <c:pt idx="3">
                  <c:v>3534</c:v>
                </c:pt>
                <c:pt idx="4">
                  <c:v>3497</c:v>
                </c:pt>
                <c:pt idx="5">
                  <c:v>3493</c:v>
                </c:pt>
                <c:pt idx="6">
                  <c:v>3541</c:v>
                </c:pt>
                <c:pt idx="7">
                  <c:v>3616</c:v>
                </c:pt>
                <c:pt idx="8">
                  <c:v>3465</c:v>
                </c:pt>
                <c:pt idx="9">
                  <c:v>3403</c:v>
                </c:pt>
                <c:pt idx="10">
                  <c:v>3286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DCD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-4.7385620915032747E-2"/>
                  <c:y val="2.7739379799747256E-2"/>
                </c:manualLayout>
              </c:layout>
              <c:spPr>
                <a:ln w="38100" cap="rnd">
                  <a:noFill/>
                  <a:round/>
                </a:ln>
              </c:spPr>
              <c:txPr>
                <a:bodyPr/>
                <a:lstStyle/>
                <a:p>
                  <a:pPr>
                    <a:defRPr b="1">
                      <a:solidFill>
                        <a:schemeClr val="accent3"/>
                      </a:solidFill>
                    </a:defRPr>
                  </a:pPr>
                  <a:endParaRPr lang="en-US"/>
                </a:p>
              </c:txPr>
              <c:dLblPos val="r"/>
              <c:showVal val="1"/>
            </c:dLbl>
            <c:spPr>
              <a:ln w="38100" cap="rnd">
                <a:noFill/>
                <a:round/>
              </a:ln>
            </c:spPr>
            <c:dLblPos val="b"/>
            <c:showVal val="1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396</c:v>
                </c:pt>
                <c:pt idx="1">
                  <c:v>543</c:v>
                </c:pt>
                <c:pt idx="2">
                  <c:v>790</c:v>
                </c:pt>
                <c:pt idx="3">
                  <c:v>1112</c:v>
                </c:pt>
                <c:pt idx="4">
                  <c:v>1362</c:v>
                </c:pt>
                <c:pt idx="5">
                  <c:v>1521</c:v>
                </c:pt>
                <c:pt idx="6">
                  <c:v>1651</c:v>
                </c:pt>
                <c:pt idx="7">
                  <c:v>1769</c:v>
                </c:pt>
                <c:pt idx="8">
                  <c:v>1798</c:v>
                </c:pt>
                <c:pt idx="9">
                  <c:v>2103</c:v>
                </c:pt>
                <c:pt idx="10">
                  <c:v>2006</c:v>
                </c:pt>
              </c:numCache>
            </c:numRef>
          </c:yVal>
        </c:ser>
        <c:axId val="80392576"/>
        <c:axId val="80394496"/>
      </c:scatterChart>
      <c:valAx>
        <c:axId val="80392576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</c:title>
        <c:numFmt formatCode="General" sourceLinked="1"/>
        <c:tickLblPos val="nextTo"/>
        <c:crossAx val="80394496"/>
        <c:crosses val="autoZero"/>
        <c:crossBetween val="midCat"/>
        <c:majorUnit val="1"/>
      </c:valAx>
      <c:valAx>
        <c:axId val="8039449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139E-3"/>
              <c:y val="0.14978856809565472"/>
            </c:manualLayout>
          </c:layout>
        </c:title>
        <c:numFmt formatCode="General" sourceLinked="1"/>
        <c:tickLblPos val="nextTo"/>
        <c:crossAx val="80392576"/>
        <c:crosses val="autoZero"/>
        <c:crossBetween val="midCat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Donors Recovered</c:v>
                </c:pt>
              </c:strCache>
            </c:strRef>
          </c:tx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0.2</c:v>
                </c:pt>
                <c:pt idx="1">
                  <c:v>0.8</c:v>
                </c:pt>
                <c:pt idx="2">
                  <c:v>-3.8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Organs Recovered</c:v>
                </c:pt>
              </c:strCache>
            </c:strRef>
          </c:tx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-0.8</c:v>
                </c:pt>
                <c:pt idx="1">
                  <c:v>-0.30000000000000027</c:v>
                </c:pt>
                <c:pt idx="2">
                  <c:v>-5.0999999999999996</c:v>
                </c:pt>
                <c:pt idx="3">
                  <c:v>2.6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Organs Transplanted</c:v>
                </c:pt>
              </c:strCache>
            </c:strRef>
          </c:tx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-1.6</c:v>
                </c:pt>
                <c:pt idx="1">
                  <c:v>-1</c:v>
                </c:pt>
                <c:pt idx="2">
                  <c:v>-3.4</c:v>
                </c:pt>
                <c:pt idx="3">
                  <c:v>-4.5999999999999996</c:v>
                </c:pt>
              </c:numCache>
            </c:numRef>
          </c:val>
        </c:ser>
        <c:dLbls>
          <c:showVal val="1"/>
        </c:dLbls>
        <c:axId val="79889536"/>
        <c:axId val="79891072"/>
      </c:barChart>
      <c:catAx>
        <c:axId val="79889536"/>
        <c:scaling>
          <c:orientation val="minMax"/>
        </c:scaling>
        <c:axPos val="b"/>
        <c:tickLblPos val="low"/>
        <c:crossAx val="79891072"/>
        <c:crosses val="autoZero"/>
        <c:auto val="1"/>
        <c:lblAlgn val="ctr"/>
        <c:lblOffset val="100"/>
      </c:catAx>
      <c:valAx>
        <c:axId val="798910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Change</a:t>
                </a:r>
              </a:p>
            </c:rich>
          </c:tx>
          <c:layout>
            <c:manualLayout>
              <c:xMode val="edge"/>
              <c:yMode val="edge"/>
              <c:x val="6.535947712418313E-3"/>
              <c:y val="0.29013973947700983"/>
            </c:manualLayout>
          </c:layout>
        </c:title>
        <c:numFmt formatCode="General" sourceLinked="1"/>
        <c:tickLblPos val="nextTo"/>
        <c:crossAx val="798895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5"/>
          <c:y val="0.88964445416545435"/>
          <c:w val="0.89999999999999991"/>
          <c:h val="8.5664187809857142E-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4395563457793892"/>
        </c:manualLayout>
      </c:layout>
      <c:bar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SCD</c:v>
                </c:pt>
              </c:strCache>
            </c:strRef>
          </c:tx>
          <c:cat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140</c:v>
                </c:pt>
                <c:pt idx="1">
                  <c:v>575</c:v>
                </c:pt>
                <c:pt idx="2">
                  <c:v>980</c:v>
                </c:pt>
                <c:pt idx="3">
                  <c:v>548</c:v>
                </c:pt>
                <c:pt idx="4">
                  <c:v>785</c:v>
                </c:pt>
                <c:pt idx="5">
                  <c:v>207</c:v>
                </c:pt>
                <c:pt idx="6">
                  <c:v>394</c:v>
                </c:pt>
                <c:pt idx="7">
                  <c:v>364</c:v>
                </c:pt>
                <c:pt idx="8">
                  <c:v>215</c:v>
                </c:pt>
                <c:pt idx="9">
                  <c:v>474</c:v>
                </c:pt>
                <c:pt idx="10">
                  <c:v>605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ECD</c:v>
                </c:pt>
              </c:strCache>
            </c:strRef>
          </c:tx>
          <c:cat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48</c:v>
                </c:pt>
                <c:pt idx="1">
                  <c:v>261</c:v>
                </c:pt>
                <c:pt idx="2">
                  <c:v>285</c:v>
                </c:pt>
                <c:pt idx="3">
                  <c:v>139</c:v>
                </c:pt>
                <c:pt idx="4">
                  <c:v>267</c:v>
                </c:pt>
                <c:pt idx="5">
                  <c:v>45</c:v>
                </c:pt>
                <c:pt idx="6">
                  <c:v>126</c:v>
                </c:pt>
                <c:pt idx="7">
                  <c:v>120</c:v>
                </c:pt>
                <c:pt idx="8">
                  <c:v>100</c:v>
                </c:pt>
                <c:pt idx="9">
                  <c:v>125</c:v>
                </c:pt>
                <c:pt idx="10">
                  <c:v>239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DCD</c:v>
                </c:pt>
              </c:strCache>
            </c:strRef>
          </c:tx>
          <c:cat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71</c:v>
                </c:pt>
                <c:pt idx="1">
                  <c:v>188</c:v>
                </c:pt>
                <c:pt idx="2">
                  <c:v>87</c:v>
                </c:pt>
                <c:pt idx="3">
                  <c:v>63</c:v>
                </c:pt>
                <c:pt idx="4">
                  <c:v>144</c:v>
                </c:pt>
                <c:pt idx="5">
                  <c:v>56</c:v>
                </c:pt>
                <c:pt idx="6">
                  <c:v>95</c:v>
                </c:pt>
                <c:pt idx="7">
                  <c:v>116</c:v>
                </c:pt>
                <c:pt idx="8">
                  <c:v>43</c:v>
                </c:pt>
                <c:pt idx="9">
                  <c:v>113</c:v>
                </c:pt>
                <c:pt idx="10">
                  <c:v>126</c:v>
                </c:pt>
              </c:numCache>
            </c:numRef>
          </c:val>
        </c:ser>
        <c:overlap val="100"/>
        <c:axId val="79942016"/>
        <c:axId val="79943936"/>
      </c:barChart>
      <c:catAx>
        <c:axId val="799420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Region</a:t>
                </a:r>
              </a:p>
            </c:rich>
          </c:tx>
          <c:layout/>
        </c:title>
        <c:numFmt formatCode="General" sourceLinked="1"/>
        <c:tickLblPos val="nextTo"/>
        <c:crossAx val="79943936"/>
        <c:crosses val="autoZero"/>
        <c:auto val="1"/>
        <c:lblAlgn val="ctr"/>
        <c:lblOffset val="100"/>
      </c:catAx>
      <c:valAx>
        <c:axId val="799439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 of Donors</a:t>
                </a:r>
              </a:p>
            </c:rich>
          </c:tx>
          <c:layout>
            <c:manualLayout>
              <c:xMode val="edge"/>
              <c:yMode val="edge"/>
              <c:x val="6.535947712418313E-3"/>
              <c:y val="0.15667128414503778"/>
            </c:manualLayout>
          </c:layout>
        </c:title>
        <c:numFmt formatCode="0%" sourceLinked="1"/>
        <c:tickLblPos val="nextTo"/>
        <c:crossAx val="79942016"/>
        <c:crosses val="autoZero"/>
        <c:crossBetween val="between"/>
        <c:majorUnit val="0.2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4395563457793914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SCD</c:v>
                </c:pt>
              </c:strCache>
            </c:strRef>
          </c:tx>
          <c:dLbls>
            <c:dLbl>
              <c:idx val="10"/>
              <c:layout/>
              <c:dLblPos val="t"/>
              <c:showVal val="1"/>
            </c:dLbl>
            <c:delete val="1"/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t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175</c:v>
                </c:pt>
                <c:pt idx="1">
                  <c:v>151</c:v>
                </c:pt>
                <c:pt idx="2">
                  <c:v>153</c:v>
                </c:pt>
                <c:pt idx="3">
                  <c:v>143</c:v>
                </c:pt>
                <c:pt idx="4">
                  <c:v>157</c:v>
                </c:pt>
                <c:pt idx="5">
                  <c:v>156</c:v>
                </c:pt>
                <c:pt idx="6">
                  <c:v>137</c:v>
                </c:pt>
                <c:pt idx="7">
                  <c:v>144</c:v>
                </c:pt>
                <c:pt idx="8">
                  <c:v>139</c:v>
                </c:pt>
                <c:pt idx="9">
                  <c:v>150</c:v>
                </c:pt>
                <c:pt idx="10">
                  <c:v>140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ECD</c:v>
                </c:pt>
              </c:strCache>
            </c:strRef>
          </c:tx>
          <c:dLbls>
            <c:dLbl>
              <c:idx val="10"/>
              <c:layout/>
              <c:dLblPos val="b"/>
              <c:showVal val="1"/>
            </c:dLbl>
            <c:delete val="1"/>
            <c:txPr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b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53</c:v>
                </c:pt>
                <c:pt idx="1">
                  <c:v>62</c:v>
                </c:pt>
                <c:pt idx="2">
                  <c:v>59</c:v>
                </c:pt>
                <c:pt idx="3">
                  <c:v>55</c:v>
                </c:pt>
                <c:pt idx="4">
                  <c:v>63</c:v>
                </c:pt>
                <c:pt idx="5">
                  <c:v>42</c:v>
                </c:pt>
                <c:pt idx="6">
                  <c:v>47</c:v>
                </c:pt>
                <c:pt idx="7">
                  <c:v>37</c:v>
                </c:pt>
                <c:pt idx="8">
                  <c:v>56</c:v>
                </c:pt>
                <c:pt idx="9">
                  <c:v>58</c:v>
                </c:pt>
                <c:pt idx="10">
                  <c:v>48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DCD</c:v>
                </c:pt>
              </c:strCache>
            </c:strRef>
          </c:tx>
          <c:dLbls>
            <c:dLbl>
              <c:idx val="10"/>
              <c:layout/>
              <c:spPr>
                <a:ln w="38100">
                  <a:solidFill>
                    <a:schemeClr val="accent3"/>
                  </a:solidFill>
                </a:ln>
              </c:spPr>
              <c:txPr>
                <a:bodyPr/>
                <a:lstStyle/>
                <a:p>
                  <a:pPr>
                    <a:defRPr b="1">
                      <a:solidFill>
                        <a:schemeClr val="accent3"/>
                      </a:solidFill>
                    </a:defRPr>
                  </a:pPr>
                  <a:endParaRPr lang="en-US"/>
                </a:p>
              </c:txPr>
              <c:dLblPos val="t"/>
              <c:showVal val="1"/>
            </c:dLbl>
            <c:delete val="1"/>
            <c:txPr>
              <a:bodyPr/>
              <a:lstStyle/>
              <a:p>
                <a:pPr>
                  <a:defRPr b="1">
                    <a:solidFill>
                      <a:schemeClr val="accent3"/>
                    </a:solidFill>
                  </a:defRPr>
                </a:pPr>
                <a:endParaRPr lang="en-US"/>
              </a:p>
            </c:txPr>
            <c:dLblPos val="t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12</c:v>
                </c:pt>
                <c:pt idx="1">
                  <c:v>22</c:v>
                </c:pt>
                <c:pt idx="2">
                  <c:v>39</c:v>
                </c:pt>
                <c:pt idx="3">
                  <c:v>55</c:v>
                </c:pt>
                <c:pt idx="4">
                  <c:v>52</c:v>
                </c:pt>
                <c:pt idx="5">
                  <c:v>59</c:v>
                </c:pt>
                <c:pt idx="6">
                  <c:v>49</c:v>
                </c:pt>
                <c:pt idx="7">
                  <c:v>70</c:v>
                </c:pt>
                <c:pt idx="8">
                  <c:v>78</c:v>
                </c:pt>
                <c:pt idx="9">
                  <c:v>55</c:v>
                </c:pt>
                <c:pt idx="10">
                  <c:v>71</c:v>
                </c:pt>
              </c:numCache>
            </c:numRef>
          </c:yVal>
        </c:ser>
        <c:axId val="80894976"/>
        <c:axId val="80925824"/>
      </c:scatterChart>
      <c:valAx>
        <c:axId val="80894976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</c:title>
        <c:numFmt formatCode="General" sourceLinked="1"/>
        <c:tickLblPos val="nextTo"/>
        <c:crossAx val="80925824"/>
        <c:crosses val="autoZero"/>
        <c:crossBetween val="midCat"/>
        <c:majorUnit val="1"/>
      </c:valAx>
      <c:valAx>
        <c:axId val="8092582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13E-3"/>
              <c:y val="0.14978856809565472"/>
            </c:manualLayout>
          </c:layout>
        </c:title>
        <c:numFmt formatCode="General" sourceLinked="1"/>
        <c:tickLblPos val="nextTo"/>
        <c:crossAx val="80894976"/>
        <c:crosses val="autoZero"/>
        <c:crossBetween val="midCat"/>
        <c:majorUnit val="40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Donors Recovered</c:v>
                </c:pt>
              </c:strCache>
            </c:strRef>
          </c:tx>
          <c:dLbls>
            <c:dLbl>
              <c:idx val="2"/>
              <c:layout>
                <c:manualLayout>
                  <c:x val="-1.6339869281045763E-2"/>
                  <c:y val="1.851851851851858E-2"/>
                </c:manualLayout>
              </c:layout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-1.5</c:v>
                </c:pt>
                <c:pt idx="1">
                  <c:v>-6.7</c:v>
                </c:pt>
                <c:pt idx="2">
                  <c:v>-17.2</c:v>
                </c:pt>
                <c:pt idx="3">
                  <c:v>29.1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Organs Recovered</c:v>
                </c:pt>
              </c:strCache>
            </c:strRef>
          </c:tx>
          <c:dLbls>
            <c:dLbl>
              <c:idx val="2"/>
              <c:layout>
                <c:manualLayout>
                  <c:x val="4.9019607843137749E-3"/>
                  <c:y val="-3.0864197530864326E-3"/>
                </c:manualLayout>
              </c:layout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-0.8</c:v>
                </c:pt>
                <c:pt idx="1">
                  <c:v>-5</c:v>
                </c:pt>
                <c:pt idx="2">
                  <c:v>-19.399999999999999</c:v>
                </c:pt>
                <c:pt idx="3">
                  <c:v>44.4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Organs Transplanted</c:v>
                </c:pt>
              </c:strCache>
            </c:strRef>
          </c:tx>
          <c:dLbls>
            <c:dLbl>
              <c:idx val="2"/>
              <c:layout>
                <c:manualLayout>
                  <c:x val="1.6339869281045763E-2"/>
                  <c:y val="1.5432098765432148E-2"/>
                </c:manualLayout>
              </c:layout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-1.2</c:v>
                </c:pt>
                <c:pt idx="1">
                  <c:v>-5</c:v>
                </c:pt>
                <c:pt idx="2">
                  <c:v>-16.8</c:v>
                </c:pt>
                <c:pt idx="3">
                  <c:v>40.4</c:v>
                </c:pt>
              </c:numCache>
            </c:numRef>
          </c:val>
        </c:ser>
        <c:dLbls>
          <c:showVal val="1"/>
        </c:dLbls>
        <c:axId val="80995072"/>
        <c:axId val="80996608"/>
      </c:barChart>
      <c:catAx>
        <c:axId val="80995072"/>
        <c:scaling>
          <c:orientation val="minMax"/>
        </c:scaling>
        <c:axPos val="b"/>
        <c:tickLblPos val="low"/>
        <c:crossAx val="80996608"/>
        <c:crosses val="autoZero"/>
        <c:auto val="1"/>
        <c:lblAlgn val="ctr"/>
        <c:lblOffset val="100"/>
      </c:catAx>
      <c:valAx>
        <c:axId val="8099660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Change</a:t>
                </a:r>
              </a:p>
            </c:rich>
          </c:tx>
          <c:layout>
            <c:manualLayout>
              <c:xMode val="edge"/>
              <c:yMode val="edge"/>
              <c:x val="6.535947712418313E-3"/>
              <c:y val="0.29013973947700983"/>
            </c:manualLayout>
          </c:layout>
        </c:title>
        <c:numFmt formatCode="General" sourceLinked="1"/>
        <c:tickLblPos val="nextTo"/>
        <c:crossAx val="80995072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0.05"/>
          <c:y val="0.8896444541654549"/>
          <c:w val="0.89999999999999991"/>
          <c:h val="8.5664187809857142E-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Kidney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2059</c:v>
                </c:pt>
                <c:pt idx="1">
                  <c:v>2154</c:v>
                </c:pt>
                <c:pt idx="2">
                  <c:v>2308</c:v>
                </c:pt>
                <c:pt idx="3">
                  <c:v>2367</c:v>
                </c:pt>
                <c:pt idx="4">
                  <c:v>2320</c:v>
                </c:pt>
                <c:pt idx="5">
                  <c:v>2530</c:v>
                </c:pt>
                <c:pt idx="6">
                  <c:v>2820</c:v>
                </c:pt>
                <c:pt idx="7">
                  <c:v>3176</c:v>
                </c:pt>
                <c:pt idx="8">
                  <c:v>3362</c:v>
                </c:pt>
                <c:pt idx="9">
                  <c:v>3428</c:v>
                </c:pt>
                <c:pt idx="10">
                  <c:v>3565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Liver</c:v>
                </c:pt>
              </c:strCache>
            </c:strRef>
          </c:tx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1046</c:v>
                </c:pt>
                <c:pt idx="1">
                  <c:v>1056</c:v>
                </c:pt>
                <c:pt idx="2">
                  <c:v>1070</c:v>
                </c:pt>
                <c:pt idx="3">
                  <c:v>1098</c:v>
                </c:pt>
                <c:pt idx="4">
                  <c:v>1076</c:v>
                </c:pt>
                <c:pt idx="5">
                  <c:v>1034</c:v>
                </c:pt>
                <c:pt idx="6">
                  <c:v>931</c:v>
                </c:pt>
                <c:pt idx="7">
                  <c:v>889</c:v>
                </c:pt>
                <c:pt idx="8">
                  <c:v>824</c:v>
                </c:pt>
                <c:pt idx="9">
                  <c:v>819</c:v>
                </c:pt>
                <c:pt idx="10">
                  <c:v>847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Kidney - Active</c:v>
                </c:pt>
              </c:strCache>
            </c:strRef>
          </c:tx>
          <c:spPr>
            <a:ln>
              <a:solidFill>
                <a:schemeClr val="accent1"/>
              </a:solidFill>
              <a:prstDash val="dash"/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1498</c:v>
                </c:pt>
                <c:pt idx="1">
                  <c:v>1606</c:v>
                </c:pt>
                <c:pt idx="2">
                  <c:v>1469</c:v>
                </c:pt>
                <c:pt idx="3">
                  <c:v>1327</c:v>
                </c:pt>
                <c:pt idx="4">
                  <c:v>1242</c:v>
                </c:pt>
                <c:pt idx="5">
                  <c:v>1389</c:v>
                </c:pt>
                <c:pt idx="6">
                  <c:v>1746</c:v>
                </c:pt>
                <c:pt idx="7">
                  <c:v>1944</c:v>
                </c:pt>
                <c:pt idx="8">
                  <c:v>2080</c:v>
                </c:pt>
                <c:pt idx="9">
                  <c:v>2030</c:v>
                </c:pt>
                <c:pt idx="10">
                  <c:v>2104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Liver - Active</c:v>
                </c:pt>
              </c:strCache>
            </c:strRef>
          </c:tx>
          <c:spPr>
            <a:ln>
              <a:solidFill>
                <a:schemeClr val="accent2"/>
              </a:solidFill>
              <a:prstDash val="dash"/>
            </a:ln>
          </c:spPr>
          <c:marker>
            <c:spPr>
              <a:noFill/>
              <a:ln>
                <a:solidFill>
                  <a:schemeClr val="accent2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556</c:v>
                </c:pt>
                <c:pt idx="1">
                  <c:v>607</c:v>
                </c:pt>
                <c:pt idx="2">
                  <c:v>588</c:v>
                </c:pt>
                <c:pt idx="3">
                  <c:v>588</c:v>
                </c:pt>
                <c:pt idx="4">
                  <c:v>602</c:v>
                </c:pt>
                <c:pt idx="5">
                  <c:v>553</c:v>
                </c:pt>
                <c:pt idx="6">
                  <c:v>587</c:v>
                </c:pt>
                <c:pt idx="7">
                  <c:v>594</c:v>
                </c:pt>
                <c:pt idx="8">
                  <c:v>548</c:v>
                </c:pt>
                <c:pt idx="9">
                  <c:v>586</c:v>
                </c:pt>
                <c:pt idx="10">
                  <c:v>639</c:v>
                </c:pt>
              </c:numCache>
            </c:numRef>
          </c:yVal>
        </c:ser>
        <c:axId val="70705152"/>
        <c:axId val="70707456"/>
      </c:scatterChart>
      <c:valAx>
        <c:axId val="70705152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layout/>
        </c:title>
        <c:numFmt formatCode="General" sourceLinked="1"/>
        <c:tickLblPos val="nextTo"/>
        <c:crossAx val="70707456"/>
        <c:crosses val="autoZero"/>
        <c:crossBetween val="midCat"/>
        <c:majorUnit val="1"/>
      </c:valAx>
      <c:valAx>
        <c:axId val="707074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47E-3"/>
              <c:y val="5.0812190142899019E-2"/>
            </c:manualLayout>
          </c:layout>
        </c:title>
        <c:numFmt formatCode="General" sourceLinked="1"/>
        <c:tickLblPos val="nextTo"/>
        <c:crossAx val="70705152"/>
        <c:crosses val="autoZero"/>
        <c:crossBetween val="midCat"/>
        <c:majorUnit val="1000"/>
      </c:valAx>
    </c:plotArea>
    <c:legend>
      <c:legendPos val="b"/>
      <c:layout>
        <c:manualLayout>
          <c:xMode val="edge"/>
          <c:yMode val="edge"/>
          <c:x val="0.29215673408471032"/>
          <c:y val="0.77263043824068156"/>
          <c:w val="0.53169947506561765"/>
          <c:h val="0.12407301360057266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4395563457793936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SCD</c:v>
                </c:pt>
              </c:strCache>
            </c:strRef>
          </c:tx>
          <c:dLbls>
            <c:dLbl>
              <c:idx val="10"/>
              <c:layout/>
              <c:dLblPos val="t"/>
              <c:showVal val="1"/>
            </c:dLbl>
            <c:delete val="1"/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t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502</c:v>
                </c:pt>
                <c:pt idx="1">
                  <c:v>490</c:v>
                </c:pt>
                <c:pt idx="2">
                  <c:v>546</c:v>
                </c:pt>
                <c:pt idx="3">
                  <c:v>533</c:v>
                </c:pt>
                <c:pt idx="4">
                  <c:v>571</c:v>
                </c:pt>
                <c:pt idx="5">
                  <c:v>527</c:v>
                </c:pt>
                <c:pt idx="6">
                  <c:v>595</c:v>
                </c:pt>
                <c:pt idx="7">
                  <c:v>572</c:v>
                </c:pt>
                <c:pt idx="8">
                  <c:v>527</c:v>
                </c:pt>
                <c:pt idx="9">
                  <c:v>563</c:v>
                </c:pt>
                <c:pt idx="10">
                  <c:v>575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ECD</c:v>
                </c:pt>
              </c:strCache>
            </c:strRef>
          </c:tx>
          <c:dLbls>
            <c:dLbl>
              <c:idx val="10"/>
              <c:layout/>
              <c:dLblPos val="t"/>
              <c:showVal val="1"/>
            </c:dLbl>
            <c:delete val="1"/>
            <c:txPr>
              <a:bodyPr/>
              <a:lstStyle/>
              <a:p>
                <a:pPr>
                  <a:defRPr b="1"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t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222</c:v>
                </c:pt>
                <c:pt idx="1">
                  <c:v>227</c:v>
                </c:pt>
                <c:pt idx="2">
                  <c:v>279</c:v>
                </c:pt>
                <c:pt idx="3">
                  <c:v>299</c:v>
                </c:pt>
                <c:pt idx="4">
                  <c:v>290</c:v>
                </c:pt>
                <c:pt idx="5">
                  <c:v>303</c:v>
                </c:pt>
                <c:pt idx="6">
                  <c:v>287</c:v>
                </c:pt>
                <c:pt idx="7">
                  <c:v>338</c:v>
                </c:pt>
                <c:pt idx="8">
                  <c:v>284</c:v>
                </c:pt>
                <c:pt idx="9">
                  <c:v>297</c:v>
                </c:pt>
                <c:pt idx="10">
                  <c:v>261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DCD</c:v>
                </c:pt>
              </c:strCache>
            </c:strRef>
          </c:tx>
          <c:dLbls>
            <c:dLbl>
              <c:idx val="10"/>
              <c:layout/>
              <c:spPr>
                <a:ln w="38100">
                  <a:solidFill>
                    <a:srgbClr val="FA8716"/>
                  </a:solidFill>
                </a:ln>
              </c:spPr>
              <c:txPr>
                <a:bodyPr/>
                <a:lstStyle/>
                <a:p>
                  <a:pPr>
                    <a:defRPr b="1">
                      <a:solidFill>
                        <a:schemeClr val="accent3"/>
                      </a:solidFill>
                    </a:defRPr>
                  </a:pPr>
                  <a:endParaRPr lang="en-US"/>
                </a:p>
              </c:txPr>
              <c:dLblPos val="b"/>
              <c:showVal val="1"/>
            </c:dLbl>
            <c:delete val="1"/>
            <c:spPr>
              <a:ln w="38100">
                <a:solidFill>
                  <a:srgbClr val="FA8716"/>
                </a:solidFill>
              </a:ln>
            </c:spPr>
            <c:dLblPos val="b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72</c:v>
                </c:pt>
                <c:pt idx="1">
                  <c:v>84</c:v>
                </c:pt>
                <c:pt idx="2">
                  <c:v>92</c:v>
                </c:pt>
                <c:pt idx="3">
                  <c:v>126</c:v>
                </c:pt>
                <c:pt idx="4">
                  <c:v>147</c:v>
                </c:pt>
                <c:pt idx="5">
                  <c:v>146</c:v>
                </c:pt>
                <c:pt idx="6">
                  <c:v>169</c:v>
                </c:pt>
                <c:pt idx="7">
                  <c:v>179</c:v>
                </c:pt>
                <c:pt idx="8">
                  <c:v>184</c:v>
                </c:pt>
                <c:pt idx="9">
                  <c:v>185</c:v>
                </c:pt>
                <c:pt idx="10">
                  <c:v>188</c:v>
                </c:pt>
              </c:numCache>
            </c:numRef>
          </c:yVal>
        </c:ser>
        <c:axId val="81345536"/>
        <c:axId val="81364096"/>
      </c:scatterChart>
      <c:valAx>
        <c:axId val="81345536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</c:title>
        <c:numFmt formatCode="General" sourceLinked="1"/>
        <c:tickLblPos val="nextTo"/>
        <c:crossAx val="81364096"/>
        <c:crosses val="autoZero"/>
        <c:crossBetween val="midCat"/>
        <c:majorUnit val="1"/>
      </c:valAx>
      <c:valAx>
        <c:axId val="8136409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13E-3"/>
              <c:y val="0.14978856809565472"/>
            </c:manualLayout>
          </c:layout>
        </c:title>
        <c:numFmt formatCode="General" sourceLinked="1"/>
        <c:tickLblPos val="nextTo"/>
        <c:crossAx val="81345536"/>
        <c:crosses val="autoZero"/>
        <c:crossBetween val="midCat"/>
        <c:majorUnit val="200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Donors Recovered</c:v>
                </c:pt>
              </c:strCache>
            </c:strRef>
          </c:tx>
          <c:dLbls>
            <c:dLbl>
              <c:idx val="2"/>
              <c:layout>
                <c:manualLayout>
                  <c:x val="-2.2875816993464242E-2"/>
                  <c:y val="2.1605181296782343E-2"/>
                </c:manualLayout>
              </c:layout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-2</c:v>
                </c:pt>
                <c:pt idx="1">
                  <c:v>2.1</c:v>
                </c:pt>
                <c:pt idx="2">
                  <c:v>-12.1</c:v>
                </c:pt>
                <c:pt idx="3">
                  <c:v>1.6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Organs Recovered</c:v>
                </c:pt>
              </c:strCache>
            </c:strRef>
          </c:tx>
          <c:dLbls>
            <c:dLbl>
              <c:idx val="2"/>
              <c:layout>
                <c:manualLayout>
                  <c:x val="-9.8039215686274508E-3"/>
                  <c:y val="-3.0861767279090268E-3"/>
                </c:manualLayout>
              </c:layout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-2</c:v>
                </c:pt>
                <c:pt idx="1">
                  <c:v>1.9000000000000001</c:v>
                </c:pt>
                <c:pt idx="2">
                  <c:v>-16.399999999999999</c:v>
                </c:pt>
                <c:pt idx="3">
                  <c:v>4.8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Organs Transplanted</c:v>
                </c:pt>
              </c:strCache>
            </c:strRef>
          </c:tx>
          <c:dLbls>
            <c:dLbl>
              <c:idx val="0"/>
              <c:layout>
                <c:manualLayout>
                  <c:x val="1.4705882352941176E-2"/>
                  <c:y val="9.2592592592593264E-3"/>
                </c:manualLayout>
              </c:layout>
              <c:showVal val="1"/>
            </c:dLbl>
            <c:dLbl>
              <c:idx val="2"/>
              <c:layout>
                <c:manualLayout>
                  <c:x val="1.6339869281045763E-2"/>
                  <c:y val="1.5432098765432155E-2"/>
                </c:manualLayout>
              </c:layout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-2.6</c:v>
                </c:pt>
                <c:pt idx="1">
                  <c:v>0</c:v>
                </c:pt>
                <c:pt idx="2">
                  <c:v>-17.399999999999999</c:v>
                </c:pt>
                <c:pt idx="3">
                  <c:v>2.8</c:v>
                </c:pt>
              </c:numCache>
            </c:numRef>
          </c:val>
        </c:ser>
        <c:dLbls>
          <c:showVal val="1"/>
        </c:dLbls>
        <c:axId val="80547840"/>
        <c:axId val="80549376"/>
      </c:barChart>
      <c:catAx>
        <c:axId val="80547840"/>
        <c:scaling>
          <c:orientation val="minMax"/>
        </c:scaling>
        <c:axPos val="b"/>
        <c:tickLblPos val="low"/>
        <c:crossAx val="80549376"/>
        <c:crosses val="autoZero"/>
        <c:auto val="1"/>
        <c:lblAlgn val="ctr"/>
        <c:lblOffset val="100"/>
      </c:catAx>
      <c:valAx>
        <c:axId val="805493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Change</a:t>
                </a:r>
              </a:p>
            </c:rich>
          </c:tx>
          <c:layout>
            <c:manualLayout>
              <c:xMode val="edge"/>
              <c:yMode val="edge"/>
              <c:x val="6.535947712418313E-3"/>
              <c:y val="0.29013973947700983"/>
            </c:manualLayout>
          </c:layout>
        </c:title>
        <c:numFmt formatCode="General" sourceLinked="1"/>
        <c:tickLblPos val="nextTo"/>
        <c:crossAx val="805478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5"/>
          <c:y val="0.88964445416545512"/>
          <c:w val="0.89999999999999991"/>
          <c:h val="8.5664187809857142E-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4395563457793981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SCD</c:v>
                </c:pt>
              </c:strCache>
            </c:strRef>
          </c:tx>
          <c:dLbls>
            <c:dLbl>
              <c:idx val="10"/>
              <c:layout/>
              <c:dLblPos val="t"/>
              <c:showVal val="1"/>
            </c:dLbl>
            <c:delete val="1"/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t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725</c:v>
                </c:pt>
                <c:pt idx="1">
                  <c:v>767</c:v>
                </c:pt>
                <c:pt idx="2">
                  <c:v>848</c:v>
                </c:pt>
                <c:pt idx="3">
                  <c:v>823</c:v>
                </c:pt>
                <c:pt idx="4">
                  <c:v>855</c:v>
                </c:pt>
                <c:pt idx="5">
                  <c:v>928</c:v>
                </c:pt>
                <c:pt idx="6">
                  <c:v>863</c:v>
                </c:pt>
                <c:pt idx="7">
                  <c:v>845</c:v>
                </c:pt>
                <c:pt idx="8">
                  <c:v>915</c:v>
                </c:pt>
                <c:pt idx="9">
                  <c:v>914</c:v>
                </c:pt>
                <c:pt idx="10">
                  <c:v>980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ECD</c:v>
                </c:pt>
              </c:strCache>
            </c:strRef>
          </c:tx>
          <c:dLbls>
            <c:dLbl>
              <c:idx val="10"/>
              <c:layout/>
              <c:dLblPos val="t"/>
              <c:showVal val="1"/>
            </c:dLbl>
            <c:delete val="1"/>
            <c:txPr>
              <a:bodyPr/>
              <a:lstStyle/>
              <a:p>
                <a:pPr>
                  <a:defRPr b="1"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t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254</c:v>
                </c:pt>
                <c:pt idx="1">
                  <c:v>222</c:v>
                </c:pt>
                <c:pt idx="2">
                  <c:v>267</c:v>
                </c:pt>
                <c:pt idx="3">
                  <c:v>313</c:v>
                </c:pt>
                <c:pt idx="4">
                  <c:v>323</c:v>
                </c:pt>
                <c:pt idx="5">
                  <c:v>347</c:v>
                </c:pt>
                <c:pt idx="6">
                  <c:v>388</c:v>
                </c:pt>
                <c:pt idx="7">
                  <c:v>371</c:v>
                </c:pt>
                <c:pt idx="8">
                  <c:v>359</c:v>
                </c:pt>
                <c:pt idx="9">
                  <c:v>308</c:v>
                </c:pt>
                <c:pt idx="10">
                  <c:v>285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DCD</c:v>
                </c:pt>
              </c:strCache>
            </c:strRef>
          </c:tx>
          <c:dLbls>
            <c:dLbl>
              <c:idx val="10"/>
              <c:layout>
                <c:manualLayout>
                  <c:x val="-8.3660130718954343E-3"/>
                  <c:y val="-5.2430494799261297E-2"/>
                </c:manualLayout>
              </c:layout>
              <c:spPr>
                <a:ln w="38100">
                  <a:solidFill>
                    <a:srgbClr val="FA8716"/>
                  </a:solidFill>
                </a:ln>
              </c:spPr>
              <c:txPr>
                <a:bodyPr/>
                <a:lstStyle/>
                <a:p>
                  <a:pPr>
                    <a:defRPr b="1">
                      <a:solidFill>
                        <a:schemeClr val="accent3"/>
                      </a:solidFill>
                    </a:defRPr>
                  </a:pPr>
                  <a:endParaRPr lang="en-US"/>
                </a:p>
              </c:txPr>
              <c:dLblPos val="r"/>
              <c:showVal val="1"/>
            </c:dLbl>
            <c:delete val="1"/>
            <c:dLblPos val="t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29</c:v>
                </c:pt>
                <c:pt idx="1">
                  <c:v>27</c:v>
                </c:pt>
                <c:pt idx="2">
                  <c:v>36</c:v>
                </c:pt>
                <c:pt idx="3">
                  <c:v>65</c:v>
                </c:pt>
                <c:pt idx="4">
                  <c:v>65</c:v>
                </c:pt>
                <c:pt idx="5">
                  <c:v>102</c:v>
                </c:pt>
                <c:pt idx="6">
                  <c:v>84</c:v>
                </c:pt>
                <c:pt idx="7">
                  <c:v>74</c:v>
                </c:pt>
                <c:pt idx="8">
                  <c:v>90</c:v>
                </c:pt>
                <c:pt idx="9">
                  <c:v>88</c:v>
                </c:pt>
                <c:pt idx="10">
                  <c:v>87</c:v>
                </c:pt>
              </c:numCache>
            </c:numRef>
          </c:yVal>
        </c:ser>
        <c:axId val="81807616"/>
        <c:axId val="81822080"/>
      </c:scatterChart>
      <c:valAx>
        <c:axId val="81807616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</c:title>
        <c:numFmt formatCode="General" sourceLinked="1"/>
        <c:tickLblPos val="nextTo"/>
        <c:crossAx val="81822080"/>
        <c:crosses val="autoZero"/>
        <c:crossBetween val="midCat"/>
        <c:majorUnit val="1"/>
      </c:valAx>
      <c:valAx>
        <c:axId val="818220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13E-3"/>
              <c:y val="0.14978856809565472"/>
            </c:manualLayout>
          </c:layout>
        </c:title>
        <c:numFmt formatCode="General" sourceLinked="1"/>
        <c:tickLblPos val="nextTo"/>
        <c:crossAx val="81807616"/>
        <c:crosses val="autoZero"/>
        <c:crossBetween val="midCat"/>
        <c:majorUnit val="200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Donors Recovered</c:v>
                </c:pt>
              </c:strCache>
            </c:strRef>
          </c:tx>
          <c:dLbls>
            <c:dLbl>
              <c:idx val="2"/>
              <c:layout>
                <c:manualLayout>
                  <c:x val="-2.2875816993464259E-2"/>
                  <c:y val="2.1605181296782343E-2"/>
                </c:manualLayout>
              </c:layout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3.2</c:v>
                </c:pt>
                <c:pt idx="1">
                  <c:v>7.2</c:v>
                </c:pt>
                <c:pt idx="2">
                  <c:v>-7.5</c:v>
                </c:pt>
                <c:pt idx="3">
                  <c:v>-1.1000000000000001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Organs Recovered</c:v>
                </c:pt>
              </c:strCache>
            </c:strRef>
          </c:tx>
          <c:dLbls>
            <c:dLbl>
              <c:idx val="2"/>
              <c:layout>
                <c:manualLayout>
                  <c:x val="-9.8039215686274508E-3"/>
                  <c:y val="-3.0861767279090286E-3"/>
                </c:manualLayout>
              </c:layout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1.7</c:v>
                </c:pt>
                <c:pt idx="1">
                  <c:v>4.2</c:v>
                </c:pt>
                <c:pt idx="2">
                  <c:v>-8.5</c:v>
                </c:pt>
                <c:pt idx="3">
                  <c:v>-1.8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Organs Transplanted</c:v>
                </c:pt>
              </c:strCache>
            </c:strRef>
          </c:tx>
          <c:dLbls>
            <c:dLbl>
              <c:idx val="0"/>
              <c:layout>
                <c:manualLayout>
                  <c:x val="1.4705882352941176E-2"/>
                  <c:y val="9.2592592592593316E-3"/>
                </c:manualLayout>
              </c:layout>
              <c:showVal val="1"/>
            </c:dLbl>
            <c:dLbl>
              <c:idx val="2"/>
              <c:layout>
                <c:manualLayout>
                  <c:x val="1.6339869281045763E-2"/>
                  <c:y val="1.5432098765432162E-2"/>
                </c:manualLayout>
              </c:layout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1.8</c:v>
                </c:pt>
                <c:pt idx="1">
                  <c:v>2.4</c:v>
                </c:pt>
                <c:pt idx="2">
                  <c:v>1.7</c:v>
                </c:pt>
                <c:pt idx="3">
                  <c:v>-8.2000000000000011</c:v>
                </c:pt>
              </c:numCache>
            </c:numRef>
          </c:val>
        </c:ser>
        <c:dLbls>
          <c:showVal val="1"/>
        </c:dLbls>
        <c:axId val="81534336"/>
        <c:axId val="81544320"/>
      </c:barChart>
      <c:catAx>
        <c:axId val="81534336"/>
        <c:scaling>
          <c:orientation val="minMax"/>
        </c:scaling>
        <c:axPos val="b"/>
        <c:tickLblPos val="low"/>
        <c:crossAx val="81544320"/>
        <c:crosses val="autoZero"/>
        <c:auto val="1"/>
        <c:lblAlgn val="ctr"/>
        <c:lblOffset val="100"/>
      </c:catAx>
      <c:valAx>
        <c:axId val="8154432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Change</a:t>
                </a:r>
              </a:p>
            </c:rich>
          </c:tx>
          <c:layout>
            <c:manualLayout>
              <c:xMode val="edge"/>
              <c:yMode val="edge"/>
              <c:x val="6.535947712418313E-3"/>
              <c:y val="0.29013973947700983"/>
            </c:manualLayout>
          </c:layout>
        </c:title>
        <c:numFmt formatCode="General" sourceLinked="1"/>
        <c:tickLblPos val="nextTo"/>
        <c:crossAx val="81534336"/>
        <c:crosses val="autoZero"/>
        <c:crossBetween val="between"/>
        <c:majorUnit val="5"/>
      </c:valAx>
    </c:plotArea>
    <c:legend>
      <c:legendPos val="b"/>
      <c:layout>
        <c:manualLayout>
          <c:xMode val="edge"/>
          <c:yMode val="edge"/>
          <c:x val="0.05"/>
          <c:y val="0.88964445416545535"/>
          <c:w val="0.89999999999999991"/>
          <c:h val="8.5664187809857142E-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4395563457794003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SCD</c:v>
                </c:pt>
              </c:strCache>
            </c:strRef>
          </c:tx>
          <c:dLbls>
            <c:dLbl>
              <c:idx val="10"/>
              <c:layout/>
              <c:dLblPos val="t"/>
              <c:showVal val="1"/>
            </c:dLbl>
            <c:delete val="1"/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t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470</c:v>
                </c:pt>
                <c:pt idx="1">
                  <c:v>485</c:v>
                </c:pt>
                <c:pt idx="2">
                  <c:v>532</c:v>
                </c:pt>
                <c:pt idx="3">
                  <c:v>513</c:v>
                </c:pt>
                <c:pt idx="4">
                  <c:v>535</c:v>
                </c:pt>
                <c:pt idx="5">
                  <c:v>571</c:v>
                </c:pt>
                <c:pt idx="6">
                  <c:v>543</c:v>
                </c:pt>
                <c:pt idx="7">
                  <c:v>510</c:v>
                </c:pt>
                <c:pt idx="8">
                  <c:v>510</c:v>
                </c:pt>
                <c:pt idx="9">
                  <c:v>514</c:v>
                </c:pt>
                <c:pt idx="10">
                  <c:v>548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ECD</c:v>
                </c:pt>
              </c:strCache>
            </c:strRef>
          </c:tx>
          <c:dLbls>
            <c:dLbl>
              <c:idx val="10"/>
              <c:layout/>
              <c:dLblPos val="t"/>
              <c:showVal val="1"/>
            </c:dLbl>
            <c:delete val="1"/>
            <c:txPr>
              <a:bodyPr/>
              <a:lstStyle/>
              <a:p>
                <a:pPr>
                  <a:defRPr b="1"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t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92</c:v>
                </c:pt>
                <c:pt idx="1">
                  <c:v>130</c:v>
                </c:pt>
                <c:pt idx="2">
                  <c:v>163</c:v>
                </c:pt>
                <c:pt idx="3">
                  <c:v>168</c:v>
                </c:pt>
                <c:pt idx="4">
                  <c:v>153</c:v>
                </c:pt>
                <c:pt idx="5">
                  <c:v>193</c:v>
                </c:pt>
                <c:pt idx="6">
                  <c:v>154</c:v>
                </c:pt>
                <c:pt idx="7">
                  <c:v>143</c:v>
                </c:pt>
                <c:pt idx="8">
                  <c:v>175</c:v>
                </c:pt>
                <c:pt idx="9">
                  <c:v>141</c:v>
                </c:pt>
                <c:pt idx="10">
                  <c:v>139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DCD</c:v>
                </c:pt>
              </c:strCache>
            </c:strRef>
          </c:tx>
          <c:dLbls>
            <c:dLbl>
              <c:idx val="10"/>
              <c:layout>
                <c:manualLayout>
                  <c:x val="-8.3660130718954343E-3"/>
                  <c:y val="4.3171478565179278E-2"/>
                </c:manualLayout>
              </c:layout>
              <c:spPr>
                <a:ln w="38100">
                  <a:solidFill>
                    <a:srgbClr val="FA8716"/>
                  </a:solidFill>
                </a:ln>
              </c:spPr>
              <c:txPr>
                <a:bodyPr/>
                <a:lstStyle/>
                <a:p>
                  <a:pPr>
                    <a:defRPr b="1">
                      <a:solidFill>
                        <a:schemeClr val="accent3"/>
                      </a:solidFill>
                    </a:defRPr>
                  </a:pPr>
                  <a:endParaRPr lang="en-US"/>
                </a:p>
              </c:txPr>
              <c:dLblPos val="r"/>
              <c:showVal val="1"/>
            </c:dLbl>
            <c:delete val="1"/>
            <c:spPr>
              <a:ln w="38100">
                <a:solidFill>
                  <a:srgbClr val="FA8716"/>
                </a:solidFill>
              </a:ln>
            </c:spPr>
            <c:dLblPos val="b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10</c:v>
                </c:pt>
                <c:pt idx="5">
                  <c:v>15</c:v>
                </c:pt>
                <c:pt idx="6">
                  <c:v>25</c:v>
                </c:pt>
                <c:pt idx="7">
                  <c:v>41</c:v>
                </c:pt>
                <c:pt idx="8">
                  <c:v>42</c:v>
                </c:pt>
                <c:pt idx="9">
                  <c:v>81</c:v>
                </c:pt>
                <c:pt idx="10">
                  <c:v>63</c:v>
                </c:pt>
              </c:numCache>
            </c:numRef>
          </c:yVal>
        </c:ser>
        <c:axId val="84220160"/>
        <c:axId val="84242816"/>
      </c:scatterChart>
      <c:valAx>
        <c:axId val="84220160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</c:title>
        <c:numFmt formatCode="General" sourceLinked="1"/>
        <c:tickLblPos val="nextTo"/>
        <c:crossAx val="84242816"/>
        <c:crosses val="autoZero"/>
        <c:crossBetween val="midCat"/>
        <c:majorUnit val="1"/>
      </c:valAx>
      <c:valAx>
        <c:axId val="842428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13E-3"/>
              <c:y val="0.14978856809565472"/>
            </c:manualLayout>
          </c:layout>
        </c:title>
        <c:numFmt formatCode="General" sourceLinked="1"/>
        <c:tickLblPos val="nextTo"/>
        <c:crossAx val="84220160"/>
        <c:crosses val="autoZero"/>
        <c:crossBetween val="midCat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Donors Recovered</c:v>
                </c:pt>
              </c:strCache>
            </c:strRef>
          </c:tx>
          <c:dLbls>
            <c:dLbl>
              <c:idx val="0"/>
              <c:layout>
                <c:manualLayout>
                  <c:x val="-1.9607843137254902E-2"/>
                  <c:y val="-3.0864197530864343E-3"/>
                </c:manualLayout>
              </c:layout>
              <c:showVal val="1"/>
            </c:dLbl>
            <c:dLbl>
              <c:idx val="1"/>
              <c:layout>
                <c:manualLayout>
                  <c:x val="-1.6339869281045763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-1.3071895424836603E-2"/>
                  <c:y val="0"/>
                </c:manualLayout>
              </c:layout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1.9000000000000001</c:v>
                </c:pt>
                <c:pt idx="1">
                  <c:v>6.6</c:v>
                </c:pt>
                <c:pt idx="2">
                  <c:v>-1.4</c:v>
                </c:pt>
                <c:pt idx="3">
                  <c:v>-22.2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Organs Recovered</c:v>
                </c:pt>
              </c:strCache>
            </c:strRef>
          </c:tx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4.5999999999999996</c:v>
                </c:pt>
                <c:pt idx="1">
                  <c:v>8.7000000000000011</c:v>
                </c:pt>
                <c:pt idx="2">
                  <c:v>-4.4000000000000004</c:v>
                </c:pt>
                <c:pt idx="3">
                  <c:v>-23.9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Organs Transplanted</c:v>
                </c:pt>
              </c:strCache>
            </c:strRef>
          </c:tx>
          <c:dLbls>
            <c:dLbl>
              <c:idx val="0"/>
              <c:layout>
                <c:manualLayout>
                  <c:x val="1.4705882352941176E-2"/>
                  <c:y val="6.1728395061728392E-3"/>
                </c:manualLayout>
              </c:layout>
              <c:showVal val="1"/>
            </c:dLbl>
            <c:dLbl>
              <c:idx val="1"/>
              <c:layout>
                <c:manualLayout>
                  <c:x val="8.1699346405228208E-3"/>
                  <c:y val="6.1728395061727828E-3"/>
                </c:manualLayout>
              </c:layout>
              <c:showVal val="1"/>
            </c:dLbl>
            <c:dLbl>
              <c:idx val="2"/>
              <c:layout>
                <c:manualLayout>
                  <c:x val="9.8039215686274508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8.1699346405228763E-3"/>
                  <c:y val="0"/>
                </c:manualLayout>
              </c:layout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2.7</c:v>
                </c:pt>
                <c:pt idx="1">
                  <c:v>6.7</c:v>
                </c:pt>
                <c:pt idx="2">
                  <c:v>-5</c:v>
                </c:pt>
                <c:pt idx="3">
                  <c:v>-37.300000000000004</c:v>
                </c:pt>
              </c:numCache>
            </c:numRef>
          </c:val>
        </c:ser>
        <c:dLbls>
          <c:showVal val="1"/>
        </c:dLbls>
        <c:axId val="84106240"/>
        <c:axId val="84116224"/>
      </c:barChart>
      <c:catAx>
        <c:axId val="84106240"/>
        <c:scaling>
          <c:orientation val="minMax"/>
        </c:scaling>
        <c:axPos val="b"/>
        <c:tickLblPos val="low"/>
        <c:crossAx val="84116224"/>
        <c:crosses val="autoZero"/>
        <c:auto val="1"/>
        <c:lblAlgn val="ctr"/>
        <c:lblOffset val="100"/>
      </c:catAx>
      <c:valAx>
        <c:axId val="8411622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Change</a:t>
                </a:r>
              </a:p>
            </c:rich>
          </c:tx>
          <c:layout>
            <c:manualLayout>
              <c:xMode val="edge"/>
              <c:yMode val="edge"/>
              <c:x val="6.535947712418313E-3"/>
              <c:y val="0.29013973947700983"/>
            </c:manualLayout>
          </c:layout>
        </c:title>
        <c:numFmt formatCode="General" sourceLinked="1"/>
        <c:tickLblPos val="nextTo"/>
        <c:crossAx val="84106240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.05"/>
          <c:y val="0.8896444541654549"/>
          <c:w val="0.89999999999999991"/>
          <c:h val="8.5664187809857142E-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4395563457794003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SCD</c:v>
                </c:pt>
              </c:strCache>
            </c:strRef>
          </c:tx>
          <c:dLbls>
            <c:dLbl>
              <c:idx val="10"/>
              <c:layout/>
              <c:dLblPos val="t"/>
              <c:showVal val="1"/>
            </c:dLbl>
            <c:delete val="1"/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t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700</c:v>
                </c:pt>
                <c:pt idx="1">
                  <c:v>726</c:v>
                </c:pt>
                <c:pt idx="2">
                  <c:v>764</c:v>
                </c:pt>
                <c:pt idx="3">
                  <c:v>813</c:v>
                </c:pt>
                <c:pt idx="4">
                  <c:v>864</c:v>
                </c:pt>
                <c:pt idx="5">
                  <c:v>813</c:v>
                </c:pt>
                <c:pt idx="6">
                  <c:v>818</c:v>
                </c:pt>
                <c:pt idx="7">
                  <c:v>788</c:v>
                </c:pt>
                <c:pt idx="8">
                  <c:v>771</c:v>
                </c:pt>
                <c:pt idx="9">
                  <c:v>853</c:v>
                </c:pt>
                <c:pt idx="10">
                  <c:v>785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ECD</c:v>
                </c:pt>
              </c:strCache>
            </c:strRef>
          </c:tx>
          <c:dLbls>
            <c:dLbl>
              <c:idx val="10"/>
              <c:layout/>
              <c:dLblPos val="t"/>
              <c:showVal val="1"/>
            </c:dLbl>
            <c:delete val="1"/>
            <c:txPr>
              <a:bodyPr/>
              <a:lstStyle/>
              <a:p>
                <a:pPr>
                  <a:defRPr b="1"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t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134</c:v>
                </c:pt>
                <c:pt idx="1">
                  <c:v>162</c:v>
                </c:pt>
                <c:pt idx="2">
                  <c:v>179</c:v>
                </c:pt>
                <c:pt idx="3">
                  <c:v>237</c:v>
                </c:pt>
                <c:pt idx="4">
                  <c:v>219</c:v>
                </c:pt>
                <c:pt idx="5">
                  <c:v>245</c:v>
                </c:pt>
                <c:pt idx="6">
                  <c:v>225</c:v>
                </c:pt>
                <c:pt idx="7">
                  <c:v>206</c:v>
                </c:pt>
                <c:pt idx="8">
                  <c:v>211</c:v>
                </c:pt>
                <c:pt idx="9">
                  <c:v>233</c:v>
                </c:pt>
                <c:pt idx="10">
                  <c:v>267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DCD</c:v>
                </c:pt>
              </c:strCache>
            </c:strRef>
          </c:tx>
          <c:dLbls>
            <c:dLbl>
              <c:idx val="10"/>
              <c:layout/>
              <c:dLblPos val="b"/>
              <c:showVal val="1"/>
            </c:dLbl>
            <c:delete val="1"/>
            <c:spPr>
              <a:ln w="38100">
                <a:solidFill>
                  <a:srgbClr val="FA8716"/>
                </a:solidFill>
              </a:ln>
            </c:spPr>
            <c:txPr>
              <a:bodyPr/>
              <a:lstStyle/>
              <a:p>
                <a:pPr>
                  <a:defRPr b="1">
                    <a:solidFill>
                      <a:schemeClr val="accent3"/>
                    </a:solidFill>
                  </a:defRPr>
                </a:pPr>
                <a:endParaRPr lang="en-US"/>
              </a:p>
            </c:txPr>
            <c:dLblPos val="b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10</c:v>
                </c:pt>
                <c:pt idx="1">
                  <c:v>12</c:v>
                </c:pt>
                <c:pt idx="2">
                  <c:v>19</c:v>
                </c:pt>
                <c:pt idx="3">
                  <c:v>36</c:v>
                </c:pt>
                <c:pt idx="4">
                  <c:v>68</c:v>
                </c:pt>
                <c:pt idx="5">
                  <c:v>80</c:v>
                </c:pt>
                <c:pt idx="6">
                  <c:v>94</c:v>
                </c:pt>
                <c:pt idx="7">
                  <c:v>99</c:v>
                </c:pt>
                <c:pt idx="8">
                  <c:v>90</c:v>
                </c:pt>
                <c:pt idx="9">
                  <c:v>143</c:v>
                </c:pt>
                <c:pt idx="10">
                  <c:v>144</c:v>
                </c:pt>
              </c:numCache>
            </c:numRef>
          </c:yVal>
        </c:ser>
        <c:axId val="84596224"/>
        <c:axId val="84598144"/>
      </c:scatterChart>
      <c:valAx>
        <c:axId val="84596224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</c:title>
        <c:numFmt formatCode="General" sourceLinked="1"/>
        <c:tickLblPos val="nextTo"/>
        <c:crossAx val="84598144"/>
        <c:crosses val="autoZero"/>
        <c:crossBetween val="midCat"/>
        <c:majorUnit val="1"/>
      </c:valAx>
      <c:valAx>
        <c:axId val="845981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13E-3"/>
              <c:y val="0.14978856809565472"/>
            </c:manualLayout>
          </c:layout>
        </c:title>
        <c:numFmt formatCode="General" sourceLinked="1"/>
        <c:tickLblPos val="nextTo"/>
        <c:crossAx val="84596224"/>
        <c:crosses val="autoZero"/>
        <c:crossBetween val="midCat"/>
        <c:majorUnit val="200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Donors Recovered</c:v>
                </c:pt>
              </c:strCache>
            </c:strRef>
          </c:tx>
          <c:dLbls>
            <c:dLbl>
              <c:idx val="0"/>
              <c:layout>
                <c:manualLayout>
                  <c:x val="-1.9607843137254902E-2"/>
                  <c:y val="-3.0864197530864356E-3"/>
                </c:manualLayout>
              </c:layout>
              <c:showVal val="1"/>
            </c:dLbl>
            <c:dLbl>
              <c:idx val="1"/>
              <c:layout>
                <c:manualLayout>
                  <c:x val="-1.6339869281045763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-1.3071895424836603E-2"/>
                  <c:y val="0"/>
                </c:manualLayout>
              </c:layout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-2.7</c:v>
                </c:pt>
                <c:pt idx="1">
                  <c:v>-8</c:v>
                </c:pt>
                <c:pt idx="2">
                  <c:v>14.6</c:v>
                </c:pt>
                <c:pt idx="3">
                  <c:v>0.70000000000000051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Organs Recovered</c:v>
                </c:pt>
              </c:strCache>
            </c:strRef>
          </c:tx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-2.2999999999999998</c:v>
                </c:pt>
                <c:pt idx="1">
                  <c:v>-6.4</c:v>
                </c:pt>
                <c:pt idx="2">
                  <c:v>21.5</c:v>
                </c:pt>
                <c:pt idx="3">
                  <c:v>-5.5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Organs Transplanted</c:v>
                </c:pt>
              </c:strCache>
            </c:strRef>
          </c:tx>
          <c:dLbls>
            <c:dLbl>
              <c:idx val="0"/>
              <c:layout>
                <c:manualLayout>
                  <c:x val="1.4705882352941176E-2"/>
                  <c:y val="6.1728395061728392E-3"/>
                </c:manualLayout>
              </c:layout>
              <c:showVal val="1"/>
            </c:dLbl>
            <c:dLbl>
              <c:idx val="1"/>
              <c:layout>
                <c:manualLayout>
                  <c:x val="8.1699346405228208E-3"/>
                  <c:y val="6.1728395061727828E-3"/>
                </c:manualLayout>
              </c:layout>
              <c:showVal val="1"/>
            </c:dLbl>
            <c:dLbl>
              <c:idx val="2"/>
              <c:layout>
                <c:manualLayout>
                  <c:x val="9.8039215686274508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8.1699346405228763E-3"/>
                  <c:y val="0"/>
                </c:manualLayout>
              </c:layout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-4.4000000000000004</c:v>
                </c:pt>
                <c:pt idx="1">
                  <c:v>-7.8</c:v>
                </c:pt>
                <c:pt idx="2">
                  <c:v>20.6</c:v>
                </c:pt>
                <c:pt idx="3">
                  <c:v>-8.3000000000000007</c:v>
                </c:pt>
              </c:numCache>
            </c:numRef>
          </c:val>
        </c:ser>
        <c:dLbls>
          <c:showVal val="1"/>
        </c:dLbls>
        <c:axId val="84756736"/>
        <c:axId val="84770816"/>
      </c:barChart>
      <c:catAx>
        <c:axId val="84756736"/>
        <c:scaling>
          <c:orientation val="minMax"/>
        </c:scaling>
        <c:axPos val="b"/>
        <c:tickLblPos val="low"/>
        <c:crossAx val="84770816"/>
        <c:crosses val="autoZero"/>
        <c:auto val="1"/>
        <c:lblAlgn val="ctr"/>
        <c:lblOffset val="100"/>
      </c:catAx>
      <c:valAx>
        <c:axId val="847708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Change</a:t>
                </a:r>
              </a:p>
            </c:rich>
          </c:tx>
          <c:layout>
            <c:manualLayout>
              <c:xMode val="edge"/>
              <c:yMode val="edge"/>
              <c:x val="6.535947712418313E-3"/>
              <c:y val="0.29013973947700983"/>
            </c:manualLayout>
          </c:layout>
        </c:title>
        <c:numFmt formatCode="General" sourceLinked="1"/>
        <c:tickLblPos val="nextTo"/>
        <c:crossAx val="84756736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.05"/>
          <c:y val="0.88964445416545512"/>
          <c:w val="0.89999999999999991"/>
          <c:h val="8.5664187809857142E-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4395563457794025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SCD</c:v>
                </c:pt>
              </c:strCache>
            </c:strRef>
          </c:tx>
          <c:dLbls>
            <c:dLbl>
              <c:idx val="10"/>
              <c:layout/>
              <c:dLblPos val="t"/>
              <c:showVal val="1"/>
            </c:dLbl>
            <c:delete val="1"/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t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166</c:v>
                </c:pt>
                <c:pt idx="1">
                  <c:v>200</c:v>
                </c:pt>
                <c:pt idx="2">
                  <c:v>201</c:v>
                </c:pt>
                <c:pt idx="3">
                  <c:v>176</c:v>
                </c:pt>
                <c:pt idx="4">
                  <c:v>173</c:v>
                </c:pt>
                <c:pt idx="5">
                  <c:v>190</c:v>
                </c:pt>
                <c:pt idx="6">
                  <c:v>173</c:v>
                </c:pt>
                <c:pt idx="7">
                  <c:v>186</c:v>
                </c:pt>
                <c:pt idx="8">
                  <c:v>191</c:v>
                </c:pt>
                <c:pt idx="9">
                  <c:v>201</c:v>
                </c:pt>
                <c:pt idx="10">
                  <c:v>207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ECD</c:v>
                </c:pt>
              </c:strCache>
            </c:strRef>
          </c:tx>
          <c:dLbls>
            <c:dLbl>
              <c:idx val="10"/>
              <c:layout/>
              <c:dLblPos val="b"/>
              <c:showVal val="1"/>
            </c:dLbl>
            <c:delete val="1"/>
            <c:txPr>
              <a:bodyPr/>
              <a:lstStyle/>
              <a:p>
                <a:pPr>
                  <a:defRPr b="1"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b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57</c:v>
                </c:pt>
                <c:pt idx="1">
                  <c:v>54</c:v>
                </c:pt>
                <c:pt idx="2">
                  <c:v>47</c:v>
                </c:pt>
                <c:pt idx="3">
                  <c:v>57</c:v>
                </c:pt>
                <c:pt idx="4">
                  <c:v>57</c:v>
                </c:pt>
                <c:pt idx="5">
                  <c:v>39</c:v>
                </c:pt>
                <c:pt idx="6">
                  <c:v>46</c:v>
                </c:pt>
                <c:pt idx="7">
                  <c:v>33</c:v>
                </c:pt>
                <c:pt idx="8">
                  <c:v>35</c:v>
                </c:pt>
                <c:pt idx="9">
                  <c:v>41</c:v>
                </c:pt>
                <c:pt idx="10">
                  <c:v>45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DCD</c:v>
                </c:pt>
              </c:strCache>
            </c:strRef>
          </c:tx>
          <c:dLbls>
            <c:dLbl>
              <c:idx val="10"/>
              <c:layout/>
              <c:spPr>
                <a:ln w="38100">
                  <a:solidFill>
                    <a:srgbClr val="FA8716"/>
                  </a:solidFill>
                </a:ln>
              </c:spPr>
              <c:txPr>
                <a:bodyPr/>
                <a:lstStyle/>
                <a:p>
                  <a:pPr>
                    <a:defRPr b="1">
                      <a:solidFill>
                        <a:schemeClr val="accent3"/>
                      </a:solidFill>
                    </a:defRPr>
                  </a:pPr>
                  <a:endParaRPr lang="en-US"/>
                </a:p>
              </c:txPr>
              <c:dLblPos val="t"/>
              <c:showVal val="1"/>
            </c:dLbl>
            <c:delete val="1"/>
            <c:spPr>
              <a:ln w="38100">
                <a:solidFill>
                  <a:srgbClr val="FA8716"/>
                </a:solidFill>
              </a:ln>
            </c:spPr>
            <c:dLblPos val="t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3</c:v>
                </c:pt>
                <c:pt idx="1">
                  <c:v>19</c:v>
                </c:pt>
                <c:pt idx="2">
                  <c:v>34</c:v>
                </c:pt>
                <c:pt idx="3">
                  <c:v>33</c:v>
                </c:pt>
                <c:pt idx="4">
                  <c:v>38</c:v>
                </c:pt>
                <c:pt idx="5">
                  <c:v>27</c:v>
                </c:pt>
                <c:pt idx="6">
                  <c:v>28</c:v>
                </c:pt>
                <c:pt idx="7">
                  <c:v>24</c:v>
                </c:pt>
                <c:pt idx="8">
                  <c:v>29</c:v>
                </c:pt>
                <c:pt idx="9">
                  <c:v>54</c:v>
                </c:pt>
                <c:pt idx="10">
                  <c:v>56</c:v>
                </c:pt>
              </c:numCache>
            </c:numRef>
          </c:yVal>
        </c:ser>
        <c:axId val="85054208"/>
        <c:axId val="85056128"/>
      </c:scatterChart>
      <c:valAx>
        <c:axId val="85054208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</c:title>
        <c:numFmt formatCode="General" sourceLinked="1"/>
        <c:tickLblPos val="nextTo"/>
        <c:crossAx val="85056128"/>
        <c:crosses val="autoZero"/>
        <c:crossBetween val="midCat"/>
        <c:majorUnit val="1"/>
      </c:valAx>
      <c:valAx>
        <c:axId val="8505612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13E-3"/>
              <c:y val="0.14978856809565472"/>
            </c:manualLayout>
          </c:layout>
        </c:title>
        <c:numFmt formatCode="General" sourceLinked="1"/>
        <c:tickLblPos val="nextTo"/>
        <c:crossAx val="85054208"/>
        <c:crosses val="autoZero"/>
        <c:crossBetween val="midCat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Donors Recovered</c:v>
                </c:pt>
              </c:strCache>
            </c:strRef>
          </c:tx>
          <c:dLbls>
            <c:dLbl>
              <c:idx val="0"/>
              <c:layout>
                <c:manualLayout>
                  <c:x val="-1.9607843137254902E-2"/>
                  <c:y val="-3.0864197530864369E-3"/>
                </c:manualLayout>
              </c:layout>
              <c:showVal val="1"/>
            </c:dLbl>
            <c:dLbl>
              <c:idx val="1"/>
              <c:layout>
                <c:manualLayout>
                  <c:x val="-1.6339869281045763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-1.3071895424836603E-2"/>
                  <c:y val="0"/>
                </c:manualLayout>
              </c:layout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4.0999999999999996</c:v>
                </c:pt>
                <c:pt idx="1">
                  <c:v>3</c:v>
                </c:pt>
                <c:pt idx="2">
                  <c:v>9.8000000000000007</c:v>
                </c:pt>
                <c:pt idx="3">
                  <c:v>3.7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Organs Recovered</c:v>
                </c:pt>
              </c:strCache>
            </c:strRef>
          </c:tx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5.5</c:v>
                </c:pt>
                <c:pt idx="1">
                  <c:v>7</c:v>
                </c:pt>
                <c:pt idx="2">
                  <c:v>6.7</c:v>
                </c:pt>
                <c:pt idx="3">
                  <c:v>-3.6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Organs Transplanted</c:v>
                </c:pt>
              </c:strCache>
            </c:strRef>
          </c:tx>
          <c:dLbls>
            <c:dLbl>
              <c:idx val="0"/>
              <c:layout>
                <c:manualLayout>
                  <c:x val="1.4705882352941176E-2"/>
                  <c:y val="6.1728395061728392E-3"/>
                </c:manualLayout>
              </c:layout>
              <c:showVal val="1"/>
            </c:dLbl>
            <c:dLbl>
              <c:idx val="1"/>
              <c:layout>
                <c:manualLayout>
                  <c:x val="8.1699346405228208E-3"/>
                  <c:y val="6.1728395061727828E-3"/>
                </c:manualLayout>
              </c:layout>
              <c:showVal val="1"/>
            </c:dLbl>
            <c:dLbl>
              <c:idx val="2"/>
              <c:layout>
                <c:manualLayout>
                  <c:x val="9.8039215686274508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8.1699346405228763E-3"/>
                  <c:y val="0"/>
                </c:manualLayout>
              </c:layout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6</c:v>
                </c:pt>
                <c:pt idx="1">
                  <c:v>8.1</c:v>
                </c:pt>
                <c:pt idx="2">
                  <c:v>10.4</c:v>
                </c:pt>
                <c:pt idx="3">
                  <c:v>-10.1</c:v>
                </c:pt>
              </c:numCache>
            </c:numRef>
          </c:val>
        </c:ser>
        <c:dLbls>
          <c:showVal val="1"/>
        </c:dLbls>
        <c:axId val="84297216"/>
        <c:axId val="84298752"/>
      </c:barChart>
      <c:catAx>
        <c:axId val="84297216"/>
        <c:scaling>
          <c:orientation val="minMax"/>
        </c:scaling>
        <c:axPos val="b"/>
        <c:tickLblPos val="low"/>
        <c:crossAx val="84298752"/>
        <c:crosses val="autoZero"/>
        <c:auto val="1"/>
        <c:lblAlgn val="ctr"/>
        <c:lblOffset val="100"/>
      </c:catAx>
      <c:valAx>
        <c:axId val="8429875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Change</a:t>
                </a:r>
              </a:p>
            </c:rich>
          </c:tx>
          <c:layout>
            <c:manualLayout>
              <c:xMode val="edge"/>
              <c:yMode val="edge"/>
              <c:x val="6.535947712418313E-3"/>
              <c:y val="0.29013973947700983"/>
            </c:manualLayout>
          </c:layout>
        </c:title>
        <c:numFmt formatCode="General" sourceLinked="1"/>
        <c:tickLblPos val="nextTo"/>
        <c:crossAx val="842972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5"/>
          <c:y val="0.88964445416545535"/>
          <c:w val="0.89999999999999991"/>
          <c:h val="8.5664187809857142E-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021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Heart</c:v>
                </c:pt>
              </c:strCache>
            </c:strRef>
          </c:tx>
          <c:spPr>
            <a:ln>
              <a:solidFill>
                <a:srgbClr val="33CC33"/>
              </a:solidFill>
            </a:ln>
          </c:spPr>
          <c:marker>
            <c:spPr>
              <a:solidFill>
                <a:srgbClr val="33CC33"/>
              </a:solidFill>
              <a:ln>
                <a:solidFill>
                  <a:srgbClr val="33CC3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99</c:v>
                </c:pt>
                <c:pt idx="1">
                  <c:v>125</c:v>
                </c:pt>
                <c:pt idx="2">
                  <c:v>130</c:v>
                </c:pt>
                <c:pt idx="3">
                  <c:v>140</c:v>
                </c:pt>
                <c:pt idx="4">
                  <c:v>127</c:v>
                </c:pt>
                <c:pt idx="5">
                  <c:v>122</c:v>
                </c:pt>
                <c:pt idx="6">
                  <c:v>132</c:v>
                </c:pt>
                <c:pt idx="7">
                  <c:v>141</c:v>
                </c:pt>
                <c:pt idx="8">
                  <c:v>182</c:v>
                </c:pt>
                <c:pt idx="9">
                  <c:v>192</c:v>
                </c:pt>
                <c:pt idx="10">
                  <c:v>194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Lung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233</c:v>
                </c:pt>
                <c:pt idx="1">
                  <c:v>249</c:v>
                </c:pt>
                <c:pt idx="2">
                  <c:v>246</c:v>
                </c:pt>
                <c:pt idx="3">
                  <c:v>221</c:v>
                </c:pt>
                <c:pt idx="4">
                  <c:v>205</c:v>
                </c:pt>
                <c:pt idx="5">
                  <c:v>196</c:v>
                </c:pt>
                <c:pt idx="6">
                  <c:v>176</c:v>
                </c:pt>
                <c:pt idx="7">
                  <c:v>94</c:v>
                </c:pt>
                <c:pt idx="8">
                  <c:v>102</c:v>
                </c:pt>
                <c:pt idx="9">
                  <c:v>89</c:v>
                </c:pt>
                <c:pt idx="10">
                  <c:v>108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Heart-Lung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Heart - Active</c:v>
                </c:pt>
              </c:strCache>
            </c:strRef>
          </c:tx>
          <c:spPr>
            <a:ln>
              <a:solidFill>
                <a:srgbClr val="33CC33"/>
              </a:solidFill>
              <a:prstDash val="dash"/>
            </a:ln>
          </c:spPr>
          <c:marker>
            <c:symbol val="x"/>
            <c:size val="9"/>
            <c:spPr>
              <a:noFill/>
              <a:ln>
                <a:solidFill>
                  <a:srgbClr val="33CC33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59</c:v>
                </c:pt>
                <c:pt idx="1">
                  <c:v>80</c:v>
                </c:pt>
                <c:pt idx="2">
                  <c:v>81</c:v>
                </c:pt>
                <c:pt idx="3">
                  <c:v>92</c:v>
                </c:pt>
                <c:pt idx="4">
                  <c:v>86</c:v>
                </c:pt>
                <c:pt idx="5">
                  <c:v>88</c:v>
                </c:pt>
                <c:pt idx="6">
                  <c:v>103</c:v>
                </c:pt>
                <c:pt idx="7">
                  <c:v>108</c:v>
                </c:pt>
                <c:pt idx="8">
                  <c:v>157</c:v>
                </c:pt>
                <c:pt idx="9">
                  <c:v>164</c:v>
                </c:pt>
                <c:pt idx="10">
                  <c:v>171</c:v>
                </c:pt>
              </c:numCache>
            </c:numRef>
          </c:y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Lung - Active</c:v>
                </c:pt>
              </c:strCache>
            </c:strRef>
          </c:tx>
          <c:spPr>
            <a:ln>
              <a:solidFill>
                <a:srgbClr val="0070C0"/>
              </a:solidFill>
              <a:prstDash val="dash"/>
            </a:ln>
          </c:spPr>
          <c:marker>
            <c:spPr>
              <a:noFill/>
              <a:ln>
                <a:solidFill>
                  <a:srgbClr val="0070C0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Sheet1!$F$2:$F$12</c:f>
              <c:numCache>
                <c:formatCode>General</c:formatCode>
                <c:ptCount val="11"/>
                <c:pt idx="0">
                  <c:v>123</c:v>
                </c:pt>
                <c:pt idx="1">
                  <c:v>134</c:v>
                </c:pt>
                <c:pt idx="2">
                  <c:v>114</c:v>
                </c:pt>
                <c:pt idx="3">
                  <c:v>80</c:v>
                </c:pt>
                <c:pt idx="4">
                  <c:v>61</c:v>
                </c:pt>
                <c:pt idx="5">
                  <c:v>48</c:v>
                </c:pt>
                <c:pt idx="6">
                  <c:v>37</c:v>
                </c:pt>
                <c:pt idx="7">
                  <c:v>40</c:v>
                </c:pt>
                <c:pt idx="8">
                  <c:v>63</c:v>
                </c:pt>
                <c:pt idx="9">
                  <c:v>81</c:v>
                </c:pt>
                <c:pt idx="10">
                  <c:v>96</c:v>
                </c:pt>
              </c:numCache>
            </c:numRef>
          </c:y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Heart-Lung - Active</c:v>
                </c:pt>
              </c:strCache>
            </c:strRef>
          </c:tx>
          <c:spPr>
            <a:ln>
              <a:solidFill>
                <a:schemeClr val="accent4"/>
              </a:solidFill>
              <a:prstDash val="dash"/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Sheet1!$G$2:$G$12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</c:numCache>
            </c:numRef>
          </c:yVal>
        </c:ser>
        <c:axId val="70576000"/>
        <c:axId val="70857088"/>
      </c:scatterChart>
      <c:valAx>
        <c:axId val="70576000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layout/>
        </c:title>
        <c:numFmt formatCode="General" sourceLinked="1"/>
        <c:tickLblPos val="nextTo"/>
        <c:crossAx val="70857088"/>
        <c:crosses val="autoZero"/>
        <c:crossBetween val="midCat"/>
        <c:majorUnit val="1"/>
      </c:valAx>
      <c:valAx>
        <c:axId val="708570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  <a:p>
                <a:pPr>
                  <a:defRPr/>
                </a:pPr>
                <a:endParaRPr lang="en-US"/>
              </a:p>
            </c:rich>
          </c:tx>
          <c:layout>
            <c:manualLayout>
              <c:xMode val="edge"/>
              <c:yMode val="edge"/>
              <c:x val="6.5359477124183147E-3"/>
              <c:y val="5.0812190142899019E-2"/>
            </c:manualLayout>
          </c:layout>
        </c:title>
        <c:numFmt formatCode="General" sourceLinked="1"/>
        <c:tickLblPos val="nextTo"/>
        <c:crossAx val="70576000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11372540932383469"/>
          <c:y val="0.8343588995819966"/>
          <c:w val="0.86520071020534195"/>
          <c:h val="0.14564912024885768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4395563457794058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SCD</c:v>
                </c:pt>
              </c:strCache>
            </c:strRef>
          </c:tx>
          <c:dLbls>
            <c:dLbl>
              <c:idx val="10"/>
              <c:layout/>
              <c:dLblPos val="t"/>
              <c:showVal val="1"/>
            </c:dLbl>
            <c:delete val="1"/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t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459</c:v>
                </c:pt>
                <c:pt idx="1">
                  <c:v>433</c:v>
                </c:pt>
                <c:pt idx="2">
                  <c:v>421</c:v>
                </c:pt>
                <c:pt idx="3">
                  <c:v>448</c:v>
                </c:pt>
                <c:pt idx="4">
                  <c:v>419</c:v>
                </c:pt>
                <c:pt idx="5">
                  <c:v>385</c:v>
                </c:pt>
                <c:pt idx="6">
                  <c:v>368</c:v>
                </c:pt>
                <c:pt idx="7">
                  <c:v>372</c:v>
                </c:pt>
                <c:pt idx="8">
                  <c:v>357</c:v>
                </c:pt>
                <c:pt idx="9">
                  <c:v>392</c:v>
                </c:pt>
                <c:pt idx="10">
                  <c:v>394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ECD</c:v>
                </c:pt>
              </c:strCache>
            </c:strRef>
          </c:tx>
          <c:dLbls>
            <c:dLbl>
              <c:idx val="10"/>
              <c:layout/>
              <c:dLblPos val="t"/>
              <c:showVal val="1"/>
            </c:dLbl>
            <c:delete val="1"/>
            <c:txPr>
              <a:bodyPr/>
              <a:lstStyle/>
              <a:p>
                <a:pPr>
                  <a:defRPr b="1"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t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116</c:v>
                </c:pt>
                <c:pt idx="1">
                  <c:v>148</c:v>
                </c:pt>
                <c:pt idx="2">
                  <c:v>156</c:v>
                </c:pt>
                <c:pt idx="3">
                  <c:v>157</c:v>
                </c:pt>
                <c:pt idx="4">
                  <c:v>167</c:v>
                </c:pt>
                <c:pt idx="5">
                  <c:v>145</c:v>
                </c:pt>
                <c:pt idx="6">
                  <c:v>173</c:v>
                </c:pt>
                <c:pt idx="7">
                  <c:v>163</c:v>
                </c:pt>
                <c:pt idx="8">
                  <c:v>146</c:v>
                </c:pt>
                <c:pt idx="9">
                  <c:v>153</c:v>
                </c:pt>
                <c:pt idx="10">
                  <c:v>126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DCD</c:v>
                </c:pt>
              </c:strCache>
            </c:strRef>
          </c:tx>
          <c:dLbls>
            <c:dLbl>
              <c:idx val="10"/>
              <c:layout/>
              <c:dLblPos val="b"/>
              <c:showVal val="1"/>
            </c:dLbl>
            <c:delete val="1"/>
            <c:spPr>
              <a:ln w="38100">
                <a:solidFill>
                  <a:srgbClr val="FA8716"/>
                </a:solidFill>
              </a:ln>
            </c:spPr>
            <c:txPr>
              <a:bodyPr/>
              <a:lstStyle/>
              <a:p>
                <a:pPr>
                  <a:defRPr b="1">
                    <a:solidFill>
                      <a:schemeClr val="accent3"/>
                    </a:solidFill>
                  </a:defRPr>
                </a:pPr>
                <a:endParaRPr lang="en-US"/>
              </a:p>
            </c:txPr>
            <c:dLblPos val="b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27</c:v>
                </c:pt>
                <c:pt idx="1">
                  <c:v>60</c:v>
                </c:pt>
                <c:pt idx="2">
                  <c:v>67</c:v>
                </c:pt>
                <c:pt idx="3">
                  <c:v>84</c:v>
                </c:pt>
                <c:pt idx="4">
                  <c:v>80</c:v>
                </c:pt>
                <c:pt idx="5">
                  <c:v>103</c:v>
                </c:pt>
                <c:pt idx="6">
                  <c:v>108</c:v>
                </c:pt>
                <c:pt idx="7">
                  <c:v>130</c:v>
                </c:pt>
                <c:pt idx="8">
                  <c:v>99</c:v>
                </c:pt>
                <c:pt idx="9">
                  <c:v>110</c:v>
                </c:pt>
                <c:pt idx="10">
                  <c:v>95</c:v>
                </c:pt>
              </c:numCache>
            </c:numRef>
          </c:yVal>
        </c:ser>
        <c:axId val="85511552"/>
        <c:axId val="85526016"/>
      </c:scatterChart>
      <c:valAx>
        <c:axId val="85511552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</c:title>
        <c:numFmt formatCode="General" sourceLinked="1"/>
        <c:tickLblPos val="nextTo"/>
        <c:crossAx val="85526016"/>
        <c:crosses val="autoZero"/>
        <c:crossBetween val="midCat"/>
        <c:majorUnit val="1"/>
      </c:valAx>
      <c:valAx>
        <c:axId val="855260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13E-3"/>
              <c:y val="0.14978856809565472"/>
            </c:manualLayout>
          </c:layout>
        </c:title>
        <c:numFmt formatCode="General" sourceLinked="1"/>
        <c:tickLblPos val="nextTo"/>
        <c:crossAx val="85511552"/>
        <c:crosses val="autoZero"/>
        <c:crossBetween val="midCat"/>
        <c:majorUnit val="100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Donors Recovered</c:v>
                </c:pt>
              </c:strCache>
            </c:strRef>
          </c:tx>
          <c:dLbls>
            <c:dLbl>
              <c:idx val="0"/>
              <c:layout>
                <c:manualLayout>
                  <c:x val="-1.9607843137254902E-2"/>
                  <c:y val="-3.0864197530864369E-3"/>
                </c:manualLayout>
              </c:layout>
              <c:showVal val="1"/>
            </c:dLbl>
            <c:dLbl>
              <c:idx val="1"/>
              <c:layout>
                <c:manualLayout>
                  <c:x val="-1.6339869281045763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-1.3071895424836603E-2"/>
                  <c:y val="0"/>
                </c:manualLayout>
              </c:layout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-6.1</c:v>
                </c:pt>
                <c:pt idx="1">
                  <c:v>0.5</c:v>
                </c:pt>
                <c:pt idx="2">
                  <c:v>-17.600000000000001</c:v>
                </c:pt>
                <c:pt idx="3">
                  <c:v>-13.6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Organs Recovered</c:v>
                </c:pt>
              </c:strCache>
            </c:strRef>
          </c:tx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-6.6</c:v>
                </c:pt>
                <c:pt idx="1">
                  <c:v>-0.70000000000000051</c:v>
                </c:pt>
                <c:pt idx="2">
                  <c:v>-19.2</c:v>
                </c:pt>
                <c:pt idx="3">
                  <c:v>-21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Organs Transplanted</c:v>
                </c:pt>
              </c:strCache>
            </c:strRef>
          </c:tx>
          <c:dLbls>
            <c:dLbl>
              <c:idx val="0"/>
              <c:layout>
                <c:manualLayout>
                  <c:x val="1.4705882352941176E-2"/>
                  <c:y val="6.1728395061728392E-3"/>
                </c:manualLayout>
              </c:layout>
              <c:showVal val="1"/>
            </c:dLbl>
            <c:dLbl>
              <c:idx val="1"/>
              <c:layout>
                <c:manualLayout>
                  <c:x val="8.1699346405228208E-3"/>
                  <c:y val="6.1728395061727828E-3"/>
                </c:manualLayout>
              </c:layout>
              <c:showVal val="1"/>
            </c:dLbl>
            <c:dLbl>
              <c:idx val="2"/>
              <c:layout>
                <c:manualLayout>
                  <c:x val="9.8039215686274508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8.1699346405228763E-3"/>
                  <c:y val="0"/>
                </c:manualLayout>
              </c:layout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-8.5</c:v>
                </c:pt>
                <c:pt idx="1">
                  <c:v>-0.5</c:v>
                </c:pt>
                <c:pt idx="2">
                  <c:v>-33.1</c:v>
                </c:pt>
                <c:pt idx="3">
                  <c:v>-27.3</c:v>
                </c:pt>
              </c:numCache>
            </c:numRef>
          </c:val>
        </c:ser>
        <c:dLbls>
          <c:showVal val="1"/>
        </c:dLbls>
        <c:axId val="85561728"/>
        <c:axId val="85563264"/>
      </c:barChart>
      <c:catAx>
        <c:axId val="85561728"/>
        <c:scaling>
          <c:orientation val="minMax"/>
        </c:scaling>
        <c:axPos val="b"/>
        <c:tickLblPos val="low"/>
        <c:crossAx val="85563264"/>
        <c:crosses val="autoZero"/>
        <c:auto val="1"/>
        <c:lblAlgn val="ctr"/>
        <c:lblOffset val="100"/>
      </c:catAx>
      <c:valAx>
        <c:axId val="855632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Change</a:t>
                </a:r>
              </a:p>
            </c:rich>
          </c:tx>
          <c:layout>
            <c:manualLayout>
              <c:xMode val="edge"/>
              <c:yMode val="edge"/>
              <c:x val="6.535947712418313E-3"/>
              <c:y val="0.29013973947700983"/>
            </c:manualLayout>
          </c:layout>
        </c:title>
        <c:numFmt formatCode="General" sourceLinked="1"/>
        <c:tickLblPos val="nextTo"/>
        <c:crossAx val="85561728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.05"/>
          <c:y val="0.88964445416545535"/>
          <c:w val="0.89999999999999991"/>
          <c:h val="8.5664187809857142E-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4395563457794092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SCD</c:v>
                </c:pt>
              </c:strCache>
            </c:strRef>
          </c:tx>
          <c:dLbls>
            <c:dLbl>
              <c:idx val="10"/>
              <c:layout/>
              <c:dLblPos val="t"/>
              <c:showVal val="1"/>
            </c:dLbl>
            <c:delete val="1"/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t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310</c:v>
                </c:pt>
                <c:pt idx="1">
                  <c:v>296</c:v>
                </c:pt>
                <c:pt idx="2">
                  <c:v>310</c:v>
                </c:pt>
                <c:pt idx="3">
                  <c:v>355</c:v>
                </c:pt>
                <c:pt idx="4">
                  <c:v>389</c:v>
                </c:pt>
                <c:pt idx="5">
                  <c:v>355</c:v>
                </c:pt>
                <c:pt idx="6">
                  <c:v>381</c:v>
                </c:pt>
                <c:pt idx="7">
                  <c:v>381</c:v>
                </c:pt>
                <c:pt idx="8">
                  <c:v>377</c:v>
                </c:pt>
                <c:pt idx="9">
                  <c:v>379</c:v>
                </c:pt>
                <c:pt idx="10">
                  <c:v>364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ECD</c:v>
                </c:pt>
              </c:strCache>
            </c:strRef>
          </c:tx>
          <c:dLbls>
            <c:dLbl>
              <c:idx val="10"/>
              <c:layout/>
              <c:dLblPos val="t"/>
              <c:showVal val="1"/>
            </c:dLbl>
            <c:delete val="1"/>
            <c:txPr>
              <a:bodyPr/>
              <a:lstStyle/>
              <a:p>
                <a:pPr>
                  <a:defRPr b="1"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t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55</c:v>
                </c:pt>
                <c:pt idx="1">
                  <c:v>82</c:v>
                </c:pt>
                <c:pt idx="2">
                  <c:v>87</c:v>
                </c:pt>
                <c:pt idx="3">
                  <c:v>110</c:v>
                </c:pt>
                <c:pt idx="4">
                  <c:v>109</c:v>
                </c:pt>
                <c:pt idx="5">
                  <c:v>121</c:v>
                </c:pt>
                <c:pt idx="6">
                  <c:v>116</c:v>
                </c:pt>
                <c:pt idx="7">
                  <c:v>137</c:v>
                </c:pt>
                <c:pt idx="8">
                  <c:v>125</c:v>
                </c:pt>
                <c:pt idx="9">
                  <c:v>118</c:v>
                </c:pt>
                <c:pt idx="10">
                  <c:v>120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DCD</c:v>
                </c:pt>
              </c:strCache>
            </c:strRef>
          </c:tx>
          <c:dLbls>
            <c:dLbl>
              <c:idx val="10"/>
              <c:layout/>
              <c:spPr>
                <a:ln w="38100">
                  <a:solidFill>
                    <a:srgbClr val="FA8716"/>
                  </a:solidFill>
                </a:ln>
              </c:spPr>
              <c:txPr>
                <a:bodyPr/>
                <a:lstStyle/>
                <a:p>
                  <a:pPr>
                    <a:defRPr b="1">
                      <a:solidFill>
                        <a:schemeClr val="accent3"/>
                      </a:solidFill>
                    </a:defRPr>
                  </a:pPr>
                  <a:endParaRPr lang="en-US"/>
                </a:p>
              </c:txPr>
              <c:dLblPos val="b"/>
              <c:showVal val="1"/>
            </c:dLbl>
            <c:delete val="1"/>
            <c:spPr>
              <a:ln w="38100">
                <a:solidFill>
                  <a:srgbClr val="FA8716"/>
                </a:solidFill>
              </a:ln>
            </c:spPr>
            <c:dLblPos val="b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14</c:v>
                </c:pt>
                <c:pt idx="1">
                  <c:v>11</c:v>
                </c:pt>
                <c:pt idx="2">
                  <c:v>45</c:v>
                </c:pt>
                <c:pt idx="3">
                  <c:v>63</c:v>
                </c:pt>
                <c:pt idx="4">
                  <c:v>56</c:v>
                </c:pt>
                <c:pt idx="5">
                  <c:v>67</c:v>
                </c:pt>
                <c:pt idx="6">
                  <c:v>60</c:v>
                </c:pt>
                <c:pt idx="7">
                  <c:v>82</c:v>
                </c:pt>
                <c:pt idx="8">
                  <c:v>91</c:v>
                </c:pt>
                <c:pt idx="9">
                  <c:v>94</c:v>
                </c:pt>
                <c:pt idx="10">
                  <c:v>116</c:v>
                </c:pt>
              </c:numCache>
            </c:numRef>
          </c:yVal>
        </c:ser>
        <c:axId val="85895808"/>
        <c:axId val="85910272"/>
      </c:scatterChart>
      <c:valAx>
        <c:axId val="85895808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</c:title>
        <c:numFmt formatCode="General" sourceLinked="1"/>
        <c:tickLblPos val="nextTo"/>
        <c:crossAx val="85910272"/>
        <c:crosses val="autoZero"/>
        <c:crossBetween val="midCat"/>
        <c:majorUnit val="1"/>
      </c:valAx>
      <c:valAx>
        <c:axId val="859102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13E-3"/>
              <c:y val="0.14978856809565472"/>
            </c:manualLayout>
          </c:layout>
        </c:title>
        <c:numFmt formatCode="General" sourceLinked="1"/>
        <c:tickLblPos val="nextTo"/>
        <c:crossAx val="85895808"/>
        <c:crosses val="autoZero"/>
        <c:crossBetween val="midCat"/>
        <c:majorUnit val="100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Donors Recovered</c:v>
                </c:pt>
              </c:strCache>
            </c:strRef>
          </c:tx>
          <c:dLbls>
            <c:dLbl>
              <c:idx val="0"/>
              <c:layout>
                <c:manualLayout>
                  <c:x val="-1.9607843137254902E-2"/>
                  <c:y val="-3.0864197530864387E-3"/>
                </c:manualLayout>
              </c:layout>
              <c:showVal val="1"/>
            </c:dLbl>
            <c:dLbl>
              <c:idx val="1"/>
              <c:layout>
                <c:manualLayout>
                  <c:x val="-1.6339869281045763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-1.3071895424836603E-2"/>
                  <c:y val="0"/>
                </c:manualLayout>
              </c:layout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1.5</c:v>
                </c:pt>
                <c:pt idx="1">
                  <c:v>-4</c:v>
                </c:pt>
                <c:pt idx="2">
                  <c:v>1.7</c:v>
                </c:pt>
                <c:pt idx="3">
                  <c:v>23.4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Organs Recovered</c:v>
                </c:pt>
              </c:strCache>
            </c:strRef>
          </c:tx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-2.2000000000000002</c:v>
                </c:pt>
                <c:pt idx="1">
                  <c:v>-5.2</c:v>
                </c:pt>
                <c:pt idx="2">
                  <c:v>-1.4</c:v>
                </c:pt>
                <c:pt idx="3">
                  <c:v>17.899999999999999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Organs Transplanted</c:v>
                </c:pt>
              </c:strCache>
            </c:strRef>
          </c:tx>
          <c:dLbls>
            <c:dLbl>
              <c:idx val="0"/>
              <c:layout>
                <c:manualLayout>
                  <c:x val="1.4705882352941176E-2"/>
                  <c:y val="6.1728395061728392E-3"/>
                </c:manualLayout>
              </c:layout>
              <c:showVal val="1"/>
            </c:dLbl>
            <c:dLbl>
              <c:idx val="1"/>
              <c:layout>
                <c:manualLayout>
                  <c:x val="8.1699346405228208E-3"/>
                  <c:y val="6.1728395061727828E-3"/>
                </c:manualLayout>
              </c:layout>
              <c:showVal val="1"/>
            </c:dLbl>
            <c:dLbl>
              <c:idx val="2"/>
              <c:layout>
                <c:manualLayout>
                  <c:x val="9.8039215686274508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8.1699346405228763E-3"/>
                  <c:y val="0"/>
                </c:manualLayout>
              </c:layout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-3.2</c:v>
                </c:pt>
                <c:pt idx="1">
                  <c:v>-5.5</c:v>
                </c:pt>
                <c:pt idx="2">
                  <c:v>-2.2999999999999998</c:v>
                </c:pt>
                <c:pt idx="3">
                  <c:v>12.8</c:v>
                </c:pt>
              </c:numCache>
            </c:numRef>
          </c:val>
        </c:ser>
        <c:dLbls>
          <c:showVal val="1"/>
        </c:dLbls>
        <c:axId val="86031744"/>
        <c:axId val="86045824"/>
      </c:barChart>
      <c:catAx>
        <c:axId val="86031744"/>
        <c:scaling>
          <c:orientation val="minMax"/>
        </c:scaling>
        <c:axPos val="b"/>
        <c:tickLblPos val="low"/>
        <c:crossAx val="86045824"/>
        <c:crosses val="autoZero"/>
        <c:auto val="1"/>
        <c:lblAlgn val="ctr"/>
        <c:lblOffset val="100"/>
      </c:catAx>
      <c:valAx>
        <c:axId val="8604582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Change</a:t>
                </a:r>
              </a:p>
            </c:rich>
          </c:tx>
          <c:layout>
            <c:manualLayout>
              <c:xMode val="edge"/>
              <c:yMode val="edge"/>
              <c:x val="6.535947712418313E-3"/>
              <c:y val="0.29013973947700983"/>
            </c:manualLayout>
          </c:layout>
        </c:title>
        <c:numFmt formatCode="General" sourceLinked="1"/>
        <c:tickLblPos val="nextTo"/>
        <c:crossAx val="86031744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.05"/>
          <c:y val="0.88964445416545568"/>
          <c:w val="0.89999999999999991"/>
          <c:h val="8.5664187809857142E-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4395563457793914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SCD</c:v>
                </c:pt>
              </c:strCache>
            </c:strRef>
          </c:tx>
          <c:dLbls>
            <c:dLbl>
              <c:idx val="10"/>
              <c:layout/>
              <c:dLblPos val="t"/>
              <c:showVal val="1"/>
            </c:dLbl>
            <c:delete val="1"/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t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221</c:v>
                </c:pt>
                <c:pt idx="1">
                  <c:v>214</c:v>
                </c:pt>
                <c:pt idx="2">
                  <c:v>236</c:v>
                </c:pt>
                <c:pt idx="3">
                  <c:v>238</c:v>
                </c:pt>
                <c:pt idx="4">
                  <c:v>271</c:v>
                </c:pt>
                <c:pt idx="5">
                  <c:v>262</c:v>
                </c:pt>
                <c:pt idx="6">
                  <c:v>212</c:v>
                </c:pt>
                <c:pt idx="7">
                  <c:v>227</c:v>
                </c:pt>
                <c:pt idx="8">
                  <c:v>204</c:v>
                </c:pt>
                <c:pt idx="9">
                  <c:v>201</c:v>
                </c:pt>
                <c:pt idx="10">
                  <c:v>215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ECD</c:v>
                </c:pt>
              </c:strCache>
            </c:strRef>
          </c:tx>
          <c:dLbls>
            <c:dLbl>
              <c:idx val="10"/>
              <c:layout/>
              <c:dLblPos val="t"/>
              <c:showVal val="1"/>
            </c:dLbl>
            <c:delete val="1"/>
            <c:txPr>
              <a:bodyPr/>
              <a:lstStyle/>
              <a:p>
                <a:pPr>
                  <a:defRPr b="1"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t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102</c:v>
                </c:pt>
                <c:pt idx="1">
                  <c:v>134</c:v>
                </c:pt>
                <c:pt idx="2">
                  <c:v>142</c:v>
                </c:pt>
                <c:pt idx="3">
                  <c:v>150</c:v>
                </c:pt>
                <c:pt idx="4">
                  <c:v>165</c:v>
                </c:pt>
                <c:pt idx="5">
                  <c:v>166</c:v>
                </c:pt>
                <c:pt idx="6">
                  <c:v>133</c:v>
                </c:pt>
                <c:pt idx="7">
                  <c:v>151</c:v>
                </c:pt>
                <c:pt idx="8">
                  <c:v>127</c:v>
                </c:pt>
                <c:pt idx="9">
                  <c:v>142</c:v>
                </c:pt>
                <c:pt idx="10">
                  <c:v>100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DCD</c:v>
                </c:pt>
              </c:strCache>
            </c:strRef>
          </c:tx>
          <c:dLbls>
            <c:dLbl>
              <c:idx val="10"/>
              <c:layout/>
              <c:spPr>
                <a:ln w="38100">
                  <a:solidFill>
                    <a:srgbClr val="FA8716"/>
                  </a:solidFill>
                </a:ln>
              </c:spPr>
              <c:txPr>
                <a:bodyPr/>
                <a:lstStyle/>
                <a:p>
                  <a:pPr>
                    <a:defRPr b="1">
                      <a:solidFill>
                        <a:schemeClr val="accent3"/>
                      </a:solidFill>
                    </a:defRPr>
                  </a:pPr>
                  <a:endParaRPr lang="en-US"/>
                </a:p>
              </c:txPr>
              <c:dLblPos val="b"/>
              <c:showVal val="1"/>
            </c:dLbl>
            <c:delete val="1"/>
            <c:spPr>
              <a:ln w="38100">
                <a:solidFill>
                  <a:srgbClr val="FA8716"/>
                </a:solidFill>
              </a:ln>
            </c:spPr>
            <c:dLblPos val="b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4</c:v>
                </c:pt>
                <c:pt idx="1">
                  <c:v>5</c:v>
                </c:pt>
                <c:pt idx="2">
                  <c:v>20</c:v>
                </c:pt>
                <c:pt idx="3">
                  <c:v>36</c:v>
                </c:pt>
                <c:pt idx="4">
                  <c:v>32</c:v>
                </c:pt>
                <c:pt idx="5">
                  <c:v>39</c:v>
                </c:pt>
                <c:pt idx="6">
                  <c:v>28</c:v>
                </c:pt>
                <c:pt idx="7">
                  <c:v>45</c:v>
                </c:pt>
                <c:pt idx="8">
                  <c:v>48</c:v>
                </c:pt>
                <c:pt idx="9">
                  <c:v>50</c:v>
                </c:pt>
                <c:pt idx="10">
                  <c:v>43</c:v>
                </c:pt>
              </c:numCache>
            </c:numRef>
          </c:yVal>
        </c:ser>
        <c:axId val="86456192"/>
        <c:axId val="86470656"/>
      </c:scatterChart>
      <c:valAx>
        <c:axId val="86456192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</c:title>
        <c:numFmt formatCode="General" sourceLinked="1"/>
        <c:tickLblPos val="nextTo"/>
        <c:crossAx val="86470656"/>
        <c:crosses val="autoZero"/>
        <c:crossBetween val="midCat"/>
        <c:majorUnit val="1"/>
      </c:valAx>
      <c:valAx>
        <c:axId val="864706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13E-3"/>
              <c:y val="0.14978856809565472"/>
            </c:manualLayout>
          </c:layout>
        </c:title>
        <c:numFmt formatCode="General" sourceLinked="1"/>
        <c:tickLblPos val="nextTo"/>
        <c:crossAx val="86456192"/>
        <c:crosses val="autoZero"/>
        <c:crossBetween val="midCat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Donors Recovered</c:v>
                </c:pt>
              </c:strCache>
            </c:strRef>
          </c:tx>
          <c:dLbls>
            <c:dLbl>
              <c:idx val="0"/>
              <c:layout>
                <c:manualLayout>
                  <c:x val="-1.9607843137254902E-2"/>
                  <c:y val="-3.0864197530864343E-3"/>
                </c:manualLayout>
              </c:layout>
              <c:showVal val="1"/>
            </c:dLbl>
            <c:dLbl>
              <c:idx val="1"/>
              <c:layout>
                <c:manualLayout>
                  <c:x val="-1.6339869281045763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-1.3071895424836603E-2"/>
                  <c:y val="0"/>
                </c:manualLayout>
              </c:layout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-8.9</c:v>
                </c:pt>
                <c:pt idx="1">
                  <c:v>7</c:v>
                </c:pt>
                <c:pt idx="2">
                  <c:v>-29.6</c:v>
                </c:pt>
                <c:pt idx="3">
                  <c:v>-14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Organs Recovered</c:v>
                </c:pt>
              </c:strCache>
            </c:strRef>
          </c:tx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-9.1</c:v>
                </c:pt>
                <c:pt idx="1">
                  <c:v>3.4</c:v>
                </c:pt>
                <c:pt idx="2">
                  <c:v>-34</c:v>
                </c:pt>
                <c:pt idx="3">
                  <c:v>-13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Organs Transplanted</c:v>
                </c:pt>
              </c:strCache>
            </c:strRef>
          </c:tx>
          <c:dLbls>
            <c:dLbl>
              <c:idx val="0"/>
              <c:layout>
                <c:manualLayout>
                  <c:x val="1.4705882352941176E-2"/>
                  <c:y val="6.1728395061728392E-3"/>
                </c:manualLayout>
              </c:layout>
              <c:showVal val="1"/>
            </c:dLbl>
            <c:dLbl>
              <c:idx val="1"/>
              <c:layout>
                <c:manualLayout>
                  <c:x val="8.1699346405228208E-3"/>
                  <c:y val="6.1728395061727828E-3"/>
                </c:manualLayout>
              </c:layout>
              <c:showVal val="1"/>
            </c:dLbl>
            <c:dLbl>
              <c:idx val="2"/>
              <c:layout>
                <c:manualLayout>
                  <c:x val="9.8039215686274508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8.1699346405228763E-3"/>
                  <c:y val="0"/>
                </c:manualLayout>
              </c:layout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-6.4</c:v>
                </c:pt>
                <c:pt idx="1">
                  <c:v>3.3</c:v>
                </c:pt>
                <c:pt idx="2">
                  <c:v>-28.2</c:v>
                </c:pt>
                <c:pt idx="3">
                  <c:v>-17.2</c:v>
                </c:pt>
              </c:numCache>
            </c:numRef>
          </c:val>
        </c:ser>
        <c:dLbls>
          <c:showVal val="1"/>
        </c:dLbls>
        <c:axId val="86420096"/>
        <c:axId val="86315392"/>
      </c:barChart>
      <c:catAx>
        <c:axId val="86420096"/>
        <c:scaling>
          <c:orientation val="minMax"/>
        </c:scaling>
        <c:axPos val="b"/>
        <c:tickLblPos val="low"/>
        <c:crossAx val="86315392"/>
        <c:crosses val="autoZero"/>
        <c:auto val="1"/>
        <c:lblAlgn val="ctr"/>
        <c:lblOffset val="100"/>
      </c:catAx>
      <c:valAx>
        <c:axId val="863153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Change</a:t>
                </a:r>
              </a:p>
            </c:rich>
          </c:tx>
          <c:layout>
            <c:manualLayout>
              <c:xMode val="edge"/>
              <c:yMode val="edge"/>
              <c:x val="6.535947712418313E-3"/>
              <c:y val="0.29013973947700983"/>
            </c:manualLayout>
          </c:layout>
        </c:title>
        <c:numFmt formatCode="General" sourceLinked="1"/>
        <c:tickLblPos val="nextTo"/>
        <c:crossAx val="86420096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.05"/>
          <c:y val="0.8896444541654549"/>
          <c:w val="0.89999999999999991"/>
          <c:h val="8.5664187809857142E-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4395563457794114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SCD</c:v>
                </c:pt>
              </c:strCache>
            </c:strRef>
          </c:tx>
          <c:dLbls>
            <c:dLbl>
              <c:idx val="10"/>
              <c:layout/>
              <c:dLblPos val="t"/>
              <c:showVal val="1"/>
            </c:dLbl>
            <c:delete val="1"/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t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469</c:v>
                </c:pt>
                <c:pt idx="1">
                  <c:v>447</c:v>
                </c:pt>
                <c:pt idx="2">
                  <c:v>530</c:v>
                </c:pt>
                <c:pt idx="3">
                  <c:v>478</c:v>
                </c:pt>
                <c:pt idx="4">
                  <c:v>497</c:v>
                </c:pt>
                <c:pt idx="5">
                  <c:v>506</c:v>
                </c:pt>
                <c:pt idx="6">
                  <c:v>467</c:v>
                </c:pt>
                <c:pt idx="7">
                  <c:v>467</c:v>
                </c:pt>
                <c:pt idx="8">
                  <c:v>476</c:v>
                </c:pt>
                <c:pt idx="9">
                  <c:v>448</c:v>
                </c:pt>
                <c:pt idx="10">
                  <c:v>474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ECD</c:v>
                </c:pt>
              </c:strCache>
            </c:strRef>
          </c:tx>
          <c:dLbls>
            <c:dLbl>
              <c:idx val="10"/>
              <c:layout/>
              <c:dLblPos val="t"/>
              <c:showVal val="1"/>
            </c:dLbl>
            <c:delete val="1"/>
            <c:txPr>
              <a:bodyPr/>
              <a:lstStyle/>
              <a:p>
                <a:pPr>
                  <a:defRPr b="1"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t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106</c:v>
                </c:pt>
                <c:pt idx="1">
                  <c:v>141</c:v>
                </c:pt>
                <c:pt idx="2">
                  <c:v>165</c:v>
                </c:pt>
                <c:pt idx="3">
                  <c:v>189</c:v>
                </c:pt>
                <c:pt idx="4">
                  <c:v>193</c:v>
                </c:pt>
                <c:pt idx="5">
                  <c:v>162</c:v>
                </c:pt>
                <c:pt idx="6">
                  <c:v>171</c:v>
                </c:pt>
                <c:pt idx="7">
                  <c:v>146</c:v>
                </c:pt>
                <c:pt idx="8">
                  <c:v>156</c:v>
                </c:pt>
                <c:pt idx="9">
                  <c:v>148</c:v>
                </c:pt>
                <c:pt idx="10">
                  <c:v>125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DCD</c:v>
                </c:pt>
              </c:strCache>
            </c:strRef>
          </c:tx>
          <c:dLbls>
            <c:dLbl>
              <c:idx val="10"/>
              <c:layout/>
              <c:dLblPos val="b"/>
              <c:showVal val="1"/>
            </c:dLbl>
            <c:delete val="1"/>
            <c:spPr>
              <a:ln w="38100">
                <a:solidFill>
                  <a:srgbClr val="FA8716"/>
                </a:solidFill>
              </a:ln>
            </c:spPr>
            <c:txPr>
              <a:bodyPr/>
              <a:lstStyle/>
              <a:p>
                <a:pPr>
                  <a:defRPr b="1">
                    <a:solidFill>
                      <a:schemeClr val="accent3"/>
                    </a:solidFill>
                  </a:defRPr>
                </a:pPr>
                <a:endParaRPr lang="en-US"/>
              </a:p>
            </c:txPr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7</c:v>
                </c:pt>
                <c:pt idx="1">
                  <c:v>11</c:v>
                </c:pt>
                <c:pt idx="2">
                  <c:v>18</c:v>
                </c:pt>
                <c:pt idx="3">
                  <c:v>30</c:v>
                </c:pt>
                <c:pt idx="4">
                  <c:v>55</c:v>
                </c:pt>
                <c:pt idx="5">
                  <c:v>77</c:v>
                </c:pt>
                <c:pt idx="6">
                  <c:v>126</c:v>
                </c:pt>
                <c:pt idx="7">
                  <c:v>99</c:v>
                </c:pt>
                <c:pt idx="8">
                  <c:v>110</c:v>
                </c:pt>
                <c:pt idx="9">
                  <c:v>102</c:v>
                </c:pt>
                <c:pt idx="10">
                  <c:v>113</c:v>
                </c:pt>
              </c:numCache>
            </c:numRef>
          </c:yVal>
        </c:ser>
        <c:axId val="86770432"/>
        <c:axId val="86772352"/>
      </c:scatterChart>
      <c:valAx>
        <c:axId val="86770432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</c:title>
        <c:numFmt formatCode="General" sourceLinked="1"/>
        <c:tickLblPos val="nextTo"/>
        <c:crossAx val="86772352"/>
        <c:crosses val="autoZero"/>
        <c:crossBetween val="midCat"/>
        <c:majorUnit val="1"/>
      </c:valAx>
      <c:valAx>
        <c:axId val="8677235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13E-3"/>
              <c:y val="0.14978856809565472"/>
            </c:manualLayout>
          </c:layout>
        </c:title>
        <c:numFmt formatCode="General" sourceLinked="1"/>
        <c:tickLblPos val="nextTo"/>
        <c:crossAx val="86770432"/>
        <c:crosses val="autoZero"/>
        <c:crossBetween val="midCat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Donors Recovered</c:v>
                </c:pt>
              </c:strCache>
            </c:strRef>
          </c:tx>
          <c:dLbls>
            <c:dLbl>
              <c:idx val="0"/>
              <c:layout>
                <c:manualLayout>
                  <c:x val="-1.9607843137254902E-2"/>
                  <c:y val="-3.0864197530864356E-3"/>
                </c:manualLayout>
              </c:layout>
              <c:showVal val="1"/>
            </c:dLbl>
            <c:dLbl>
              <c:idx val="1"/>
              <c:layout>
                <c:manualLayout>
                  <c:x val="-1.6339869281045763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-1.3071895424836603E-2"/>
                  <c:y val="0"/>
                </c:manualLayout>
              </c:layout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</c:v>
                </c:pt>
                <c:pt idx="1">
                  <c:v>5.8</c:v>
                </c:pt>
                <c:pt idx="2">
                  <c:v>-15.5</c:v>
                </c:pt>
                <c:pt idx="3">
                  <c:v>10.8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Organs Recovered</c:v>
                </c:pt>
              </c:strCache>
            </c:strRef>
          </c:tx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-1.8</c:v>
                </c:pt>
                <c:pt idx="1">
                  <c:v>1.2</c:v>
                </c:pt>
                <c:pt idx="2">
                  <c:v>-16.600000000000001</c:v>
                </c:pt>
                <c:pt idx="3">
                  <c:v>0.8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Organs Transplanted</c:v>
                </c:pt>
              </c:strCache>
            </c:strRef>
          </c:tx>
          <c:dLbls>
            <c:dLbl>
              <c:idx val="0"/>
              <c:layout>
                <c:manualLayout>
                  <c:x val="1.4705882352941176E-2"/>
                  <c:y val="6.1728395061728392E-3"/>
                </c:manualLayout>
              </c:layout>
              <c:showVal val="1"/>
            </c:dLbl>
            <c:dLbl>
              <c:idx val="1"/>
              <c:layout>
                <c:manualLayout>
                  <c:x val="8.1699346405228208E-3"/>
                  <c:y val="6.1728395061727828E-3"/>
                </c:manualLayout>
              </c:layout>
              <c:showVal val="1"/>
            </c:dLbl>
            <c:dLbl>
              <c:idx val="2"/>
              <c:layout>
                <c:manualLayout>
                  <c:x val="9.8039215686274508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8.1699346405228763E-3"/>
                  <c:y val="0"/>
                </c:manualLayout>
              </c:layout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1.1000000000000001</c:v>
                </c:pt>
                <c:pt idx="1">
                  <c:v>3.7</c:v>
                </c:pt>
                <c:pt idx="2">
                  <c:v>-8.2000000000000011</c:v>
                </c:pt>
                <c:pt idx="3">
                  <c:v>-8</c:v>
                </c:pt>
              </c:numCache>
            </c:numRef>
          </c:val>
        </c:ser>
        <c:dLbls>
          <c:showVal val="1"/>
        </c:dLbls>
        <c:axId val="86951424"/>
        <c:axId val="86952960"/>
      </c:barChart>
      <c:catAx>
        <c:axId val="86951424"/>
        <c:scaling>
          <c:orientation val="minMax"/>
        </c:scaling>
        <c:axPos val="b"/>
        <c:tickLblPos val="low"/>
        <c:crossAx val="86952960"/>
        <c:crosses val="autoZero"/>
        <c:auto val="1"/>
        <c:lblAlgn val="ctr"/>
        <c:lblOffset val="100"/>
      </c:catAx>
      <c:valAx>
        <c:axId val="869529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Change</a:t>
                </a:r>
              </a:p>
            </c:rich>
          </c:tx>
          <c:layout>
            <c:manualLayout>
              <c:xMode val="edge"/>
              <c:yMode val="edge"/>
              <c:x val="6.535947712418313E-3"/>
              <c:y val="0.29013973947700983"/>
            </c:manualLayout>
          </c:layout>
        </c:title>
        <c:numFmt formatCode="General" sourceLinked="1"/>
        <c:tickLblPos val="nextTo"/>
        <c:crossAx val="86951424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.05"/>
          <c:y val="0.88964445416545512"/>
          <c:w val="0.89999999999999991"/>
          <c:h val="8.5664187809857142E-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7637383562348818"/>
          <c:y val="5.0812091285199534E-2"/>
          <c:w val="0.78074224177860119"/>
          <c:h val="0.64395563457794136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SCD</c:v>
                </c:pt>
              </c:strCache>
            </c:strRef>
          </c:tx>
          <c:dLbls>
            <c:dLbl>
              <c:idx val="10"/>
              <c:layout/>
              <c:dLblPos val="t"/>
              <c:showVal val="1"/>
            </c:dLbl>
            <c:delete val="1"/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t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489</c:v>
                </c:pt>
                <c:pt idx="1">
                  <c:v>486</c:v>
                </c:pt>
                <c:pt idx="2">
                  <c:v>532</c:v>
                </c:pt>
                <c:pt idx="3">
                  <c:v>578</c:v>
                </c:pt>
                <c:pt idx="4">
                  <c:v>683</c:v>
                </c:pt>
                <c:pt idx="5">
                  <c:v>597</c:v>
                </c:pt>
                <c:pt idx="6">
                  <c:v>616</c:v>
                </c:pt>
                <c:pt idx="7">
                  <c:v>636</c:v>
                </c:pt>
                <c:pt idx="8">
                  <c:v>658</c:v>
                </c:pt>
                <c:pt idx="9">
                  <c:v>631</c:v>
                </c:pt>
                <c:pt idx="10">
                  <c:v>605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ECD</c:v>
                </c:pt>
              </c:strCache>
            </c:strRef>
          </c:tx>
          <c:dLbls>
            <c:dLbl>
              <c:idx val="10"/>
              <c:layout/>
              <c:dLblPos val="t"/>
              <c:showVal val="1"/>
            </c:dLbl>
            <c:delete val="1"/>
            <c:txPr>
              <a:bodyPr/>
              <a:lstStyle/>
              <a:p>
                <a:pPr>
                  <a:defRPr b="1"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t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124</c:v>
                </c:pt>
                <c:pt idx="1">
                  <c:v>132</c:v>
                </c:pt>
                <c:pt idx="2">
                  <c:v>140</c:v>
                </c:pt>
                <c:pt idx="3">
                  <c:v>196</c:v>
                </c:pt>
                <c:pt idx="4">
                  <c:v>222</c:v>
                </c:pt>
                <c:pt idx="5">
                  <c:v>241</c:v>
                </c:pt>
                <c:pt idx="6">
                  <c:v>228</c:v>
                </c:pt>
                <c:pt idx="7">
                  <c:v>249</c:v>
                </c:pt>
                <c:pt idx="8">
                  <c:v>203</c:v>
                </c:pt>
                <c:pt idx="9">
                  <c:v>185</c:v>
                </c:pt>
                <c:pt idx="10">
                  <c:v>239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DCD</c:v>
                </c:pt>
              </c:strCache>
            </c:strRef>
          </c:tx>
          <c:dLbls>
            <c:dLbl>
              <c:idx val="10"/>
              <c:layout/>
              <c:spPr>
                <a:ln w="38100">
                  <a:solidFill>
                    <a:srgbClr val="FA8716"/>
                  </a:solidFill>
                </a:ln>
              </c:spPr>
              <c:txPr>
                <a:bodyPr/>
                <a:lstStyle/>
                <a:p>
                  <a:pPr>
                    <a:defRPr b="1">
                      <a:solidFill>
                        <a:schemeClr val="accent3"/>
                      </a:solidFill>
                    </a:defRPr>
                  </a:pPr>
                  <a:endParaRPr lang="en-US"/>
                </a:p>
              </c:txPr>
              <c:dLblPos val="b"/>
              <c:showVal val="1"/>
            </c:dLbl>
            <c:delete val="1"/>
            <c:spPr>
              <a:ln w="38100">
                <a:solidFill>
                  <a:srgbClr val="FA8716"/>
                </a:solidFill>
              </a:ln>
            </c:spPr>
            <c:dLblPos val="b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8</c:v>
                </c:pt>
                <c:pt idx="1">
                  <c:v>13</c:v>
                </c:pt>
                <c:pt idx="2">
                  <c:v>18</c:v>
                </c:pt>
                <c:pt idx="3">
                  <c:v>31</c:v>
                </c:pt>
                <c:pt idx="4">
                  <c:v>41</c:v>
                </c:pt>
                <c:pt idx="5">
                  <c:v>76</c:v>
                </c:pt>
                <c:pt idx="6">
                  <c:v>78</c:v>
                </c:pt>
                <c:pt idx="7">
                  <c:v>77</c:v>
                </c:pt>
                <c:pt idx="8">
                  <c:v>80</c:v>
                </c:pt>
                <c:pt idx="9">
                  <c:v>93</c:v>
                </c:pt>
                <c:pt idx="10">
                  <c:v>126</c:v>
                </c:pt>
              </c:numCache>
            </c:numRef>
          </c:yVal>
        </c:ser>
        <c:axId val="87175168"/>
        <c:axId val="87177088"/>
      </c:scatterChart>
      <c:valAx>
        <c:axId val="87175168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</c:title>
        <c:numFmt formatCode="General" sourceLinked="1"/>
        <c:tickLblPos val="nextTo"/>
        <c:crossAx val="87177088"/>
        <c:crosses val="autoZero"/>
        <c:crossBetween val="midCat"/>
        <c:majorUnit val="1"/>
      </c:valAx>
      <c:valAx>
        <c:axId val="871770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Donors</a:t>
                </a:r>
              </a:p>
            </c:rich>
          </c:tx>
          <c:layout>
            <c:manualLayout>
              <c:xMode val="edge"/>
              <c:yMode val="edge"/>
              <c:x val="6.535947712418313E-3"/>
              <c:y val="0.14978856809565472"/>
            </c:manualLayout>
          </c:layout>
        </c:title>
        <c:numFmt formatCode="General" sourceLinked="1"/>
        <c:tickLblPos val="nextTo"/>
        <c:crossAx val="87175168"/>
        <c:crosses val="autoZero"/>
        <c:crossBetween val="midCat"/>
        <c:majorUnit val="200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Donors Recovered</c:v>
                </c:pt>
              </c:strCache>
            </c:strRef>
          </c:tx>
          <c:dLbls>
            <c:dLbl>
              <c:idx val="0"/>
              <c:layout>
                <c:manualLayout>
                  <c:x val="-1.9607843137254902E-2"/>
                  <c:y val="-3.0864197530864369E-3"/>
                </c:manualLayout>
              </c:layout>
              <c:showVal val="1"/>
            </c:dLbl>
            <c:dLbl>
              <c:idx val="1"/>
              <c:layout>
                <c:manualLayout>
                  <c:x val="-1.6339869281045763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-1.3071895424836603E-2"/>
                  <c:y val="0"/>
                </c:manualLayout>
              </c:layout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6.7</c:v>
                </c:pt>
                <c:pt idx="1">
                  <c:v>-4.0999999999999996</c:v>
                </c:pt>
                <c:pt idx="2">
                  <c:v>29.2</c:v>
                </c:pt>
                <c:pt idx="3">
                  <c:v>35.5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Organs Recovered</c:v>
                </c:pt>
              </c:strCache>
            </c:strRef>
          </c:tx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</c:v>
                </c:pt>
                <c:pt idx="1">
                  <c:v>-7.1</c:v>
                </c:pt>
                <c:pt idx="2">
                  <c:v>22.8</c:v>
                </c:pt>
                <c:pt idx="3">
                  <c:v>44.5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Organs Transplanted</c:v>
                </c:pt>
              </c:strCache>
            </c:strRef>
          </c:tx>
          <c:dLbls>
            <c:dLbl>
              <c:idx val="0"/>
              <c:layout>
                <c:manualLayout>
                  <c:x val="1.4705882352941176E-2"/>
                  <c:y val="6.1728395061728392E-3"/>
                </c:manualLayout>
              </c:layout>
              <c:showVal val="1"/>
            </c:dLbl>
            <c:dLbl>
              <c:idx val="1"/>
              <c:layout>
                <c:manualLayout>
                  <c:x val="8.1699346405228208E-3"/>
                  <c:y val="6.1728395061727828E-3"/>
                </c:manualLayout>
              </c:layout>
              <c:showVal val="1"/>
            </c:dLbl>
            <c:dLbl>
              <c:idx val="2"/>
              <c:layout>
                <c:manualLayout>
                  <c:x val="9.8039215686274508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8.1699346405228763E-3"/>
                  <c:y val="0"/>
                </c:manualLayout>
              </c:layout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SCD</c:v>
                </c:pt>
                <c:pt idx="2">
                  <c:v>ECD</c:v>
                </c:pt>
                <c:pt idx="3">
                  <c:v>DCD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-2.1</c:v>
                </c:pt>
                <c:pt idx="1">
                  <c:v>-7.4</c:v>
                </c:pt>
                <c:pt idx="2">
                  <c:v>20.9</c:v>
                </c:pt>
                <c:pt idx="3">
                  <c:v>20.7</c:v>
                </c:pt>
              </c:numCache>
            </c:numRef>
          </c:val>
        </c:ser>
        <c:dLbls>
          <c:showVal val="1"/>
        </c:dLbls>
        <c:axId val="86991616"/>
        <c:axId val="86993152"/>
      </c:barChart>
      <c:catAx>
        <c:axId val="86991616"/>
        <c:scaling>
          <c:orientation val="minMax"/>
        </c:scaling>
        <c:axPos val="b"/>
        <c:tickLblPos val="low"/>
        <c:crossAx val="86993152"/>
        <c:crosses val="autoZero"/>
        <c:auto val="1"/>
        <c:lblAlgn val="ctr"/>
        <c:lblOffset val="100"/>
      </c:catAx>
      <c:valAx>
        <c:axId val="86993152"/>
        <c:scaling>
          <c:orientation val="minMax"/>
          <c:min val="-1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Change</a:t>
                </a:r>
              </a:p>
            </c:rich>
          </c:tx>
          <c:layout>
            <c:manualLayout>
              <c:xMode val="edge"/>
              <c:yMode val="edge"/>
              <c:x val="6.535947712418313E-3"/>
              <c:y val="0.29013973947700983"/>
            </c:manualLayout>
          </c:layout>
        </c:title>
        <c:numFmt formatCode="General" sourceLinked="1"/>
        <c:tickLblPos val="nextTo"/>
        <c:crossAx val="869916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5"/>
          <c:y val="0.88964445416545535"/>
          <c:w val="0.89999999999999991"/>
          <c:h val="8.5664187809857142E-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696207091760591"/>
          <c:y val="5.0812091285199534E-2"/>
          <c:w val="0.81015400648449021"/>
          <c:h val="0.5256760518571542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Pancreas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91</c:v>
                </c:pt>
                <c:pt idx="1">
                  <c:v>120</c:v>
                </c:pt>
                <c:pt idx="2">
                  <c:v>151</c:v>
                </c:pt>
                <c:pt idx="3">
                  <c:v>175</c:v>
                </c:pt>
                <c:pt idx="4">
                  <c:v>167</c:v>
                </c:pt>
                <c:pt idx="5">
                  <c:v>150</c:v>
                </c:pt>
                <c:pt idx="6">
                  <c:v>114</c:v>
                </c:pt>
                <c:pt idx="7">
                  <c:v>110</c:v>
                </c:pt>
                <c:pt idx="8">
                  <c:v>118</c:v>
                </c:pt>
                <c:pt idx="9">
                  <c:v>100</c:v>
                </c:pt>
                <c:pt idx="10">
                  <c:v>81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Kidney-Pancreas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74</c:v>
                </c:pt>
                <c:pt idx="1">
                  <c:v>89</c:v>
                </c:pt>
                <c:pt idx="2">
                  <c:v>85</c:v>
                </c:pt>
                <c:pt idx="3">
                  <c:v>93</c:v>
                </c:pt>
                <c:pt idx="4">
                  <c:v>78</c:v>
                </c:pt>
                <c:pt idx="5">
                  <c:v>84</c:v>
                </c:pt>
                <c:pt idx="6">
                  <c:v>76</c:v>
                </c:pt>
                <c:pt idx="7">
                  <c:v>79</c:v>
                </c:pt>
                <c:pt idx="8">
                  <c:v>90</c:v>
                </c:pt>
                <c:pt idx="9">
                  <c:v>85</c:v>
                </c:pt>
                <c:pt idx="10">
                  <c:v>88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Pancreas - Active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  <a:prstDash val="dash"/>
            </a:ln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32</c:v>
                </c:pt>
                <c:pt idx="1">
                  <c:v>59</c:v>
                </c:pt>
                <c:pt idx="2">
                  <c:v>59</c:v>
                </c:pt>
                <c:pt idx="3">
                  <c:v>56</c:v>
                </c:pt>
                <c:pt idx="4">
                  <c:v>40</c:v>
                </c:pt>
                <c:pt idx="5">
                  <c:v>38</c:v>
                </c:pt>
                <c:pt idx="6">
                  <c:v>39</c:v>
                </c:pt>
                <c:pt idx="7">
                  <c:v>42</c:v>
                </c:pt>
                <c:pt idx="8">
                  <c:v>28</c:v>
                </c:pt>
                <c:pt idx="9">
                  <c:v>28</c:v>
                </c:pt>
                <c:pt idx="10">
                  <c:v>24</c:v>
                </c:pt>
              </c:numCache>
            </c:numRef>
          </c:y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KP - Active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45</c:v>
                </c:pt>
                <c:pt idx="1">
                  <c:v>65</c:v>
                </c:pt>
                <c:pt idx="2">
                  <c:v>57</c:v>
                </c:pt>
                <c:pt idx="3">
                  <c:v>58</c:v>
                </c:pt>
                <c:pt idx="4">
                  <c:v>41</c:v>
                </c:pt>
                <c:pt idx="5">
                  <c:v>47</c:v>
                </c:pt>
                <c:pt idx="6">
                  <c:v>52</c:v>
                </c:pt>
                <c:pt idx="7">
                  <c:v>48</c:v>
                </c:pt>
                <c:pt idx="8">
                  <c:v>53</c:v>
                </c:pt>
                <c:pt idx="9">
                  <c:v>49</c:v>
                </c:pt>
                <c:pt idx="10">
                  <c:v>49</c:v>
                </c:pt>
              </c:numCache>
            </c:numRef>
          </c:yVal>
        </c:ser>
        <c:axId val="70895872"/>
        <c:axId val="70902528"/>
      </c:scatterChart>
      <c:valAx>
        <c:axId val="70895872"/>
        <c:scaling>
          <c:orientation val="minMax"/>
          <c:max val="2012"/>
          <c:min val="200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Snapshot</a:t>
                </a:r>
              </a:p>
            </c:rich>
          </c:tx>
          <c:layout/>
        </c:title>
        <c:numFmt formatCode="General" sourceLinked="1"/>
        <c:tickLblPos val="nextTo"/>
        <c:crossAx val="70902528"/>
        <c:crosses val="autoZero"/>
        <c:crossBetween val="midCat"/>
        <c:majorUnit val="1"/>
      </c:valAx>
      <c:valAx>
        <c:axId val="7090252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Registrations</a:t>
                </a:r>
              </a:p>
            </c:rich>
          </c:tx>
          <c:layout>
            <c:manualLayout>
              <c:xMode val="edge"/>
              <c:yMode val="edge"/>
              <c:x val="6.5359477124183147E-3"/>
              <c:y val="5.0812190142899019E-2"/>
            </c:manualLayout>
          </c:layout>
        </c:title>
        <c:numFmt formatCode="General" sourceLinked="1"/>
        <c:tickLblPos val="nextTo"/>
        <c:crossAx val="70895872"/>
        <c:crosses val="autoZero"/>
        <c:crossBetween val="midCat"/>
        <c:majorUnit val="40"/>
      </c:valAx>
    </c:plotArea>
    <c:legend>
      <c:legendPos val="b"/>
      <c:layout>
        <c:manualLayout>
          <c:xMode val="edge"/>
          <c:yMode val="edge"/>
          <c:x val="0.29215673408471032"/>
          <c:y val="0.77263043824068212"/>
          <c:w val="0.53169947506561765"/>
          <c:h val="0.12407301360057266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42</c:v>
                </c:pt>
                <c:pt idx="1">
                  <c:v>2332</c:v>
                </c:pt>
                <c:pt idx="2">
                  <c:v>150</c:v>
                </c:pt>
                <c:pt idx="3">
                  <c:v>10622</c:v>
                </c:pt>
                <c:pt idx="4">
                  <c:v>828</c:v>
                </c:pt>
                <c:pt idx="5">
                  <c:v>6009</c:v>
                </c:pt>
                <c:pt idx="6">
                  <c:v>1769</c:v>
                </c:pt>
                <c:pt idx="7">
                  <c:v>349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</c:v>
                </c:pt>
              </c:strCache>
            </c:strRef>
          </c:tx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27</c:v>
                </c:pt>
                <c:pt idx="1">
                  <c:v>2322</c:v>
                </c:pt>
                <c:pt idx="2">
                  <c:v>128</c:v>
                </c:pt>
                <c:pt idx="3">
                  <c:v>11043</c:v>
                </c:pt>
                <c:pt idx="4">
                  <c:v>795</c:v>
                </c:pt>
                <c:pt idx="5">
                  <c:v>6095</c:v>
                </c:pt>
                <c:pt idx="6">
                  <c:v>1821</c:v>
                </c:pt>
                <c:pt idx="7">
                  <c:v>287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</c:v>
                </c:pt>
              </c:strCache>
            </c:strRef>
          </c:tx>
          <c:dLbls>
            <c:dLbl>
              <c:idx val="4"/>
              <c:layout>
                <c:manualLayout>
                  <c:x val="1.4705882352941176E-2"/>
                  <c:y val="-6.1728395061728392E-3"/>
                </c:manualLayout>
              </c:layout>
              <c:dLblPos val="outEnd"/>
              <c:showVal val="1"/>
            </c:dLbl>
            <c:dLblPos val="outEnd"/>
            <c:showVal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29</c:v>
                </c:pt>
                <c:pt idx="1">
                  <c:v>2378</c:v>
                </c:pt>
                <c:pt idx="2">
                  <c:v>106</c:v>
                </c:pt>
                <c:pt idx="3">
                  <c:v>10868</c:v>
                </c:pt>
                <c:pt idx="4">
                  <c:v>801</c:v>
                </c:pt>
                <c:pt idx="5">
                  <c:v>6010</c:v>
                </c:pt>
                <c:pt idx="6">
                  <c:v>1753</c:v>
                </c:pt>
                <c:pt idx="7">
                  <c:v>242</c:v>
                </c:pt>
              </c:numCache>
            </c:numRef>
          </c:val>
        </c:ser>
        <c:dLbls>
          <c:showVal val="1"/>
        </c:dLbls>
        <c:axId val="87343488"/>
        <c:axId val="87345024"/>
      </c:barChart>
      <c:catAx>
        <c:axId val="87343488"/>
        <c:scaling>
          <c:orientation val="minMax"/>
        </c:scaling>
        <c:axPos val="b"/>
        <c:tickLblPos val="low"/>
        <c:crossAx val="87345024"/>
        <c:crosses val="autoZero"/>
        <c:auto val="1"/>
        <c:lblAlgn val="ctr"/>
        <c:lblOffset val="100"/>
      </c:catAx>
      <c:valAx>
        <c:axId val="8734502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# of Transplants</a:t>
                </a:r>
              </a:p>
            </c:rich>
          </c:tx>
          <c:layout>
            <c:manualLayout>
              <c:xMode val="edge"/>
              <c:yMode val="edge"/>
              <c:x val="6.535947712418313E-3"/>
              <c:y val="0.2222385049091086"/>
            </c:manualLayout>
          </c:layout>
        </c:title>
        <c:numFmt formatCode="General" sourceLinked="1"/>
        <c:tickLblPos val="nextTo"/>
        <c:crossAx val="87343488"/>
        <c:crosses val="autoZero"/>
        <c:crossBetween val="between"/>
        <c:majorUnit val="3000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</c:v>
                </c:pt>
                <c:pt idx="1">
                  <c:v>87</c:v>
                </c:pt>
                <c:pt idx="2">
                  <c:v>0</c:v>
                </c:pt>
                <c:pt idx="3">
                  <c:v>406</c:v>
                </c:pt>
                <c:pt idx="4">
                  <c:v>9</c:v>
                </c:pt>
                <c:pt idx="5">
                  <c:v>242</c:v>
                </c:pt>
                <c:pt idx="6">
                  <c:v>58</c:v>
                </c:pt>
                <c:pt idx="7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</c:v>
                </c:pt>
              </c:strCache>
            </c:strRef>
          </c:tx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</c:v>
                </c:pt>
                <c:pt idx="1">
                  <c:v>89</c:v>
                </c:pt>
                <c:pt idx="2">
                  <c:v>2</c:v>
                </c:pt>
                <c:pt idx="3">
                  <c:v>396</c:v>
                </c:pt>
                <c:pt idx="4">
                  <c:v>14</c:v>
                </c:pt>
                <c:pt idx="5">
                  <c:v>251</c:v>
                </c:pt>
                <c:pt idx="6">
                  <c:v>39</c:v>
                </c:pt>
                <c:pt idx="7">
                  <c:v>19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</c:v>
                </c:pt>
              </c:strCache>
            </c:strRef>
          </c:tx>
          <c:dLbls>
            <c:dLbl>
              <c:idx val="4"/>
              <c:layout>
                <c:manualLayout>
                  <c:x val="1.4705882352941176E-2"/>
                  <c:y val="-6.1728395061728392E-3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1.1437908496732046E-2"/>
                  <c:y val="-3.0864197530864252E-3"/>
                </c:manualLayout>
              </c:layout>
              <c:dLblPos val="outEnd"/>
              <c:showVal val="1"/>
            </c:dLbl>
            <c:dLblPos val="outEnd"/>
            <c:showVal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0</c:v>
                </c:pt>
                <c:pt idx="1">
                  <c:v>84</c:v>
                </c:pt>
                <c:pt idx="2">
                  <c:v>1</c:v>
                </c:pt>
                <c:pt idx="3">
                  <c:v>381</c:v>
                </c:pt>
                <c:pt idx="4">
                  <c:v>14</c:v>
                </c:pt>
                <c:pt idx="5">
                  <c:v>215</c:v>
                </c:pt>
                <c:pt idx="6">
                  <c:v>43</c:v>
                </c:pt>
                <c:pt idx="7">
                  <c:v>13</c:v>
                </c:pt>
              </c:numCache>
            </c:numRef>
          </c:val>
        </c:ser>
        <c:dLbls>
          <c:showVal val="1"/>
        </c:dLbls>
        <c:axId val="87449600"/>
        <c:axId val="87451136"/>
      </c:barChart>
      <c:catAx>
        <c:axId val="87449600"/>
        <c:scaling>
          <c:orientation val="minMax"/>
        </c:scaling>
        <c:axPos val="b"/>
        <c:tickLblPos val="low"/>
        <c:crossAx val="87451136"/>
        <c:crosses val="autoZero"/>
        <c:auto val="1"/>
        <c:lblAlgn val="ctr"/>
        <c:lblOffset val="100"/>
      </c:catAx>
      <c:valAx>
        <c:axId val="874511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# of Transplants</a:t>
                </a:r>
              </a:p>
            </c:rich>
          </c:tx>
          <c:layout>
            <c:manualLayout>
              <c:xMode val="edge"/>
              <c:yMode val="edge"/>
              <c:x val="6.535947712418313E-3"/>
              <c:y val="0.21953800913774713"/>
            </c:manualLayout>
          </c:layout>
        </c:title>
        <c:numFmt formatCode="General" sourceLinked="1"/>
        <c:tickLblPos val="nextTo"/>
        <c:crossAx val="87449600"/>
        <c:crosses val="autoZero"/>
        <c:crossBetween val="between"/>
        <c:majorUnit val="100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9</c:v>
                </c:pt>
                <c:pt idx="1">
                  <c:v>322</c:v>
                </c:pt>
                <c:pt idx="2">
                  <c:v>44</c:v>
                </c:pt>
                <c:pt idx="3">
                  <c:v>1371</c:v>
                </c:pt>
                <c:pt idx="4">
                  <c:v>99</c:v>
                </c:pt>
                <c:pt idx="5">
                  <c:v>682</c:v>
                </c:pt>
                <c:pt idx="6">
                  <c:v>281</c:v>
                </c:pt>
                <c:pt idx="7">
                  <c:v>55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</c:v>
                </c:pt>
              </c:strCache>
            </c:strRef>
          </c:tx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4</c:v>
                </c:pt>
                <c:pt idx="1">
                  <c:v>288</c:v>
                </c:pt>
                <c:pt idx="2">
                  <c:v>40</c:v>
                </c:pt>
                <c:pt idx="3">
                  <c:v>1390</c:v>
                </c:pt>
                <c:pt idx="4">
                  <c:v>72</c:v>
                </c:pt>
                <c:pt idx="5">
                  <c:v>695</c:v>
                </c:pt>
                <c:pt idx="6">
                  <c:v>249</c:v>
                </c:pt>
                <c:pt idx="7">
                  <c:v>42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</c:v>
                </c:pt>
              </c:strCache>
            </c:strRef>
          </c:tx>
          <c:dLbls>
            <c:dLbl>
              <c:idx val="3"/>
              <c:layout>
                <c:manualLayout>
                  <c:x val="3.2679738562091679E-2"/>
                  <c:y val="-6.1728395061728392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1.4705882352941176E-2"/>
                  <c:y val="-6.1728395061728392E-3"/>
                </c:manualLayout>
              </c:layout>
              <c:dLblPos val="outEnd"/>
              <c:showVal val="1"/>
            </c:dLbl>
            <c:dLblPos val="outEnd"/>
            <c:showVal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4</c:v>
                </c:pt>
                <c:pt idx="1">
                  <c:v>278</c:v>
                </c:pt>
                <c:pt idx="2">
                  <c:v>28</c:v>
                </c:pt>
                <c:pt idx="3">
                  <c:v>1332</c:v>
                </c:pt>
                <c:pt idx="4">
                  <c:v>85</c:v>
                </c:pt>
                <c:pt idx="5">
                  <c:v>702</c:v>
                </c:pt>
                <c:pt idx="6">
                  <c:v>249</c:v>
                </c:pt>
                <c:pt idx="7">
                  <c:v>25</c:v>
                </c:pt>
              </c:numCache>
            </c:numRef>
          </c:val>
        </c:ser>
        <c:dLbls>
          <c:showVal val="1"/>
        </c:dLbls>
        <c:axId val="87485440"/>
        <c:axId val="87565056"/>
      </c:barChart>
      <c:catAx>
        <c:axId val="87485440"/>
        <c:scaling>
          <c:orientation val="minMax"/>
        </c:scaling>
        <c:axPos val="b"/>
        <c:numFmt formatCode="General" sourceLinked="1"/>
        <c:tickLblPos val="low"/>
        <c:crossAx val="87565056"/>
        <c:crosses val="autoZero"/>
        <c:auto val="1"/>
        <c:lblAlgn val="ctr"/>
        <c:lblOffset val="100"/>
      </c:catAx>
      <c:valAx>
        <c:axId val="875650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# of Transplants</a:t>
                </a:r>
              </a:p>
            </c:rich>
          </c:tx>
          <c:layout>
            <c:manualLayout>
              <c:xMode val="edge"/>
              <c:yMode val="edge"/>
              <c:x val="6.535947712418313E-3"/>
              <c:y val="0.21953800913774713"/>
            </c:manualLayout>
          </c:layout>
        </c:title>
        <c:numFmt formatCode="General" sourceLinked="1"/>
        <c:tickLblPos val="nextTo"/>
        <c:crossAx val="87485440"/>
        <c:crosses val="autoZero"/>
        <c:crossBetween val="between"/>
        <c:majorUnit val="300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</c:v>
                </c:pt>
                <c:pt idx="1">
                  <c:v>325</c:v>
                </c:pt>
                <c:pt idx="2">
                  <c:v>11</c:v>
                </c:pt>
                <c:pt idx="3">
                  <c:v>1609</c:v>
                </c:pt>
                <c:pt idx="4">
                  <c:v>147</c:v>
                </c:pt>
                <c:pt idx="5">
                  <c:v>1047</c:v>
                </c:pt>
                <c:pt idx="6">
                  <c:v>203</c:v>
                </c:pt>
                <c:pt idx="7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</c:v>
                </c:pt>
              </c:strCache>
            </c:strRef>
          </c:tx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</c:v>
                </c:pt>
                <c:pt idx="1">
                  <c:v>316</c:v>
                </c:pt>
                <c:pt idx="2">
                  <c:v>11</c:v>
                </c:pt>
                <c:pt idx="3">
                  <c:v>1605</c:v>
                </c:pt>
                <c:pt idx="4">
                  <c:v>124</c:v>
                </c:pt>
                <c:pt idx="5">
                  <c:v>1017</c:v>
                </c:pt>
                <c:pt idx="6">
                  <c:v>224</c:v>
                </c:pt>
                <c:pt idx="7">
                  <c:v>18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</c:v>
                </c:pt>
              </c:strCache>
            </c:strRef>
          </c:tx>
          <c:dLbls>
            <c:dLbl>
              <c:idx val="3"/>
              <c:layout>
                <c:manualLayout>
                  <c:x val="3.2679738562091706E-2"/>
                  <c:y val="-6.1728395061728392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1.4705882352941176E-2"/>
                  <c:y val="-6.1728395061728392E-3"/>
                </c:manualLayout>
              </c:layout>
              <c:dLblPos val="outEnd"/>
              <c:showVal val="1"/>
            </c:dLbl>
            <c:dLblPos val="outEnd"/>
            <c:showVal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2</c:v>
                </c:pt>
                <c:pt idx="1">
                  <c:v>288</c:v>
                </c:pt>
                <c:pt idx="2">
                  <c:v>4</c:v>
                </c:pt>
                <c:pt idx="3">
                  <c:v>1566</c:v>
                </c:pt>
                <c:pt idx="4">
                  <c:v>142</c:v>
                </c:pt>
                <c:pt idx="5">
                  <c:v>1091</c:v>
                </c:pt>
                <c:pt idx="6">
                  <c:v>190</c:v>
                </c:pt>
                <c:pt idx="7">
                  <c:v>9</c:v>
                </c:pt>
              </c:numCache>
            </c:numRef>
          </c:val>
        </c:ser>
        <c:dLbls>
          <c:showVal val="1"/>
        </c:dLbls>
        <c:axId val="87767296"/>
        <c:axId val="87773184"/>
      </c:barChart>
      <c:catAx>
        <c:axId val="87767296"/>
        <c:scaling>
          <c:orientation val="minMax"/>
        </c:scaling>
        <c:axPos val="b"/>
        <c:numFmt formatCode="General" sourceLinked="1"/>
        <c:tickLblPos val="low"/>
        <c:crossAx val="87773184"/>
        <c:crosses val="autoZero"/>
        <c:auto val="1"/>
        <c:lblAlgn val="ctr"/>
        <c:lblOffset val="100"/>
      </c:catAx>
      <c:valAx>
        <c:axId val="8777318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# of Transplants</a:t>
                </a:r>
              </a:p>
            </c:rich>
          </c:tx>
          <c:layout>
            <c:manualLayout>
              <c:xMode val="edge"/>
              <c:yMode val="edge"/>
              <c:x val="6.535947712418313E-3"/>
              <c:y val="0.21953800913774713"/>
            </c:manualLayout>
          </c:layout>
        </c:title>
        <c:numFmt formatCode="General" sourceLinked="1"/>
        <c:tickLblPos val="nextTo"/>
        <c:crossAx val="87767296"/>
        <c:crosses val="autoZero"/>
        <c:crossBetween val="between"/>
        <c:majorUnit val="300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12</c:v>
                </c:pt>
                <c:pt idx="1">
                  <c:v>218</c:v>
                </c:pt>
                <c:pt idx="2">
                  <c:v>0</c:v>
                </c:pt>
                <c:pt idx="3">
                  <c:v>943</c:v>
                </c:pt>
                <c:pt idx="4">
                  <c:v>55</c:v>
                </c:pt>
                <c:pt idx="5">
                  <c:v>557</c:v>
                </c:pt>
                <c:pt idx="6">
                  <c:v>218</c:v>
                </c:pt>
                <c:pt idx="7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</c:v>
                </c:pt>
              </c:strCache>
            </c:strRef>
          </c:tx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5</c:v>
                </c:pt>
                <c:pt idx="1">
                  <c:v>232</c:v>
                </c:pt>
                <c:pt idx="2">
                  <c:v>0</c:v>
                </c:pt>
                <c:pt idx="3">
                  <c:v>941</c:v>
                </c:pt>
                <c:pt idx="4">
                  <c:v>58</c:v>
                </c:pt>
                <c:pt idx="5">
                  <c:v>554</c:v>
                </c:pt>
                <c:pt idx="6">
                  <c:v>266</c:v>
                </c:pt>
                <c:pt idx="7">
                  <c:v>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</c:v>
                </c:pt>
              </c:strCache>
            </c:strRef>
          </c:tx>
          <c:dLbls>
            <c:dLbl>
              <c:idx val="3"/>
              <c:layout>
                <c:manualLayout>
                  <c:x val="3.2679738562091692E-2"/>
                  <c:y val="-6.1728395061728392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1.4705882352941176E-2"/>
                  <c:y val="-6.1728395061728392E-3"/>
                </c:manualLayout>
              </c:layout>
              <c:dLblPos val="outEnd"/>
              <c:showVal val="1"/>
            </c:dLbl>
            <c:dLblPos val="outEnd"/>
            <c:showVal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8</c:v>
                </c:pt>
                <c:pt idx="1">
                  <c:v>277</c:v>
                </c:pt>
                <c:pt idx="2">
                  <c:v>0</c:v>
                </c:pt>
                <c:pt idx="3">
                  <c:v>908</c:v>
                </c:pt>
                <c:pt idx="4">
                  <c:v>70</c:v>
                </c:pt>
                <c:pt idx="5">
                  <c:v>548</c:v>
                </c:pt>
                <c:pt idx="6">
                  <c:v>302</c:v>
                </c:pt>
                <c:pt idx="7">
                  <c:v>16</c:v>
                </c:pt>
              </c:numCache>
            </c:numRef>
          </c:val>
        </c:ser>
        <c:dLbls>
          <c:showVal val="1"/>
        </c:dLbls>
        <c:axId val="87811968"/>
        <c:axId val="87813504"/>
      </c:barChart>
      <c:catAx>
        <c:axId val="87811968"/>
        <c:scaling>
          <c:orientation val="minMax"/>
        </c:scaling>
        <c:axPos val="b"/>
        <c:numFmt formatCode="General" sourceLinked="1"/>
        <c:tickLblPos val="low"/>
        <c:crossAx val="87813504"/>
        <c:crosses val="autoZero"/>
        <c:auto val="1"/>
        <c:lblAlgn val="ctr"/>
        <c:lblOffset val="100"/>
      </c:catAx>
      <c:valAx>
        <c:axId val="878135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# of Transplants</a:t>
                </a:r>
              </a:p>
            </c:rich>
          </c:tx>
          <c:layout>
            <c:manualLayout>
              <c:xMode val="edge"/>
              <c:yMode val="edge"/>
              <c:x val="6.535947712418313E-3"/>
              <c:y val="0.21953800913774713"/>
            </c:manualLayout>
          </c:layout>
        </c:title>
        <c:numFmt formatCode="General" sourceLinked="1"/>
        <c:tickLblPos val="nextTo"/>
        <c:crossAx val="87811968"/>
        <c:crosses val="autoZero"/>
        <c:crossBetween val="between"/>
        <c:majorUnit val="200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11</c:v>
                </c:pt>
                <c:pt idx="1">
                  <c:v>327</c:v>
                </c:pt>
                <c:pt idx="2">
                  <c:v>9</c:v>
                </c:pt>
                <c:pt idx="3">
                  <c:v>1578</c:v>
                </c:pt>
                <c:pt idx="4">
                  <c:v>136</c:v>
                </c:pt>
                <c:pt idx="5">
                  <c:v>858</c:v>
                </c:pt>
                <c:pt idx="6">
                  <c:v>233</c:v>
                </c:pt>
                <c:pt idx="7">
                  <c:v>34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</c:v>
                </c:pt>
              </c:strCache>
            </c:strRef>
          </c:tx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9</c:v>
                </c:pt>
                <c:pt idx="1">
                  <c:v>341</c:v>
                </c:pt>
                <c:pt idx="2">
                  <c:v>11</c:v>
                </c:pt>
                <c:pt idx="3">
                  <c:v>1853</c:v>
                </c:pt>
                <c:pt idx="4">
                  <c:v>123</c:v>
                </c:pt>
                <c:pt idx="5">
                  <c:v>905</c:v>
                </c:pt>
                <c:pt idx="6">
                  <c:v>270</c:v>
                </c:pt>
                <c:pt idx="7">
                  <c:v>32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</c:v>
                </c:pt>
              </c:strCache>
            </c:strRef>
          </c:tx>
          <c:dLbls>
            <c:dLbl>
              <c:idx val="3"/>
              <c:layout>
                <c:manualLayout>
                  <c:x val="3.2679738562091706E-2"/>
                  <c:y val="-6.1728395061728392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1.4705882352941176E-2"/>
                  <c:y val="-6.1728395061728392E-3"/>
                </c:manualLayout>
              </c:layout>
              <c:dLblPos val="outEnd"/>
              <c:showVal val="1"/>
            </c:dLbl>
            <c:dLblPos val="outEnd"/>
            <c:showVal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7</c:v>
                </c:pt>
                <c:pt idx="1">
                  <c:v>357</c:v>
                </c:pt>
                <c:pt idx="2">
                  <c:v>9</c:v>
                </c:pt>
                <c:pt idx="3">
                  <c:v>1871</c:v>
                </c:pt>
                <c:pt idx="4">
                  <c:v>110</c:v>
                </c:pt>
                <c:pt idx="5">
                  <c:v>867</c:v>
                </c:pt>
                <c:pt idx="6">
                  <c:v>259</c:v>
                </c:pt>
                <c:pt idx="7">
                  <c:v>24</c:v>
                </c:pt>
              </c:numCache>
            </c:numRef>
          </c:val>
        </c:ser>
        <c:dLbls>
          <c:showVal val="1"/>
        </c:dLbls>
        <c:axId val="88085632"/>
        <c:axId val="88087168"/>
      </c:barChart>
      <c:catAx>
        <c:axId val="88085632"/>
        <c:scaling>
          <c:orientation val="minMax"/>
        </c:scaling>
        <c:axPos val="b"/>
        <c:numFmt formatCode="General" sourceLinked="1"/>
        <c:tickLblPos val="low"/>
        <c:crossAx val="88087168"/>
        <c:crosses val="autoZero"/>
        <c:auto val="1"/>
        <c:lblAlgn val="ctr"/>
        <c:lblOffset val="100"/>
      </c:catAx>
      <c:valAx>
        <c:axId val="880871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# of Transplants</a:t>
                </a:r>
              </a:p>
            </c:rich>
          </c:tx>
          <c:layout>
            <c:manualLayout>
              <c:xMode val="edge"/>
              <c:yMode val="edge"/>
              <c:x val="6.535947712418313E-3"/>
              <c:y val="0.21953800913774713"/>
            </c:manualLayout>
          </c:layout>
        </c:title>
        <c:numFmt formatCode="General" sourceLinked="1"/>
        <c:tickLblPos val="nextTo"/>
        <c:crossAx val="88085632"/>
        <c:crosses val="autoZero"/>
        <c:crossBetween val="between"/>
        <c:majorUnit val="400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</c:v>
                </c:pt>
                <c:pt idx="1">
                  <c:v>76</c:v>
                </c:pt>
                <c:pt idx="2">
                  <c:v>0</c:v>
                </c:pt>
                <c:pt idx="3">
                  <c:v>371</c:v>
                </c:pt>
                <c:pt idx="4">
                  <c:v>22</c:v>
                </c:pt>
                <c:pt idx="5">
                  <c:v>151</c:v>
                </c:pt>
                <c:pt idx="6">
                  <c:v>52</c:v>
                </c:pt>
                <c:pt idx="7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</c:v>
                </c:pt>
              </c:strCache>
            </c:strRef>
          </c:tx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</c:v>
                </c:pt>
                <c:pt idx="1">
                  <c:v>56</c:v>
                </c:pt>
                <c:pt idx="2">
                  <c:v>2</c:v>
                </c:pt>
                <c:pt idx="3">
                  <c:v>388</c:v>
                </c:pt>
                <c:pt idx="4">
                  <c:v>24</c:v>
                </c:pt>
                <c:pt idx="5">
                  <c:v>176</c:v>
                </c:pt>
                <c:pt idx="6">
                  <c:v>46</c:v>
                </c:pt>
                <c:pt idx="7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</c:v>
                </c:pt>
              </c:strCache>
            </c:strRef>
          </c:tx>
          <c:dLbls>
            <c:dLbl>
              <c:idx val="3"/>
              <c:layout>
                <c:manualLayout>
                  <c:x val="4.4117647058823928E-2"/>
                  <c:y val="2.1604938271605059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1.4705882352941176E-2"/>
                  <c:y val="-6.1728395061728392E-3"/>
                </c:manualLayout>
              </c:layout>
              <c:dLblPos val="outEnd"/>
              <c:showVal val="1"/>
            </c:dLbl>
            <c:dLblPos val="outEnd"/>
            <c:showVal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0</c:v>
                </c:pt>
                <c:pt idx="1">
                  <c:v>64</c:v>
                </c:pt>
                <c:pt idx="2">
                  <c:v>1</c:v>
                </c:pt>
                <c:pt idx="3">
                  <c:v>399</c:v>
                </c:pt>
                <c:pt idx="4">
                  <c:v>24</c:v>
                </c:pt>
                <c:pt idx="5">
                  <c:v>162</c:v>
                </c:pt>
                <c:pt idx="6">
                  <c:v>41</c:v>
                </c:pt>
                <c:pt idx="7">
                  <c:v>0</c:v>
                </c:pt>
              </c:numCache>
            </c:numRef>
          </c:val>
        </c:ser>
        <c:dLbls>
          <c:showVal val="1"/>
        </c:dLbls>
        <c:axId val="88146688"/>
        <c:axId val="88148224"/>
      </c:barChart>
      <c:catAx>
        <c:axId val="88146688"/>
        <c:scaling>
          <c:orientation val="minMax"/>
        </c:scaling>
        <c:axPos val="b"/>
        <c:numFmt formatCode="General" sourceLinked="1"/>
        <c:tickLblPos val="low"/>
        <c:crossAx val="88148224"/>
        <c:crosses val="autoZero"/>
        <c:auto val="1"/>
        <c:lblAlgn val="ctr"/>
        <c:lblOffset val="100"/>
      </c:catAx>
      <c:valAx>
        <c:axId val="8814822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# of Transplants</a:t>
                </a:r>
              </a:p>
            </c:rich>
          </c:tx>
          <c:layout>
            <c:manualLayout>
              <c:xMode val="edge"/>
              <c:yMode val="edge"/>
              <c:x val="6.535947712418313E-3"/>
              <c:y val="0.21953800913774713"/>
            </c:manualLayout>
          </c:layout>
        </c:title>
        <c:numFmt formatCode="General" sourceLinked="1"/>
        <c:tickLblPos val="nextTo"/>
        <c:crossAx val="88146688"/>
        <c:crosses val="autoZero"/>
        <c:crossBetween val="between"/>
        <c:majorUnit val="100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227</c:v>
                </c:pt>
                <c:pt idx="2">
                  <c:v>3</c:v>
                </c:pt>
                <c:pt idx="3">
                  <c:v>784</c:v>
                </c:pt>
                <c:pt idx="4">
                  <c:v>93</c:v>
                </c:pt>
                <c:pt idx="5">
                  <c:v>499</c:v>
                </c:pt>
                <c:pt idx="6">
                  <c:v>142</c:v>
                </c:pt>
                <c:pt idx="7">
                  <c:v>48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</c:v>
                </c:pt>
              </c:strCache>
            </c:strRef>
          </c:tx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</c:v>
                </c:pt>
                <c:pt idx="1">
                  <c:v>230</c:v>
                </c:pt>
                <c:pt idx="2">
                  <c:v>1</c:v>
                </c:pt>
                <c:pt idx="3">
                  <c:v>862</c:v>
                </c:pt>
                <c:pt idx="4">
                  <c:v>115</c:v>
                </c:pt>
                <c:pt idx="5">
                  <c:v>542</c:v>
                </c:pt>
                <c:pt idx="6">
                  <c:v>121</c:v>
                </c:pt>
                <c:pt idx="7">
                  <c:v>58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</c:v>
                </c:pt>
              </c:strCache>
            </c:strRef>
          </c:tx>
          <c:dLbls>
            <c:dLbl>
              <c:idx val="3"/>
              <c:layout>
                <c:manualLayout>
                  <c:x val="4.4117647058823969E-2"/>
                  <c:y val="2.1604938271605069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1.4705882352941176E-2"/>
                  <c:y val="-6.1728395061728392E-3"/>
                </c:manualLayout>
              </c:layout>
              <c:dLblPos val="outEnd"/>
              <c:showVal val="1"/>
            </c:dLbl>
            <c:dLblPos val="outEnd"/>
            <c:showVal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1</c:v>
                </c:pt>
                <c:pt idx="1">
                  <c:v>251</c:v>
                </c:pt>
                <c:pt idx="2">
                  <c:v>4</c:v>
                </c:pt>
                <c:pt idx="3">
                  <c:v>761</c:v>
                </c:pt>
                <c:pt idx="4">
                  <c:v>96</c:v>
                </c:pt>
                <c:pt idx="5">
                  <c:v>479</c:v>
                </c:pt>
                <c:pt idx="6">
                  <c:v>107</c:v>
                </c:pt>
                <c:pt idx="7">
                  <c:v>63</c:v>
                </c:pt>
              </c:numCache>
            </c:numRef>
          </c:val>
        </c:ser>
        <c:dLbls>
          <c:showVal val="1"/>
        </c:dLbls>
        <c:axId val="88199552"/>
        <c:axId val="88201088"/>
      </c:barChart>
      <c:catAx>
        <c:axId val="88199552"/>
        <c:scaling>
          <c:orientation val="minMax"/>
        </c:scaling>
        <c:axPos val="b"/>
        <c:numFmt formatCode="General" sourceLinked="1"/>
        <c:tickLblPos val="low"/>
        <c:crossAx val="88201088"/>
        <c:crosses val="autoZero"/>
        <c:auto val="1"/>
        <c:lblAlgn val="ctr"/>
        <c:lblOffset val="100"/>
      </c:catAx>
      <c:valAx>
        <c:axId val="882010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# of Transplants</a:t>
                </a:r>
              </a:p>
            </c:rich>
          </c:tx>
          <c:layout>
            <c:manualLayout>
              <c:xMode val="edge"/>
              <c:yMode val="edge"/>
              <c:x val="6.535947712418313E-3"/>
              <c:y val="0.21953800913774713"/>
            </c:manualLayout>
          </c:layout>
        </c:title>
        <c:numFmt formatCode="General" sourceLinked="1"/>
        <c:tickLblPos val="nextTo"/>
        <c:crossAx val="88199552"/>
        <c:crosses val="autoZero"/>
        <c:crossBetween val="between"/>
        <c:majorUnit val="200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160</c:v>
                </c:pt>
                <c:pt idx="2">
                  <c:v>26</c:v>
                </c:pt>
                <c:pt idx="3">
                  <c:v>722</c:v>
                </c:pt>
                <c:pt idx="4">
                  <c:v>60</c:v>
                </c:pt>
                <c:pt idx="5">
                  <c:v>446</c:v>
                </c:pt>
                <c:pt idx="6">
                  <c:v>116</c:v>
                </c:pt>
                <c:pt idx="7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</c:v>
                </c:pt>
              </c:strCache>
            </c:strRef>
          </c:tx>
          <c:dLbls>
            <c:delete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</c:v>
                </c:pt>
                <c:pt idx="1">
                  <c:v>162</c:v>
                </c:pt>
                <c:pt idx="2">
                  <c:v>12</c:v>
                </c:pt>
                <c:pt idx="3">
                  <c:v>793</c:v>
                </c:pt>
                <c:pt idx="4">
                  <c:v>72</c:v>
                </c:pt>
                <c:pt idx="5">
                  <c:v>456</c:v>
                </c:pt>
                <c:pt idx="6">
                  <c:v>129</c:v>
                </c:pt>
                <c:pt idx="7">
                  <c:v>16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</c:v>
                </c:pt>
              </c:strCache>
            </c:strRef>
          </c:tx>
          <c:dLbls>
            <c:dLbl>
              <c:idx val="3"/>
              <c:layout>
                <c:manualLayout>
                  <c:x val="4.4117647058824011E-2"/>
                  <c:y val="2.1604938271605079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1.4705882352941176E-2"/>
                  <c:y val="-6.1728395061728392E-3"/>
                </c:manualLayout>
              </c:layout>
              <c:dLblPos val="outEnd"/>
              <c:showVal val="1"/>
            </c:dLbl>
            <c:dLblPos val="outEnd"/>
            <c:showVal val="1"/>
          </c:dLbls>
          <c:cat>
            <c:strRef>
              <c:f>Sheet1!$A$2:$A$9</c:f>
              <c:strCache>
                <c:ptCount val="8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  <c:pt idx="7">
                  <c:v>PA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1</c:v>
                </c:pt>
                <c:pt idx="1">
                  <c:v>163</c:v>
                </c:pt>
                <c:pt idx="2">
                  <c:v>14</c:v>
                </c:pt>
                <c:pt idx="3">
                  <c:v>753</c:v>
                </c:pt>
                <c:pt idx="4">
                  <c:v>73</c:v>
                </c:pt>
                <c:pt idx="5">
                  <c:v>436</c:v>
                </c:pt>
                <c:pt idx="6">
                  <c:v>113</c:v>
                </c:pt>
                <c:pt idx="7">
                  <c:v>17</c:v>
                </c:pt>
              </c:numCache>
            </c:numRef>
          </c:val>
        </c:ser>
        <c:dLbls>
          <c:showVal val="1"/>
        </c:dLbls>
        <c:axId val="88461312"/>
        <c:axId val="88462848"/>
      </c:barChart>
      <c:catAx>
        <c:axId val="88461312"/>
        <c:scaling>
          <c:orientation val="minMax"/>
        </c:scaling>
        <c:axPos val="b"/>
        <c:numFmt formatCode="General" sourceLinked="1"/>
        <c:tickLblPos val="low"/>
        <c:crossAx val="88462848"/>
        <c:crosses val="autoZero"/>
        <c:auto val="1"/>
        <c:lblAlgn val="ctr"/>
        <c:lblOffset val="100"/>
      </c:catAx>
      <c:valAx>
        <c:axId val="884628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# of Transplants</a:t>
                </a:r>
              </a:p>
            </c:rich>
          </c:tx>
          <c:layout>
            <c:manualLayout>
              <c:xMode val="edge"/>
              <c:yMode val="edge"/>
              <c:x val="6.535947712418313E-3"/>
              <c:y val="0.21953800913774713"/>
            </c:manualLayout>
          </c:layout>
        </c:title>
        <c:numFmt formatCode="General" sourceLinked="1"/>
        <c:tickLblPos val="nextTo"/>
        <c:crossAx val="88461312"/>
        <c:crosses val="autoZero"/>
        <c:crossBetween val="between"/>
        <c:majorUnit val="200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dLbls>
            <c:delete val="1"/>
          </c:dLbls>
          <c:cat>
            <c:strRef>
              <c:f>Sheet1!$A$2:$A$8</c:f>
              <c:strCache>
                <c:ptCount val="7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162</c:v>
                </c:pt>
                <c:pt idx="2">
                  <c:v>9</c:v>
                </c:pt>
                <c:pt idx="3">
                  <c:v>696</c:v>
                </c:pt>
                <c:pt idx="4">
                  <c:v>32</c:v>
                </c:pt>
                <c:pt idx="5">
                  <c:v>322</c:v>
                </c:pt>
                <c:pt idx="6">
                  <c:v>51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</c:v>
                </c:pt>
              </c:strCache>
            </c:strRef>
          </c:tx>
          <c:dLbls>
            <c:delete val="1"/>
          </c:dLbls>
          <c:cat>
            <c:strRef>
              <c:f>Sheet1!$A$2:$A$8</c:f>
              <c:strCache>
                <c:ptCount val="7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</c:v>
                </c:pt>
                <c:pt idx="1">
                  <c:v>159</c:v>
                </c:pt>
                <c:pt idx="2">
                  <c:v>9</c:v>
                </c:pt>
                <c:pt idx="3">
                  <c:v>715</c:v>
                </c:pt>
                <c:pt idx="4">
                  <c:v>26</c:v>
                </c:pt>
                <c:pt idx="5">
                  <c:v>343</c:v>
                </c:pt>
                <c:pt idx="6">
                  <c:v>59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</c:v>
                </c:pt>
              </c:strCache>
            </c:strRef>
          </c:tx>
          <c:dLbls>
            <c:dLbl>
              <c:idx val="4"/>
              <c:layout>
                <c:manualLayout>
                  <c:x val="1.4705882352941176E-2"/>
                  <c:y val="-6.1728395061728392E-3"/>
                </c:manualLayout>
              </c:layout>
              <c:dLblPos val="outEnd"/>
              <c:showVal val="1"/>
            </c:dLbl>
            <c:dLblPos val="outEnd"/>
            <c:showVal val="1"/>
          </c:dLbls>
          <c:cat>
            <c:strRef>
              <c:f>Sheet1!$A$2:$A$8</c:f>
              <c:strCache>
                <c:ptCount val="7"/>
                <c:pt idx="0">
                  <c:v>HL</c:v>
                </c:pt>
                <c:pt idx="1">
                  <c:v>HR</c:v>
                </c:pt>
                <c:pt idx="2">
                  <c:v>IN</c:v>
                </c:pt>
                <c:pt idx="3">
                  <c:v>KI</c:v>
                </c:pt>
                <c:pt idx="4">
                  <c:v>KP</c:v>
                </c:pt>
                <c:pt idx="5">
                  <c:v>LI</c:v>
                </c:pt>
                <c:pt idx="6">
                  <c:v>LU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0</c:v>
                </c:pt>
                <c:pt idx="1">
                  <c:v>173</c:v>
                </c:pt>
                <c:pt idx="2">
                  <c:v>13</c:v>
                </c:pt>
                <c:pt idx="3">
                  <c:v>748</c:v>
                </c:pt>
                <c:pt idx="4">
                  <c:v>21</c:v>
                </c:pt>
                <c:pt idx="5">
                  <c:v>313</c:v>
                </c:pt>
                <c:pt idx="6">
                  <c:v>67</c:v>
                </c:pt>
              </c:numCache>
            </c:numRef>
          </c:val>
        </c:ser>
        <c:dLbls>
          <c:showVal val="1"/>
        </c:dLbls>
        <c:axId val="88579456"/>
        <c:axId val="88585344"/>
      </c:barChart>
      <c:catAx>
        <c:axId val="88579456"/>
        <c:scaling>
          <c:orientation val="minMax"/>
        </c:scaling>
        <c:axPos val="b"/>
        <c:tickLblPos val="low"/>
        <c:crossAx val="88585344"/>
        <c:crosses val="autoZero"/>
        <c:auto val="1"/>
        <c:lblAlgn val="ctr"/>
        <c:lblOffset val="100"/>
      </c:catAx>
      <c:valAx>
        <c:axId val="885853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# of Transplants</a:t>
                </a:r>
              </a:p>
            </c:rich>
          </c:tx>
          <c:layout>
            <c:manualLayout>
              <c:xMode val="edge"/>
              <c:yMode val="edge"/>
              <c:x val="6.535947712418313E-3"/>
              <c:y val="0.21953800913774713"/>
            </c:manualLayout>
          </c:layout>
        </c:title>
        <c:numFmt formatCode="General" sourceLinked="1"/>
        <c:tickLblPos val="nextTo"/>
        <c:crossAx val="88579456"/>
        <c:crosses val="autoZero"/>
        <c:crossBetween val="between"/>
        <c:majorUnit val="200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 eaLnBrk="0" hangingPunct="0">
              <a:defRPr sz="1200">
                <a:latin typeface="Verdan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 eaLnBrk="0" hangingPunct="0">
              <a:defRPr sz="1200" smtClean="0">
                <a:latin typeface="Verdana" charset="0"/>
              </a:defRPr>
            </a:lvl1pPr>
          </a:lstStyle>
          <a:p>
            <a:pPr>
              <a:defRPr/>
            </a:pPr>
            <a:fld id="{2272508A-4ABA-4444-8B4F-51B2805A5F88}" type="datetimeFigureOut">
              <a:rPr lang="en-US"/>
              <a:pPr>
                <a:defRPr/>
              </a:pPr>
              <a:t>4/23/2013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 eaLnBrk="0" hangingPunct="0">
              <a:defRPr sz="1200">
                <a:latin typeface="Verdan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 eaLnBrk="0" hangingPunct="0">
              <a:defRPr sz="1200" smtClean="0">
                <a:latin typeface="Verdana" charset="0"/>
              </a:defRPr>
            </a:lvl1pPr>
          </a:lstStyle>
          <a:p>
            <a:pPr>
              <a:defRPr/>
            </a:pPr>
            <a:fld id="{D6F2F7A8-7105-4398-8B8D-BACCAC874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 eaLnBrk="0" hangingPunct="0">
              <a:defRPr sz="1200">
                <a:latin typeface="Verdan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 eaLnBrk="0" hangingPunct="0">
              <a:defRPr sz="1200" smtClean="0">
                <a:latin typeface="Verdana" charset="0"/>
              </a:defRPr>
            </a:lvl1pPr>
          </a:lstStyle>
          <a:p>
            <a:pPr>
              <a:defRPr/>
            </a:pPr>
            <a:fld id="{60999369-3C70-4B9E-906F-C9EBC004065A}" type="datetimeFigureOut">
              <a:rPr lang="en-US"/>
              <a:pPr>
                <a:defRPr/>
              </a:pPr>
              <a:t>4/23/2013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 eaLnBrk="0" hangingPunct="0">
              <a:defRPr sz="1200">
                <a:latin typeface="Verdan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 eaLnBrk="0" hangingPunct="0">
              <a:defRPr sz="1200" smtClean="0">
                <a:latin typeface="Verdana" charset="0"/>
              </a:defRPr>
            </a:lvl1pPr>
          </a:lstStyle>
          <a:p>
            <a:pPr>
              <a:defRPr/>
            </a:pPr>
            <a:fld id="{D73F34CA-FECD-415A-AC01-AC52DB919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Living</a:t>
            </a:r>
            <a:r>
              <a:rPr lang="en-US" baseline="0" dirty="0" smtClean="0"/>
              <a:t> donation appears to be more prevalent in some regions than others.  Nearly 60% of all donors are living donors in Region 1, 7, and 9.  While in Regions 3 and 11, only 30% of donors are living donors.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Still</a:t>
            </a:r>
            <a:r>
              <a:rPr lang="en-US" baseline="0" dirty="0" smtClean="0"/>
              <a:t> a relatively small percentage of donors recovered in Region 3 are from DCD, </a:t>
            </a:r>
            <a:r>
              <a:rPr lang="en-US" baseline="0" smtClean="0"/>
              <a:t>while approximately 20% of </a:t>
            </a:r>
            <a:r>
              <a:rPr lang="en-US" baseline="0" dirty="0" smtClean="0"/>
              <a:t>donors </a:t>
            </a:r>
            <a:r>
              <a:rPr lang="en-US" baseline="0" smtClean="0"/>
              <a:t>in Regions 1, 6, and 8 </a:t>
            </a:r>
            <a:r>
              <a:rPr lang="en-US" baseline="0" dirty="0" smtClean="0"/>
              <a:t>are DCD donors.  Regions 2 and 9 have the greatest percentages of ECDs.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F34CA-FECD-415A-AC01-AC52DB919E49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1721629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289034" y="1348827"/>
            <a:ext cx="8548414" cy="440524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89034" y="156310"/>
            <a:ext cx="8741103" cy="85093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88925" y="155575"/>
            <a:ext cx="874077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8925" y="1349375"/>
            <a:ext cx="8548688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4" descr="UNOS_logo_large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1563" y="6199188"/>
            <a:ext cx="1495425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1B37"/>
          </a:solidFill>
          <a:latin typeface="Arial" pitchFamily="34" charset="0"/>
          <a:ea typeface="Arial" pitchFamily="34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1B37"/>
          </a:solidFill>
          <a:latin typeface="Arial" pitchFamily="34" charset="0"/>
          <a:ea typeface="Myriad Pro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1B37"/>
          </a:solidFill>
          <a:latin typeface="Arial" pitchFamily="34" charset="0"/>
          <a:ea typeface="Myriad Pro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1B37"/>
          </a:solidFill>
          <a:latin typeface="Arial" pitchFamily="34" charset="0"/>
          <a:ea typeface="Myriad Pro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1B37"/>
          </a:solidFill>
          <a:latin typeface="Arial" pitchFamily="34" charset="0"/>
          <a:ea typeface="Myriad Pro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1B37"/>
          </a:solidFill>
          <a:latin typeface="Calibri" pitchFamily="34" charset="0"/>
          <a:ea typeface="Myriad Pro"/>
          <a:cs typeface="Myriad Pro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1B37"/>
          </a:solidFill>
          <a:latin typeface="Calibri" pitchFamily="34" charset="0"/>
          <a:ea typeface="Myriad Pro"/>
          <a:cs typeface="Myriad Pro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1B37"/>
          </a:solidFill>
          <a:latin typeface="Calibri" pitchFamily="34" charset="0"/>
          <a:ea typeface="Myriad Pro"/>
          <a:cs typeface="Myriad Pro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1B37"/>
          </a:solidFill>
          <a:latin typeface="Calibri" pitchFamily="34" charset="0"/>
          <a:ea typeface="Myriad Pro"/>
          <a:cs typeface="Myriad Pro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rgbClr val="002045"/>
        </a:buClr>
        <a:buSzPct val="70000"/>
        <a:buFont typeface="Wingdings" pitchFamily="2" charset="2"/>
        <a:buChar char="§"/>
        <a:defRPr sz="2800" kern="1200">
          <a:solidFill>
            <a:srgbClr val="002045"/>
          </a:solidFill>
          <a:latin typeface="Arial" pitchFamily="34" charset="0"/>
          <a:ea typeface="Arial" pitchFamily="34" charset="0"/>
          <a:cs typeface="Arial" pitchFamily="34" charset="0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002045"/>
        </a:buClr>
        <a:buSzPct val="7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Arial" pitchFamily="34" charset="0"/>
          <a:cs typeface="Arial" pitchFamily="34" charset="0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rgbClr val="002045"/>
        </a:buClr>
        <a:buSzPct val="7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Arial" pitchFamily="34" charset="0"/>
          <a:cs typeface="Arial" pitchFamily="34" charset="0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002045"/>
        </a:buClr>
        <a:buSzPct val="7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Arial" pitchFamily="34" charset="0"/>
          <a:cs typeface="Arial" pitchFamily="34" charset="0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rgbClr val="002045"/>
        </a:buClr>
        <a:buSzPct val="7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Arial" pitchFamily="34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6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8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9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0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1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2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4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5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6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7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8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9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0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4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2012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1" y="2057400"/>
          <a:ext cx="7315199" cy="3276600"/>
        </p:xfrm>
        <a:graphic>
          <a:graphicData uri="http://schemas.openxmlformats.org/drawingml/2006/table">
            <a:tbl>
              <a:tblPr/>
              <a:tblGrid>
                <a:gridCol w="1296249"/>
                <a:gridCol w="1619557"/>
                <a:gridCol w="1607470"/>
                <a:gridCol w="1849195"/>
                <a:gridCol w="942728"/>
              </a:tblGrid>
              <a:tr h="1026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557" marR="7557" marT="755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Donors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Organs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Organs Transplanted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OTPD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2011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2,622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2,234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7824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2012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2,258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% Change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2.0%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-1.8%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1.1%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6096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Deceased Donation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2011-2012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Region 10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1B37"/>
              </a:solidFill>
              <a:effectLst/>
              <a:uLnTx/>
              <a:uFillTx/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Deceased Donors by Type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10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458200" y="5181600"/>
            <a:ext cx="900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 eaLnBrk="0" hangingPunct="0"/>
            <a:r>
              <a:rPr lang="en-US" sz="1800" b="1" dirty="0" smtClean="0">
                <a:solidFill>
                  <a:schemeClr val="accent3"/>
                </a:solidFill>
              </a:rPr>
              <a:t>16%</a:t>
            </a:r>
            <a:endParaRPr lang="en-US" sz="1800" b="1" dirty="0">
              <a:solidFill>
                <a:schemeClr val="accent3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8382000" y="4953000"/>
            <a:ext cx="152398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034" y="156310"/>
            <a:ext cx="8741103" cy="850932"/>
          </a:xfrm>
        </p:spPr>
        <p:txBody>
          <a:bodyPr anchor="t"/>
          <a:lstStyle/>
          <a:p>
            <a:pPr algn="ctr"/>
            <a:r>
              <a:rPr lang="en-US" sz="3600" dirty="0" smtClean="0"/>
              <a:t>Percent Change in Deceased Donors and Organs Recovered/Transplanted  2011 – 2012 - Region 10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1" y="2057400"/>
          <a:ext cx="7315199" cy="3276600"/>
        </p:xfrm>
        <a:graphic>
          <a:graphicData uri="http://schemas.openxmlformats.org/drawingml/2006/table">
            <a:tbl>
              <a:tblPr/>
              <a:tblGrid>
                <a:gridCol w="1296249"/>
                <a:gridCol w="1619557"/>
                <a:gridCol w="1607470"/>
                <a:gridCol w="1849195"/>
                <a:gridCol w="942728"/>
              </a:tblGrid>
              <a:tr h="1026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557" marR="7557" marT="755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Donors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Organs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Organs Transplanted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OTPD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2011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3,412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2,909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7824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2012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3,447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2,848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% Change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6.7%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1.0%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-2.1%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-8.3%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6096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Deceased Donation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2011-2012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Region 11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1B37"/>
              </a:solidFill>
              <a:effectLst/>
              <a:uLnTx/>
              <a:uFillTx/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Deceased Donors by Type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11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305800" y="5257800"/>
            <a:ext cx="838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 eaLnBrk="0" hangingPunct="0"/>
            <a:r>
              <a:rPr lang="en-US" sz="1800" b="1" dirty="0" smtClean="0">
                <a:solidFill>
                  <a:schemeClr val="accent3"/>
                </a:solidFill>
              </a:rPr>
              <a:t>13%</a:t>
            </a:r>
            <a:endParaRPr lang="en-US" sz="1800" b="1" dirty="0">
              <a:solidFill>
                <a:schemeClr val="accent3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8382000" y="5029200"/>
            <a:ext cx="152398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034" y="156310"/>
            <a:ext cx="8741103" cy="850932"/>
          </a:xfrm>
        </p:spPr>
        <p:txBody>
          <a:bodyPr anchor="t"/>
          <a:lstStyle/>
          <a:p>
            <a:pPr algn="ctr"/>
            <a:r>
              <a:rPr lang="en-US" sz="3600" dirty="0" smtClean="0"/>
              <a:t>Percent Change in Deceased Donors and Organs Recovered/Transplanted  2011 – 2012 - Region 11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sz="3900" dirty="0" smtClean="0"/>
              <a:t>Deceased Donor Transplants </a:t>
            </a:r>
            <a:br>
              <a:rPr lang="en-US" sz="3900" dirty="0" smtClean="0"/>
            </a:br>
            <a:r>
              <a:rPr lang="en-US" dirty="0" smtClean="0"/>
              <a:t>2010-2012 </a:t>
            </a:r>
            <a:br>
              <a:rPr lang="en-US" dirty="0" smtClean="0"/>
            </a:br>
            <a:r>
              <a:rPr lang="en-US" dirty="0" smtClean="0"/>
              <a:t>U.S.</a:t>
            </a:r>
            <a:endParaRPr lang="en-US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034" y="156310"/>
            <a:ext cx="8741103" cy="850932"/>
          </a:xfrm>
        </p:spPr>
        <p:txBody>
          <a:bodyPr anchor="t"/>
          <a:lstStyle/>
          <a:p>
            <a:pPr algn="ctr"/>
            <a:r>
              <a:rPr lang="en-US" sz="3900" dirty="0" smtClean="0"/>
              <a:t>Deceased Donor Transplants </a:t>
            </a:r>
            <a:br>
              <a:rPr lang="en-US" sz="3900" dirty="0" smtClean="0"/>
            </a:br>
            <a:r>
              <a:rPr lang="en-US" dirty="0" smtClean="0"/>
              <a:t>2010-2012 </a:t>
            </a:r>
            <a:br>
              <a:rPr lang="en-US" dirty="0" smtClean="0"/>
            </a:br>
            <a:r>
              <a:rPr lang="en-US" dirty="0" smtClean="0"/>
              <a:t>Region 1</a:t>
            </a:r>
            <a:endParaRPr lang="en-US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034" y="156310"/>
            <a:ext cx="8741103" cy="850932"/>
          </a:xfrm>
        </p:spPr>
        <p:txBody>
          <a:bodyPr anchor="t"/>
          <a:lstStyle/>
          <a:p>
            <a:pPr algn="ctr"/>
            <a:r>
              <a:rPr lang="en-US" sz="3900" dirty="0" smtClean="0"/>
              <a:t>Deceased Donor Transplants </a:t>
            </a:r>
            <a:br>
              <a:rPr lang="en-US" sz="3900" dirty="0" smtClean="0"/>
            </a:br>
            <a:r>
              <a:rPr lang="en-US" dirty="0" smtClean="0"/>
              <a:t>2010-2012 </a:t>
            </a:r>
            <a:br>
              <a:rPr lang="en-US" dirty="0" smtClean="0"/>
            </a:br>
            <a:r>
              <a:rPr lang="en-US" dirty="0" smtClean="0"/>
              <a:t>Region 2</a:t>
            </a:r>
            <a:endParaRPr lang="en-US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034" y="156310"/>
            <a:ext cx="8741103" cy="850932"/>
          </a:xfrm>
        </p:spPr>
        <p:txBody>
          <a:bodyPr anchor="t"/>
          <a:lstStyle/>
          <a:p>
            <a:pPr algn="ctr"/>
            <a:r>
              <a:rPr lang="en-US" sz="3900" dirty="0" smtClean="0"/>
              <a:t>Deceased Donor Transplants </a:t>
            </a:r>
            <a:br>
              <a:rPr lang="en-US" sz="3900" dirty="0" smtClean="0"/>
            </a:br>
            <a:r>
              <a:rPr lang="en-US" dirty="0" smtClean="0"/>
              <a:t>2010-2012 </a:t>
            </a:r>
            <a:br>
              <a:rPr lang="en-US" dirty="0" smtClean="0"/>
            </a:br>
            <a:r>
              <a:rPr lang="en-US" dirty="0" smtClean="0"/>
              <a:t>Region 3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034" y="156310"/>
            <a:ext cx="8741103" cy="850932"/>
          </a:xfrm>
        </p:spPr>
        <p:txBody>
          <a:bodyPr anchor="t"/>
          <a:lstStyle/>
          <a:p>
            <a:pPr algn="ctr"/>
            <a:r>
              <a:rPr lang="en-US" sz="3900" dirty="0" smtClean="0"/>
              <a:t>Deceased Donor Transplants </a:t>
            </a:r>
            <a:br>
              <a:rPr lang="en-US" sz="3900" dirty="0" smtClean="0"/>
            </a:br>
            <a:r>
              <a:rPr lang="en-US" dirty="0" smtClean="0"/>
              <a:t>2010-2012 </a:t>
            </a:r>
            <a:br>
              <a:rPr lang="en-US" dirty="0" smtClean="0"/>
            </a:br>
            <a:r>
              <a:rPr lang="en-US" dirty="0" smtClean="0"/>
              <a:t>Region 4</a:t>
            </a:r>
            <a:endParaRPr lang="en-US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034" y="156310"/>
            <a:ext cx="8741103" cy="850932"/>
          </a:xfrm>
        </p:spPr>
        <p:txBody>
          <a:bodyPr anchor="t"/>
          <a:lstStyle/>
          <a:p>
            <a:pPr algn="ctr"/>
            <a:r>
              <a:rPr lang="en-US" sz="3900" dirty="0" smtClean="0"/>
              <a:t>Deceased Donor Transplants </a:t>
            </a:r>
            <a:br>
              <a:rPr lang="en-US" sz="3900" dirty="0" smtClean="0"/>
            </a:br>
            <a:r>
              <a:rPr lang="en-US" dirty="0" smtClean="0"/>
              <a:t>2010-2012 </a:t>
            </a:r>
            <a:br>
              <a:rPr lang="en-US" dirty="0" smtClean="0"/>
            </a:br>
            <a:r>
              <a:rPr lang="en-US" dirty="0" smtClean="0"/>
              <a:t>Region 5</a:t>
            </a:r>
            <a:endParaRPr lang="en-US"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034" y="156310"/>
            <a:ext cx="8741103" cy="850932"/>
          </a:xfrm>
        </p:spPr>
        <p:txBody>
          <a:bodyPr anchor="t"/>
          <a:lstStyle/>
          <a:p>
            <a:pPr algn="ctr"/>
            <a:r>
              <a:rPr lang="en-US" sz="3900" dirty="0" smtClean="0"/>
              <a:t>Deceased Donor Transplants </a:t>
            </a:r>
            <a:br>
              <a:rPr lang="en-US" sz="3900" dirty="0" smtClean="0"/>
            </a:br>
            <a:r>
              <a:rPr lang="en-US" dirty="0" smtClean="0"/>
              <a:t>2010-2012 </a:t>
            </a:r>
            <a:br>
              <a:rPr lang="en-US" dirty="0" smtClean="0"/>
            </a:br>
            <a:r>
              <a:rPr lang="en-US" dirty="0" smtClean="0"/>
              <a:t>Region 6</a:t>
            </a:r>
            <a:endParaRPr lang="en-US" dirty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034" y="156310"/>
            <a:ext cx="8741103" cy="850932"/>
          </a:xfrm>
        </p:spPr>
        <p:txBody>
          <a:bodyPr anchor="t"/>
          <a:lstStyle/>
          <a:p>
            <a:pPr algn="ctr"/>
            <a:r>
              <a:rPr lang="en-US" sz="3900" dirty="0" smtClean="0"/>
              <a:t>Deceased Donor Transplants </a:t>
            </a:r>
            <a:br>
              <a:rPr lang="en-US" sz="3900" dirty="0" smtClean="0"/>
            </a:br>
            <a:r>
              <a:rPr lang="en-US" dirty="0" smtClean="0"/>
              <a:t>2010-2012 </a:t>
            </a:r>
            <a:br>
              <a:rPr lang="en-US" dirty="0" smtClean="0"/>
            </a:br>
            <a:r>
              <a:rPr lang="en-US" dirty="0" smtClean="0"/>
              <a:t>Region 7</a:t>
            </a:r>
            <a:endParaRPr lang="en-US" dirty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034" y="156310"/>
            <a:ext cx="8741103" cy="850932"/>
          </a:xfrm>
        </p:spPr>
        <p:txBody>
          <a:bodyPr anchor="t"/>
          <a:lstStyle/>
          <a:p>
            <a:pPr algn="ctr"/>
            <a:r>
              <a:rPr lang="en-US" sz="3900" dirty="0" smtClean="0"/>
              <a:t>Deceased Donor Transplants </a:t>
            </a:r>
            <a:br>
              <a:rPr lang="en-US" sz="3900" dirty="0" smtClean="0"/>
            </a:br>
            <a:r>
              <a:rPr lang="en-US" dirty="0" smtClean="0"/>
              <a:t>2010-2012 </a:t>
            </a:r>
            <a:br>
              <a:rPr lang="en-US" dirty="0" smtClean="0"/>
            </a:br>
            <a:r>
              <a:rPr lang="en-US" dirty="0" smtClean="0"/>
              <a:t>Region 8</a:t>
            </a:r>
            <a:endParaRPr lang="en-US" dirty="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034" y="156310"/>
            <a:ext cx="8741103" cy="850932"/>
          </a:xfrm>
        </p:spPr>
        <p:txBody>
          <a:bodyPr anchor="t"/>
          <a:lstStyle/>
          <a:p>
            <a:pPr algn="ctr"/>
            <a:r>
              <a:rPr lang="en-US" sz="3900" dirty="0" smtClean="0"/>
              <a:t>Deceased Donor Transplants </a:t>
            </a:r>
            <a:br>
              <a:rPr lang="en-US" sz="3900" dirty="0" smtClean="0"/>
            </a:br>
            <a:r>
              <a:rPr lang="en-US" dirty="0" smtClean="0"/>
              <a:t>2010-2012 </a:t>
            </a:r>
            <a:br>
              <a:rPr lang="en-US" dirty="0" smtClean="0"/>
            </a:br>
            <a:r>
              <a:rPr lang="en-US" dirty="0" smtClean="0"/>
              <a:t>Region 9</a:t>
            </a:r>
            <a:endParaRPr lang="en-US" dirty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sz="3900" dirty="0" smtClean="0"/>
              <a:t>Deceased Donor Transplants </a:t>
            </a:r>
            <a:br>
              <a:rPr lang="en-US" sz="3900" dirty="0" smtClean="0"/>
            </a:br>
            <a:r>
              <a:rPr lang="en-US" dirty="0" smtClean="0"/>
              <a:t>2010-2012 </a:t>
            </a:r>
            <a:br>
              <a:rPr lang="en-US" dirty="0" smtClean="0"/>
            </a:br>
            <a:r>
              <a:rPr lang="en-US" dirty="0" smtClean="0"/>
              <a:t>Region 10</a:t>
            </a:r>
            <a:endParaRPr lang="en-US" dirty="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sz="3900" dirty="0" smtClean="0"/>
              <a:t>Deceased Donor Transplants </a:t>
            </a:r>
            <a:br>
              <a:rPr lang="en-US" sz="3900" dirty="0" smtClean="0"/>
            </a:br>
            <a:r>
              <a:rPr lang="en-US" dirty="0" smtClean="0"/>
              <a:t>2010-2012 </a:t>
            </a:r>
            <a:br>
              <a:rPr lang="en-US" dirty="0" smtClean="0"/>
            </a:br>
            <a:r>
              <a:rPr lang="en-US" dirty="0" smtClean="0"/>
              <a:t>Region 11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dirty="0" smtClean="0"/>
              <a:t>Overall waiting list additions reversed the decline from previous year</a:t>
            </a:r>
          </a:p>
          <a:p>
            <a:pPr lvl="1"/>
            <a:r>
              <a:rPr lang="en-US" dirty="0" smtClean="0"/>
              <a:t>Most significant growth for kidney waiting list since “flattening” began in 2007. </a:t>
            </a:r>
          </a:p>
          <a:p>
            <a:pPr lvl="1"/>
            <a:r>
              <a:rPr lang="en-US" dirty="0" smtClean="0"/>
              <a:t>Liver additions declined for 2</a:t>
            </a:r>
            <a:r>
              <a:rPr lang="en-US" baseline="30000" dirty="0" smtClean="0"/>
              <a:t>nd</a:t>
            </a:r>
            <a:r>
              <a:rPr lang="en-US" dirty="0" smtClean="0"/>
              <a:t> year in a row</a:t>
            </a:r>
          </a:p>
          <a:p>
            <a:r>
              <a:rPr lang="en-US" dirty="0" smtClean="0"/>
              <a:t>Total and active registrations at year end peaked again in 2012</a:t>
            </a:r>
          </a:p>
        </p:txBody>
      </p:sp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Waiting List National Trends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6096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Waiting List Additions 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2003-2012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U.S.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1B37"/>
              </a:solidFill>
              <a:effectLst/>
              <a:uLnTx/>
              <a:uFillTx/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6096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Waiting List Additions 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2003-2012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U.S.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1B37"/>
              </a:solidFill>
              <a:effectLst/>
              <a:uLnTx/>
              <a:uFillTx/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U.S.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Donor  and Transplant Data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defRPr/>
            </a:pPr>
            <a:r>
              <a:rPr lang="en-US" sz="2800" dirty="0" smtClean="0"/>
              <a:t>Deceased  donors increased by 0.23% (8,144 from 8,125), and deceased donor transplants decreased by 1.3% from 2011</a:t>
            </a:r>
            <a:endParaRPr lang="en-US" sz="2800" dirty="0" smtClean="0">
              <a:solidFill>
                <a:srgbClr val="00FF00"/>
              </a:solidFill>
            </a:endParaRPr>
          </a:p>
          <a:p>
            <a:pPr lvl="1">
              <a:lnSpc>
                <a:spcPct val="120000"/>
              </a:lnSpc>
              <a:defRPr/>
            </a:pPr>
            <a:r>
              <a:rPr lang="en-US" dirty="0" smtClean="0"/>
              <a:t>increases in SCD, DCD donors</a:t>
            </a:r>
          </a:p>
          <a:p>
            <a:pPr>
              <a:lnSpc>
                <a:spcPct val="120000"/>
              </a:lnSpc>
              <a:defRPr/>
            </a:pPr>
            <a:r>
              <a:rPr lang="en-US" sz="2800" dirty="0" smtClean="0"/>
              <a:t>DCD donors now comprise 14% of deceased donors overall (ranges from 6%-27% by region)</a:t>
            </a:r>
          </a:p>
          <a:p>
            <a:pPr>
              <a:lnSpc>
                <a:spcPct val="120000"/>
              </a:lnSpc>
              <a:defRPr/>
            </a:pPr>
            <a:r>
              <a:rPr lang="en-US" sz="2800" dirty="0" smtClean="0"/>
              <a:t>2.5% decline in living donation from 2011-2012</a:t>
            </a:r>
          </a:p>
          <a:p>
            <a:pPr>
              <a:lnSpc>
                <a:spcPct val="120000"/>
              </a:lnSpc>
              <a:defRPr/>
            </a:pPr>
            <a:endParaRPr lang="en-US" sz="2800" dirty="0" smtClean="0"/>
          </a:p>
        </p:txBody>
      </p:sp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National Trends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Deceased and Living Donors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U.S.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Deceased and Living Donors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U.S.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Deceased and Living Donors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Deceased and Living Donors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Deceased and Living Donors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U.S.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Deceased and Living Donors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Deceased and Living Donors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Deceased and Living Donors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Deceased and Living Donors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Deceased and Living Donors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Deceased and Living Donors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Deceased and Living Donors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Deceased and Living Donors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6096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Deceased Donation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2011-2012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U.S.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1B37"/>
              </a:solidFill>
              <a:effectLst/>
              <a:uLnTx/>
              <a:uFillTx/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2057400"/>
          <a:ext cx="7315199" cy="3276600"/>
        </p:xfrm>
        <a:graphic>
          <a:graphicData uri="http://schemas.openxmlformats.org/drawingml/2006/table">
            <a:tbl>
              <a:tblPr/>
              <a:tblGrid>
                <a:gridCol w="1296249"/>
                <a:gridCol w="1619557"/>
                <a:gridCol w="1607470"/>
                <a:gridCol w="1849195"/>
                <a:gridCol w="942728"/>
              </a:tblGrid>
              <a:tr h="1026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57" marR="7557" marT="755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Donors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Organs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Organs Transplanted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OTPD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2011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8,125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28,843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24,966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7824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2012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28,600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24,560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% Change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0.2%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-0.8%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-1.6%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-1.9%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Deceased Donors by Type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U.S.</a:t>
            </a:r>
            <a:endParaRPr lang="en-US" dirty="0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320087" y="5105400"/>
            <a:ext cx="900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 eaLnBrk="0" hangingPunct="0"/>
            <a:r>
              <a:rPr lang="en-US" sz="1800" b="1" dirty="0" smtClean="0">
                <a:solidFill>
                  <a:schemeClr val="accent3"/>
                </a:solidFill>
              </a:rPr>
              <a:t>14%</a:t>
            </a:r>
            <a:endParaRPr lang="en-US" sz="1800" b="1" dirty="0">
              <a:solidFill>
                <a:schemeClr val="accent3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8382000" y="4876800"/>
            <a:ext cx="152398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U.S.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sz="3600" dirty="0" smtClean="0"/>
              <a:t>Organs Transplanted from Deceased Donors by Type</a:t>
            </a:r>
            <a:br>
              <a:rPr lang="en-US" sz="3600" dirty="0" smtClean="0"/>
            </a:br>
            <a:r>
              <a:rPr lang="en-US" sz="3600" dirty="0" smtClean="0"/>
              <a:t>2003-2012</a:t>
            </a:r>
            <a:br>
              <a:rPr lang="en-US" sz="3600" dirty="0" smtClean="0"/>
            </a:br>
            <a:r>
              <a:rPr lang="en-US" sz="3600" dirty="0" smtClean="0"/>
              <a:t>U.S.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sz="3600" dirty="0" smtClean="0"/>
              <a:t>Percent Change in Deceased Donors and Organs Recovered/Transplanted  2011 – 2012 - U.S.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Deceased Donors by Type and Region</a:t>
            </a:r>
            <a:br>
              <a:rPr lang="en-US" dirty="0" smtClean="0"/>
            </a:br>
            <a:r>
              <a:rPr lang="en-US" dirty="0" smtClean="0"/>
              <a:t>2012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1" y="2057400"/>
          <a:ext cx="7315199" cy="3276600"/>
        </p:xfrm>
        <a:graphic>
          <a:graphicData uri="http://schemas.openxmlformats.org/drawingml/2006/table">
            <a:tbl>
              <a:tblPr/>
              <a:tblGrid>
                <a:gridCol w="1296249"/>
                <a:gridCol w="1619557"/>
                <a:gridCol w="1607470"/>
                <a:gridCol w="1849195"/>
                <a:gridCol w="942728"/>
              </a:tblGrid>
              <a:tr h="102699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557" marR="7557" marT="755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Donors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Organs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Organs Transplanted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OTPD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2011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78247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2012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% Change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-1.5%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-1.2%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latin typeface="Calibri"/>
                        </a:rPr>
                        <a:t>0.4%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6096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Deceased Donation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2011-2012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Region 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1B37"/>
              </a:solidFill>
              <a:effectLst/>
              <a:uLnTx/>
              <a:uFillTx/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382000" y="4800600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 eaLnBrk="0" hangingPunct="0"/>
            <a:r>
              <a:rPr lang="en-US" sz="1800" b="1" dirty="0" smtClean="0">
                <a:solidFill>
                  <a:schemeClr val="accent3"/>
                </a:solidFill>
              </a:rPr>
              <a:t>27%</a:t>
            </a:r>
            <a:endParaRPr lang="en-US" sz="1800" b="1" dirty="0">
              <a:solidFill>
                <a:schemeClr val="accent3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8305800" y="4038600"/>
            <a:ext cx="533400" cy="8382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6096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Deceased Donors by Type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2003-2012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Region 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1B37"/>
              </a:solidFill>
              <a:effectLst/>
              <a:uLnTx/>
              <a:uFillTx/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9034" y="156310"/>
            <a:ext cx="8741103" cy="850932"/>
          </a:xfrm>
        </p:spPr>
        <p:txBody>
          <a:bodyPr anchor="t"/>
          <a:lstStyle/>
          <a:p>
            <a:pPr algn="ctr"/>
            <a:r>
              <a:rPr lang="en-US" sz="3600" dirty="0" smtClean="0"/>
              <a:t>Percent Change in Deceased Donors and Organs Recovered/Transplanted  2011 – 2012 - Region 1</a:t>
            </a:r>
            <a:endParaRPr lang="en-US" sz="3600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1" y="2057400"/>
          <a:ext cx="7315199" cy="3276600"/>
        </p:xfrm>
        <a:graphic>
          <a:graphicData uri="http://schemas.openxmlformats.org/drawingml/2006/table">
            <a:tbl>
              <a:tblPr/>
              <a:tblGrid>
                <a:gridCol w="1296249"/>
                <a:gridCol w="1619557"/>
                <a:gridCol w="1607470"/>
                <a:gridCol w="1849195"/>
                <a:gridCol w="942728"/>
              </a:tblGrid>
              <a:tr h="1026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557" marR="7557" marT="755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Donors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Organs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Organs Transplanted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OTPD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2011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3,577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2,808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7824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2012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3,507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2,734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% Change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-2.0%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-2.0%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-2.6%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6096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Deceased Donation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2011-2012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Region 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1B37"/>
              </a:solidFill>
              <a:effectLst/>
              <a:uLnTx/>
              <a:uFillTx/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lvl="0" algn="ctr">
              <a:defRPr/>
            </a:pPr>
            <a:r>
              <a:rPr lang="en-US" dirty="0" smtClean="0"/>
              <a:t>Deceased Donors by Type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2</a:t>
            </a:r>
            <a:endParaRPr lang="en-US" dirty="0"/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8305800" y="4876800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 eaLnBrk="0" hangingPunct="0"/>
            <a:r>
              <a:rPr lang="en-US" sz="1800" b="1" dirty="0" smtClean="0">
                <a:solidFill>
                  <a:schemeClr val="accent3"/>
                </a:solidFill>
              </a:rPr>
              <a:t>18%</a:t>
            </a:r>
            <a:endParaRPr lang="en-US" sz="1800" b="1" dirty="0">
              <a:solidFill>
                <a:schemeClr val="accent3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 flipV="1">
            <a:off x="8382000" y="4648200"/>
            <a:ext cx="152398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9034" y="156310"/>
            <a:ext cx="8741103" cy="850932"/>
          </a:xfrm>
        </p:spPr>
        <p:txBody>
          <a:bodyPr anchor="t"/>
          <a:lstStyle/>
          <a:p>
            <a:pPr algn="ctr"/>
            <a:r>
              <a:rPr lang="en-US" sz="3600" dirty="0" smtClean="0"/>
              <a:t>Percent Change in Deceased Donors and Organs Recovered/Transplanted  2011 – 2012 - Region 2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1" y="2057400"/>
          <a:ext cx="7315199" cy="3276600"/>
        </p:xfrm>
        <a:graphic>
          <a:graphicData uri="http://schemas.openxmlformats.org/drawingml/2006/table">
            <a:tbl>
              <a:tblPr/>
              <a:tblGrid>
                <a:gridCol w="1296249"/>
                <a:gridCol w="1619557"/>
                <a:gridCol w="1607470"/>
                <a:gridCol w="1849195"/>
                <a:gridCol w="942728"/>
              </a:tblGrid>
              <a:tr h="1026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557" marR="7557" marT="755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Donors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Organs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Organs Transplanted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OTPD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2011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1,310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4,668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7824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2012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1,352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4,195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% Change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3.2%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1.7%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1.8%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-1.3%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6096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Deceased Donation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2011-2012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Region 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1B37"/>
              </a:solidFill>
              <a:effectLst/>
              <a:uLnTx/>
              <a:uFillTx/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U.S.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Deceased Donors by Type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3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458200" y="5105400"/>
            <a:ext cx="685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 eaLnBrk="0" hangingPunct="0"/>
            <a:r>
              <a:rPr lang="en-US" sz="1800" b="1" dirty="0" smtClean="0">
                <a:solidFill>
                  <a:schemeClr val="accent3"/>
                </a:solidFill>
              </a:rPr>
              <a:t>6%</a:t>
            </a:r>
            <a:endParaRPr lang="en-US" sz="1800" b="1" dirty="0">
              <a:solidFill>
                <a:schemeClr val="accent3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8382000" y="4724400"/>
            <a:ext cx="152398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9034" y="156310"/>
            <a:ext cx="8741103" cy="850932"/>
          </a:xfrm>
        </p:spPr>
        <p:txBody>
          <a:bodyPr anchor="t"/>
          <a:lstStyle/>
          <a:p>
            <a:pPr algn="ctr"/>
            <a:r>
              <a:rPr lang="en-US" sz="3600" dirty="0" smtClean="0"/>
              <a:t>Percent Change in Deceased Donors and Organs Recovered/Transplanted  2011 – 2012 - Region 3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1" y="2057400"/>
          <a:ext cx="7315199" cy="3276600"/>
        </p:xfrm>
        <a:graphic>
          <a:graphicData uri="http://schemas.openxmlformats.org/drawingml/2006/table">
            <a:tbl>
              <a:tblPr/>
              <a:tblGrid>
                <a:gridCol w="1296249"/>
                <a:gridCol w="1619557"/>
                <a:gridCol w="1607470"/>
                <a:gridCol w="1849195"/>
                <a:gridCol w="942728"/>
              </a:tblGrid>
              <a:tr h="1026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557" marR="7557" marT="755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Donors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Organs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Organs Transplanted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OTPD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2011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7824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2012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2,717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% Change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1.9%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4.6%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2.7%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latin typeface="Calibri"/>
                        </a:rPr>
                        <a:t>0.8%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6096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Deceased Donation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2011-2012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Region 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1B37"/>
              </a:solidFill>
              <a:effectLst/>
              <a:uLnTx/>
              <a:uFillTx/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Deceased Donors by Type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4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458201" y="5105400"/>
            <a:ext cx="900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 eaLnBrk="0" hangingPunct="0"/>
            <a:r>
              <a:rPr lang="en-US" sz="1800" b="1" dirty="0" smtClean="0">
                <a:solidFill>
                  <a:schemeClr val="accent3"/>
                </a:solidFill>
              </a:rPr>
              <a:t>8%</a:t>
            </a:r>
            <a:endParaRPr lang="en-US" sz="1800" b="1" dirty="0">
              <a:solidFill>
                <a:schemeClr val="accent3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8458200" y="4953000"/>
            <a:ext cx="228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034" y="156310"/>
            <a:ext cx="8741103" cy="850932"/>
          </a:xfrm>
        </p:spPr>
        <p:txBody>
          <a:bodyPr anchor="t"/>
          <a:lstStyle/>
          <a:p>
            <a:pPr algn="ctr"/>
            <a:r>
              <a:rPr lang="en-US" sz="3600" dirty="0" smtClean="0"/>
              <a:t>Percent Change in Deceased Donors and Organs Recovered/Transplanted  2011 – 2012 - Region 4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1" y="2057400"/>
          <a:ext cx="7315199" cy="3276600"/>
        </p:xfrm>
        <a:graphic>
          <a:graphicData uri="http://schemas.openxmlformats.org/drawingml/2006/table">
            <a:tbl>
              <a:tblPr/>
              <a:tblGrid>
                <a:gridCol w="1296249"/>
                <a:gridCol w="1619557"/>
                <a:gridCol w="1607470"/>
                <a:gridCol w="1849195"/>
                <a:gridCol w="942728"/>
              </a:tblGrid>
              <a:tr h="1026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557" marR="7557" marT="755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Donors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Organs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Organs Transplanted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OTPD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2011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4,385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3,984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7824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2012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4,284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3,807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% Change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-2.7%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-2.3%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-4.4%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-1.8%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6096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Deceased Donation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2011-2012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Region 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1B37"/>
              </a:solidFill>
              <a:effectLst/>
              <a:uLnTx/>
              <a:uFillTx/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Deceased Donors by Type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5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458201" y="5181600"/>
            <a:ext cx="900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 eaLnBrk="0" hangingPunct="0"/>
            <a:r>
              <a:rPr lang="en-US" sz="1800" b="1" dirty="0" smtClean="0">
                <a:solidFill>
                  <a:schemeClr val="accent3"/>
                </a:solidFill>
              </a:rPr>
              <a:t>12%</a:t>
            </a:r>
            <a:endParaRPr lang="en-US" sz="1800" b="1" dirty="0">
              <a:solidFill>
                <a:schemeClr val="accent3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8382000" y="4876800"/>
            <a:ext cx="3048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9034" y="156310"/>
            <a:ext cx="8741103" cy="850932"/>
          </a:xfrm>
        </p:spPr>
        <p:txBody>
          <a:bodyPr anchor="t"/>
          <a:lstStyle/>
          <a:p>
            <a:pPr algn="ctr"/>
            <a:r>
              <a:rPr lang="en-US" sz="3600" dirty="0" smtClean="0"/>
              <a:t>Percent Change in Deceased Donors and Organs Recovered/Transplanted  2011 – 2012 - Region 5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1" y="2057400"/>
          <a:ext cx="7315199" cy="3276600"/>
        </p:xfrm>
        <a:graphic>
          <a:graphicData uri="http://schemas.openxmlformats.org/drawingml/2006/table">
            <a:tbl>
              <a:tblPr/>
              <a:tblGrid>
                <a:gridCol w="1296249"/>
                <a:gridCol w="1619557"/>
                <a:gridCol w="1607470"/>
                <a:gridCol w="1849195"/>
                <a:gridCol w="942728"/>
              </a:tblGrid>
              <a:tr h="1026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557" marR="7557" marT="755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Donors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Organs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Organs Transplanted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OTPD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2011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7824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2012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% Change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4.1%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5.5%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6.0%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latin typeface="Calibri"/>
                        </a:rPr>
                        <a:t>1.8%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6096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Deceased Donation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2011-2012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Region 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1B37"/>
              </a:solidFill>
              <a:effectLst/>
              <a:uLnTx/>
              <a:uFillTx/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Deceased Donors by Type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6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458200" y="4876800"/>
            <a:ext cx="900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 eaLnBrk="0" hangingPunct="0"/>
            <a:r>
              <a:rPr lang="en-US" sz="1800" b="1" dirty="0" smtClean="0">
                <a:solidFill>
                  <a:schemeClr val="accent3"/>
                </a:solidFill>
              </a:rPr>
              <a:t>18%</a:t>
            </a:r>
            <a:endParaRPr lang="en-US" sz="1800" b="1" dirty="0">
              <a:solidFill>
                <a:schemeClr val="accent3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8305800" y="4343400"/>
            <a:ext cx="190497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Waiting List Registrations 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9034" y="156310"/>
            <a:ext cx="8741103" cy="850932"/>
          </a:xfrm>
        </p:spPr>
        <p:txBody>
          <a:bodyPr anchor="t"/>
          <a:lstStyle/>
          <a:p>
            <a:pPr algn="ctr"/>
            <a:r>
              <a:rPr lang="en-US" sz="3600" dirty="0" smtClean="0"/>
              <a:t>Percent Change in Deceased Donors and Organs Recovered/Transplanted  2011 – 2012 - Region 6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1" y="2057400"/>
          <a:ext cx="7315199" cy="3276600"/>
        </p:xfrm>
        <a:graphic>
          <a:graphicData uri="http://schemas.openxmlformats.org/drawingml/2006/table">
            <a:tbl>
              <a:tblPr/>
              <a:tblGrid>
                <a:gridCol w="1296249"/>
                <a:gridCol w="1619557"/>
                <a:gridCol w="1607470"/>
                <a:gridCol w="1849195"/>
                <a:gridCol w="942728"/>
              </a:tblGrid>
              <a:tr h="1026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557" marR="7557" marT="755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Donors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Organs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Organs Transplanted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OTPD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2011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2,297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7824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2012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2,146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1,824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% Change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-6.1%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-6.6%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-8.5%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-2.5%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6096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Deceased Donation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2011-2012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Region 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1B37"/>
              </a:solidFill>
              <a:effectLst/>
              <a:uLnTx/>
              <a:uFillTx/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Deceased Donors by Type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7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458200" y="4953000"/>
            <a:ext cx="900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 eaLnBrk="0" hangingPunct="0"/>
            <a:r>
              <a:rPr lang="en-US" sz="1800" b="1" dirty="0" smtClean="0">
                <a:solidFill>
                  <a:schemeClr val="accent3"/>
                </a:solidFill>
              </a:rPr>
              <a:t>15%</a:t>
            </a:r>
            <a:endParaRPr lang="en-US" sz="1800" b="1" dirty="0">
              <a:solidFill>
                <a:schemeClr val="accent3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 flipV="1">
            <a:off x="8382000" y="4800600"/>
            <a:ext cx="152398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9034" y="156310"/>
            <a:ext cx="8741103" cy="850932"/>
          </a:xfrm>
        </p:spPr>
        <p:txBody>
          <a:bodyPr anchor="t"/>
          <a:lstStyle/>
          <a:p>
            <a:pPr algn="ctr"/>
            <a:r>
              <a:rPr lang="en-US" sz="3600" dirty="0" smtClean="0"/>
              <a:t>Percent Change in Deceased Donors and Organs Recovered/Transplanted  2011 – 2012 - Region 7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1" y="2057400"/>
          <a:ext cx="7315199" cy="3276600"/>
        </p:xfrm>
        <a:graphic>
          <a:graphicData uri="http://schemas.openxmlformats.org/drawingml/2006/table">
            <a:tbl>
              <a:tblPr/>
              <a:tblGrid>
                <a:gridCol w="1296249"/>
                <a:gridCol w="1619557"/>
                <a:gridCol w="1607470"/>
                <a:gridCol w="1849195"/>
                <a:gridCol w="942728"/>
              </a:tblGrid>
              <a:tr h="1026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557" marR="7557" marT="755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Donors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Organs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Organs Transplanted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OTPD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2011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2,188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7824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2012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2,140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1,891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% Change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1.5%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-2.2%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-3.2%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-4.7%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6096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Deceased Donation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2011-2012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Region 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1B37"/>
              </a:solidFill>
              <a:effectLst/>
              <a:uLnTx/>
              <a:uFillTx/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Deceased Donors by Type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8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458201" y="5029200"/>
            <a:ext cx="900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 eaLnBrk="0" hangingPunct="0"/>
            <a:r>
              <a:rPr lang="en-US" sz="1800" b="1" dirty="0" smtClean="0">
                <a:solidFill>
                  <a:schemeClr val="accent3"/>
                </a:solidFill>
              </a:rPr>
              <a:t>19%</a:t>
            </a:r>
            <a:endParaRPr lang="en-US" sz="1800" b="1" dirty="0">
              <a:solidFill>
                <a:schemeClr val="accent3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8458200" y="4800600"/>
            <a:ext cx="152398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9034" y="156310"/>
            <a:ext cx="8741103" cy="850932"/>
          </a:xfrm>
        </p:spPr>
        <p:txBody>
          <a:bodyPr anchor="t"/>
          <a:lstStyle/>
          <a:p>
            <a:pPr algn="ctr"/>
            <a:r>
              <a:rPr lang="en-US" sz="3600" dirty="0" smtClean="0"/>
              <a:t>Percent Change in Deceased Donors and Organs Recovered/Transplanted  2011 – 2012 - Region 8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1" y="2057400"/>
          <a:ext cx="7315199" cy="3276600"/>
        </p:xfrm>
        <a:graphic>
          <a:graphicData uri="http://schemas.openxmlformats.org/drawingml/2006/table">
            <a:tbl>
              <a:tblPr/>
              <a:tblGrid>
                <a:gridCol w="1296249"/>
                <a:gridCol w="1619557"/>
                <a:gridCol w="1607470"/>
                <a:gridCol w="1849195"/>
                <a:gridCol w="942728"/>
              </a:tblGrid>
              <a:tr h="1026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557" marR="7557" marT="755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Donors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Organs Recovered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Organs Transplanted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OTPD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2011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7824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2012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73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% Change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-8.9%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-9.1%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-6.4%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latin typeface="Calibri"/>
                        </a:rPr>
                        <a:t>2.8%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6096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Deceased Donation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2011-2012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7"/>
                </a:solidFill>
                <a:effectLst/>
                <a:uLnTx/>
                <a:uFillTx/>
                <a:latin typeface="Arial" pitchFamily="34" charset="0"/>
                <a:ea typeface="Arial" pitchFamily="34" charset="0"/>
                <a:cs typeface="Arial" pitchFamily="34" charset="0"/>
              </a:rPr>
              <a:t>Region 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1B37"/>
              </a:solidFill>
              <a:effectLst/>
              <a:uLnTx/>
              <a:uFillTx/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algn="ctr"/>
            <a:r>
              <a:rPr lang="en-US" dirty="0" smtClean="0"/>
              <a:t>Deceased Donors by Type</a:t>
            </a:r>
            <a:br>
              <a:rPr lang="en-US" dirty="0" smtClean="0"/>
            </a:br>
            <a:r>
              <a:rPr lang="en-US" dirty="0" smtClean="0"/>
              <a:t>2003-2012</a:t>
            </a:r>
            <a:br>
              <a:rPr lang="en-US" dirty="0" smtClean="0"/>
            </a:br>
            <a:r>
              <a:rPr lang="en-US" dirty="0" smtClean="0"/>
              <a:t>Region 9 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458200" y="5029200"/>
            <a:ext cx="900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 eaLnBrk="0" hangingPunct="0"/>
            <a:r>
              <a:rPr lang="en-US" sz="1800" b="1" dirty="0" smtClean="0">
                <a:solidFill>
                  <a:schemeClr val="accent3"/>
                </a:solidFill>
              </a:rPr>
              <a:t>12%</a:t>
            </a:r>
            <a:endParaRPr lang="en-US" sz="1800" b="1" dirty="0">
              <a:solidFill>
                <a:schemeClr val="accent3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8382000" y="4800600"/>
            <a:ext cx="152398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034" y="139668"/>
            <a:ext cx="8741103" cy="850932"/>
          </a:xfrm>
        </p:spPr>
        <p:txBody>
          <a:bodyPr anchor="t"/>
          <a:lstStyle/>
          <a:p>
            <a:pPr algn="ctr"/>
            <a:r>
              <a:rPr lang="en-US" sz="3600" dirty="0" smtClean="0"/>
              <a:t>Percent Change in Deceased Donors and Organs Recovered/Transplanted  2011 – 2012 - Region 9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Custom 12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99CC4C"/>
      </a:accent2>
      <a:accent3>
        <a:srgbClr val="FA8716"/>
      </a:accent3>
      <a:accent4>
        <a:srgbClr val="BE0204"/>
      </a:accent4>
      <a:accent5>
        <a:srgbClr val="800040"/>
      </a:accent5>
      <a:accent6>
        <a:srgbClr val="7E13E3"/>
      </a:accent6>
      <a:hlink>
        <a:srgbClr val="76B6F2"/>
      </a:hlink>
      <a:folHlink>
        <a:srgbClr val="D0B9F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Description0 xmlns="a15309fd-aff9-49f1-a28e-19c4fc69de9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7BAD6484BB394C8F592DE3FD049781" ma:contentTypeVersion="1" ma:contentTypeDescription="Create a new document." ma:contentTypeScope="" ma:versionID="7f4d19e496296ec1058fe05ae14117bb">
  <xsd:schema xmlns:xsd="http://www.w3.org/2001/XMLSchema" xmlns:p="http://schemas.microsoft.com/office/2006/metadata/properties" xmlns:ns2="a15309fd-aff9-49f1-a28e-19c4fc69de9e" targetNamespace="http://schemas.microsoft.com/office/2006/metadata/properties" ma:root="true" ma:fieldsID="6ca5efaafcde46e02216ca49dcac9696" ns2:_="">
    <xsd:import namespace="a15309fd-aff9-49f1-a28e-19c4fc69de9e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a15309fd-aff9-49f1-a28e-19c4fc69de9e" elementFormDefault="qualified">
    <xsd:import namespace="http://schemas.microsoft.com/office/2006/documentManagement/type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418FC51A-403E-470C-8224-398DE4FBC4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7F9D0C-33E5-4DDD-9271-E9003A82B155}">
  <ds:schemaRefs>
    <ds:schemaRef ds:uri="http://schemas.microsoft.com/office/2006/metadata/properties"/>
    <ds:schemaRef ds:uri="a15309fd-aff9-49f1-a28e-19c4fc69de9e"/>
  </ds:schemaRefs>
</ds:datastoreItem>
</file>

<file path=customXml/itemProps3.xml><?xml version="1.0" encoding="utf-8"?>
<ds:datastoreItem xmlns:ds="http://schemas.openxmlformats.org/officeDocument/2006/customXml" ds:itemID="{C842F04B-D375-4A39-ADA1-ACABFA7382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5309fd-aff9-49f1-a28e-19c4fc69de9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8990</TotalTime>
  <Words>1726</Words>
  <Application>Microsoft Office PowerPoint</Application>
  <PresentationFormat>On-screen Show (4:3)</PresentationFormat>
  <Paragraphs>715</Paragraphs>
  <Slides>117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117</vt:i4>
      </vt:variant>
    </vt:vector>
  </HeadingPairs>
  <TitlesOfParts>
    <vt:vector size="118" baseType="lpstr">
      <vt:lpstr>Expo</vt:lpstr>
      <vt:lpstr>2012 Data</vt:lpstr>
      <vt:lpstr>Waiting List National Trends</vt:lpstr>
      <vt:lpstr>Slide 3</vt:lpstr>
      <vt:lpstr>Slide 4</vt:lpstr>
      <vt:lpstr>Waiting List Registrations  2003-2012 U.S.</vt:lpstr>
      <vt:lpstr>Waiting List Registrations  2003-2012 U.S.</vt:lpstr>
      <vt:lpstr>Waiting List Registrations  2003-2012 U.S.</vt:lpstr>
      <vt:lpstr>Waiting List Registrations  2003-2012 U.S.</vt:lpstr>
      <vt:lpstr>Waiting List Registrations  2003-2012 Region 1</vt:lpstr>
      <vt:lpstr>Waiting List Registrations  2003-2012 Region 1</vt:lpstr>
      <vt:lpstr>Waiting List Registrations  2003-2012 Region 1</vt:lpstr>
      <vt:lpstr>Waiting List Registrations  2003-2012 Region 1</vt:lpstr>
      <vt:lpstr>Waiting List Registrations  2003-2012 Region 2</vt:lpstr>
      <vt:lpstr>Waiting List Registrations  2003-2012 Region 2</vt:lpstr>
      <vt:lpstr>Waiting List Registrations  2003-2012 Region 2</vt:lpstr>
      <vt:lpstr>Waiting List Registrations  2003-2012 Region 2</vt:lpstr>
      <vt:lpstr>Waiting List Registrations  2003-2012 Region 3</vt:lpstr>
      <vt:lpstr>Waiting List Registrations  2003-2012 Region 3</vt:lpstr>
      <vt:lpstr>Waiting List Registrations  2003-2012 Region 3</vt:lpstr>
      <vt:lpstr>Waiting List Registrations  2003-2012 Region 3</vt:lpstr>
      <vt:lpstr>Waiting List Registrations  2003-2012 Region 4</vt:lpstr>
      <vt:lpstr>Waiting List Registrations  2003-2012 Region 4</vt:lpstr>
      <vt:lpstr>Waiting List Registrations  2003-2012 Region 4</vt:lpstr>
      <vt:lpstr>Waiting List Registrations  2003-2012 Region 4</vt:lpstr>
      <vt:lpstr>Waiting List Registrations  2003-2012 Region 5</vt:lpstr>
      <vt:lpstr>Waiting List Registrations  2003-2012 Region 5</vt:lpstr>
      <vt:lpstr>Waiting List Registrations  2003-2012 Region 5</vt:lpstr>
      <vt:lpstr>Waiting List Registrations  2003-2012 Region 5</vt:lpstr>
      <vt:lpstr>Waiting List Registrations  2003-2012 Region 6</vt:lpstr>
      <vt:lpstr>Waiting List Registrations  2003-2012 Region 6</vt:lpstr>
      <vt:lpstr>Waiting List Registrations  2003-2012 Region 6</vt:lpstr>
      <vt:lpstr>Waiting List Registrations  2003-2012 Region 6</vt:lpstr>
      <vt:lpstr>Waiting List Registrations  2003-2012 Region 7</vt:lpstr>
      <vt:lpstr>Waiting List Registrations  2003-2012 Region 7</vt:lpstr>
      <vt:lpstr>Waiting List Registrations  2003-2012 Region 7</vt:lpstr>
      <vt:lpstr>Waiting List Registrations  2003-2012 Region 7</vt:lpstr>
      <vt:lpstr>Waiting List Registrations  2003-2012 Region 8</vt:lpstr>
      <vt:lpstr>Waiting List Registrations  2003-2012 Region 8</vt:lpstr>
      <vt:lpstr>Waiting List Registrations  2003-2012 Region 8</vt:lpstr>
      <vt:lpstr>Waiting List Registrations  2003-2012 Region 8</vt:lpstr>
      <vt:lpstr>Waiting List Registrations  2003-2012 Region 9</vt:lpstr>
      <vt:lpstr>Waiting List Registrations  2003-2012 Region 9</vt:lpstr>
      <vt:lpstr>Waiting List Registrations  2003-2012 Region 9</vt:lpstr>
      <vt:lpstr>Waiting List Registrations  2003-2012 Region 9</vt:lpstr>
      <vt:lpstr>Waiting List Registrations  2003-2012 Region 10</vt:lpstr>
      <vt:lpstr>Waiting List Registrations  2003-2012 Region 10</vt:lpstr>
      <vt:lpstr>Waiting List Registrations  2003-2012 Region 10</vt:lpstr>
      <vt:lpstr>Waiting List Registrations  2003-2012 Region 10</vt:lpstr>
      <vt:lpstr>Waiting List Registrations  2003-2012 Region 11</vt:lpstr>
      <vt:lpstr>Waiting List Registrations  2003-2012 Region 11</vt:lpstr>
      <vt:lpstr>Waiting List Registrations  2003-2012 Region 11</vt:lpstr>
      <vt:lpstr>Waiting List Registrations  2003-2012 Region 11</vt:lpstr>
      <vt:lpstr>Donor  and Transplant Data</vt:lpstr>
      <vt:lpstr>National Trends </vt:lpstr>
      <vt:lpstr>Deceased and Living Donors 2003-2012 U.S.</vt:lpstr>
      <vt:lpstr>Deceased and Living Donors 2003-2012 U.S.</vt:lpstr>
      <vt:lpstr>Deceased and Living Donors 2003-2012 Region 1</vt:lpstr>
      <vt:lpstr>Deceased and Living Donors 2003-2012 Region 2</vt:lpstr>
      <vt:lpstr>Deceased and Living Donors 2003-2012 Region 3</vt:lpstr>
      <vt:lpstr>Deceased and Living Donors 2003-2012 Region 4</vt:lpstr>
      <vt:lpstr>Deceased and Living Donors 2003-2012 Region 5</vt:lpstr>
      <vt:lpstr>Deceased and Living Donors 2003-2012 Region 6</vt:lpstr>
      <vt:lpstr>Deceased and Living Donors 2003-2012 Region 7</vt:lpstr>
      <vt:lpstr>Deceased and Living Donors 2003-2012 Region 8</vt:lpstr>
      <vt:lpstr>Deceased and Living Donors 2003-2012 Region 9</vt:lpstr>
      <vt:lpstr>Deceased and Living Donors 2003-2012 Region 10</vt:lpstr>
      <vt:lpstr>Deceased and Living Donors 2003-2012 Region 11</vt:lpstr>
      <vt:lpstr>Slide 68</vt:lpstr>
      <vt:lpstr>Deceased Donors by Type 2003-2012 U.S.</vt:lpstr>
      <vt:lpstr>Organs Transplanted from Deceased Donors by Type 2003-2012 U.S.</vt:lpstr>
      <vt:lpstr>Percent Change in Deceased Donors and Organs Recovered/Transplanted  2011 – 2012 - U.S.</vt:lpstr>
      <vt:lpstr> Deceased Donors by Type and Region 2012 </vt:lpstr>
      <vt:lpstr>Slide 73</vt:lpstr>
      <vt:lpstr>Slide 74</vt:lpstr>
      <vt:lpstr>Percent Change in Deceased Donors and Organs Recovered/Transplanted  2011 – 2012 - Region 1</vt:lpstr>
      <vt:lpstr>Slide 76</vt:lpstr>
      <vt:lpstr>Deceased Donors by Type 2003-2012 Region 2</vt:lpstr>
      <vt:lpstr>Percent Change in Deceased Donors and Organs Recovered/Transplanted  2011 – 2012 - Region 2</vt:lpstr>
      <vt:lpstr>Slide 79</vt:lpstr>
      <vt:lpstr>Deceased Donors by Type 2003-2012 Region 3</vt:lpstr>
      <vt:lpstr>Percent Change in Deceased Donors and Organs Recovered/Transplanted  2011 – 2012 - Region 3</vt:lpstr>
      <vt:lpstr>Slide 82</vt:lpstr>
      <vt:lpstr>Deceased Donors by Type 2003-2012 Region 4</vt:lpstr>
      <vt:lpstr>Percent Change in Deceased Donors and Organs Recovered/Transplanted  2011 – 2012 - Region 4</vt:lpstr>
      <vt:lpstr>Slide 85</vt:lpstr>
      <vt:lpstr>Deceased Donors by Type 2003-2012 Region 5</vt:lpstr>
      <vt:lpstr>Percent Change in Deceased Donors and Organs Recovered/Transplanted  2011 – 2012 - Region 5</vt:lpstr>
      <vt:lpstr>Slide 88</vt:lpstr>
      <vt:lpstr>Deceased Donors by Type 2003-2012 Region 6</vt:lpstr>
      <vt:lpstr>Percent Change in Deceased Donors and Organs Recovered/Transplanted  2011 – 2012 - Region 6</vt:lpstr>
      <vt:lpstr>Slide 91</vt:lpstr>
      <vt:lpstr>Deceased Donors by Type 2003-2012 Region 7</vt:lpstr>
      <vt:lpstr>Percent Change in Deceased Donors and Organs Recovered/Transplanted  2011 – 2012 - Region 7</vt:lpstr>
      <vt:lpstr>Slide 94</vt:lpstr>
      <vt:lpstr>Deceased Donors by Type 2003-2012 Region 8</vt:lpstr>
      <vt:lpstr>Percent Change in Deceased Donors and Organs Recovered/Transplanted  2011 – 2012 - Region 8</vt:lpstr>
      <vt:lpstr>Slide 97</vt:lpstr>
      <vt:lpstr>Deceased Donors by Type 2003-2012 Region 9 </vt:lpstr>
      <vt:lpstr>Percent Change in Deceased Donors and Organs Recovered/Transplanted  2011 – 2012 - Region 9</vt:lpstr>
      <vt:lpstr>Slide 100</vt:lpstr>
      <vt:lpstr>Deceased Donors by Type 2003-2012 Region 10</vt:lpstr>
      <vt:lpstr>Percent Change in Deceased Donors and Organs Recovered/Transplanted  2011 – 2012 - Region 10</vt:lpstr>
      <vt:lpstr>Slide 103</vt:lpstr>
      <vt:lpstr>Deceased Donors by Type 2003-2012 Region 11</vt:lpstr>
      <vt:lpstr>Percent Change in Deceased Donors and Organs Recovered/Transplanted  2011 – 2012 - Region 11</vt:lpstr>
      <vt:lpstr>Deceased Donor Transplants  2010-2012  U.S.</vt:lpstr>
      <vt:lpstr>Deceased Donor Transplants  2010-2012  Region 1</vt:lpstr>
      <vt:lpstr>Deceased Donor Transplants  2010-2012  Region 2</vt:lpstr>
      <vt:lpstr>Deceased Donor Transplants  2010-2012  Region 3</vt:lpstr>
      <vt:lpstr>Deceased Donor Transplants  2010-2012  Region 4</vt:lpstr>
      <vt:lpstr>Deceased Donor Transplants  2010-2012  Region 5</vt:lpstr>
      <vt:lpstr>Deceased Donor Transplants  2010-2012  Region 6</vt:lpstr>
      <vt:lpstr>Deceased Donor Transplants  2010-2012  Region 7</vt:lpstr>
      <vt:lpstr>Deceased Donor Transplants  2010-2012  Region 8</vt:lpstr>
      <vt:lpstr>Deceased Donor Transplants  2010-2012  Region 9</vt:lpstr>
      <vt:lpstr>Deceased Donor Transplants  2010-2012  Region 10</vt:lpstr>
      <vt:lpstr>Deceased Donor Transplants  2010-2012  Region 11</vt:lpstr>
    </vt:vector>
  </TitlesOfParts>
  <Company>UNOS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slides for Spring Regional Meetings</dc:title>
  <dc:creator>Kevin Smolen</dc:creator>
  <cp:lastModifiedBy>gingrast</cp:lastModifiedBy>
  <cp:revision>195</cp:revision>
  <dcterms:created xsi:type="dcterms:W3CDTF">2004-10-22T16:12:36Z</dcterms:created>
  <dcterms:modified xsi:type="dcterms:W3CDTF">2013-04-23T17:33:50Z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0x010100787BAD6484BB394C8F592DE3FD049781</vt:lpwstr>
  </property>
</Properties>
</file>